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79"/>
  </p:notesMasterIdLst>
  <p:sldIdLst>
    <p:sldId id="262" r:id="rId5"/>
    <p:sldId id="258" r:id="rId6"/>
    <p:sldId id="259" r:id="rId7"/>
    <p:sldId id="260" r:id="rId8"/>
    <p:sldId id="261" r:id="rId9"/>
    <p:sldId id="287" r:id="rId10"/>
    <p:sldId id="263" r:id="rId11"/>
    <p:sldId id="265" r:id="rId12"/>
    <p:sldId id="341" r:id="rId13"/>
    <p:sldId id="342" r:id="rId14"/>
    <p:sldId id="290" r:id="rId15"/>
    <p:sldId id="343" r:id="rId16"/>
    <p:sldId id="357" r:id="rId17"/>
    <p:sldId id="358" r:id="rId18"/>
    <p:sldId id="344" r:id="rId19"/>
    <p:sldId id="345" r:id="rId20"/>
    <p:sldId id="346" r:id="rId21"/>
    <p:sldId id="300" r:id="rId22"/>
    <p:sldId id="347" r:id="rId23"/>
    <p:sldId id="264" r:id="rId24"/>
    <p:sldId id="266" r:id="rId25"/>
    <p:sldId id="348" r:id="rId26"/>
    <p:sldId id="296" r:id="rId27"/>
    <p:sldId id="349" r:id="rId28"/>
    <p:sldId id="350" r:id="rId29"/>
    <p:sldId id="351" r:id="rId30"/>
    <p:sldId id="352" r:id="rId31"/>
    <p:sldId id="353" r:id="rId32"/>
    <p:sldId id="354" r:id="rId33"/>
    <p:sldId id="378" r:id="rId34"/>
    <p:sldId id="356" r:id="rId35"/>
    <p:sldId id="267" r:id="rId36"/>
    <p:sldId id="338" r:id="rId37"/>
    <p:sldId id="329" r:id="rId38"/>
    <p:sldId id="327" r:id="rId39"/>
    <p:sldId id="328" r:id="rId40"/>
    <p:sldId id="326" r:id="rId41"/>
    <p:sldId id="330" r:id="rId42"/>
    <p:sldId id="268" r:id="rId43"/>
    <p:sldId id="269" r:id="rId44"/>
    <p:sldId id="278" r:id="rId45"/>
    <p:sldId id="280" r:id="rId46"/>
    <p:sldId id="279" r:id="rId47"/>
    <p:sldId id="275" r:id="rId48"/>
    <p:sldId id="276" r:id="rId49"/>
    <p:sldId id="277" r:id="rId50"/>
    <p:sldId id="281" r:id="rId51"/>
    <p:sldId id="282" r:id="rId52"/>
    <p:sldId id="283" r:id="rId53"/>
    <p:sldId id="284" r:id="rId54"/>
    <p:sldId id="285" r:id="rId55"/>
    <p:sldId id="339" r:id="rId56"/>
    <p:sldId id="340" r:id="rId57"/>
    <p:sldId id="286" r:id="rId58"/>
    <p:sldId id="270" r:id="rId59"/>
    <p:sldId id="271" r:id="rId60"/>
    <p:sldId id="359" r:id="rId61"/>
    <p:sldId id="360" r:id="rId62"/>
    <p:sldId id="361" r:id="rId63"/>
    <p:sldId id="362" r:id="rId64"/>
    <p:sldId id="363" r:id="rId65"/>
    <p:sldId id="374" r:id="rId66"/>
    <p:sldId id="375" r:id="rId67"/>
    <p:sldId id="377" r:id="rId68"/>
    <p:sldId id="367" r:id="rId69"/>
    <p:sldId id="368" r:id="rId70"/>
    <p:sldId id="369" r:id="rId71"/>
    <p:sldId id="370" r:id="rId72"/>
    <p:sldId id="371" r:id="rId73"/>
    <p:sldId id="372" r:id="rId74"/>
    <p:sldId id="373" r:id="rId75"/>
    <p:sldId id="332" r:id="rId76"/>
    <p:sldId id="325" r:id="rId77"/>
    <p:sldId id="30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i Martin" initials="TM" lastIdx="1" clrIdx="0">
    <p:extLst>
      <p:ext uri="{19B8F6BF-5375-455C-9EA6-DF929625EA0E}">
        <p15:presenceInfo xmlns:p15="http://schemas.microsoft.com/office/powerpoint/2012/main" userId="Tari Martin" providerId="None"/>
      </p:ext>
    </p:extLst>
  </p:cmAuthor>
  <p:cmAuthor id="2" name="Tricia Lawson" initials="TL" lastIdx="1" clrIdx="1">
    <p:extLst>
      <p:ext uri="{19B8F6BF-5375-455C-9EA6-DF929625EA0E}">
        <p15:presenceInfo xmlns:p15="http://schemas.microsoft.com/office/powerpoint/2012/main" userId="S::tlawson@publicsafetygis.org::be5af752-3929-4b45-b76f-16ba1114815f" providerId="AD"/>
      </p:ext>
    </p:extLst>
  </p:cmAuthor>
  <p:cmAuthor id="3" name="Angela Pervel" initials="AP" lastIdx="18" clrIdx="2">
    <p:extLst>
      <p:ext uri="{19B8F6BF-5375-455C-9EA6-DF929625EA0E}">
        <p15:presenceInfo xmlns:p15="http://schemas.microsoft.com/office/powerpoint/2012/main" userId="S::apervel@publicsafetygis.org::bcff47bf-37d1-4ced-aa24-07352a16797f" providerId="AD"/>
      </p:ext>
    </p:extLst>
  </p:cmAuthor>
  <p:cmAuthor id="4" name="Tari Martin" initials="TM [2]" lastIdx="1" clrIdx="3">
    <p:extLst>
      <p:ext uri="{19B8F6BF-5375-455C-9EA6-DF929625EA0E}">
        <p15:presenceInfo xmlns:p15="http://schemas.microsoft.com/office/powerpoint/2012/main" userId="S::tmartin@publicsafetygis.org::d913fd95-e595-4660-8a47-d01541050217" providerId="AD"/>
      </p:ext>
    </p:extLst>
  </p:cmAuthor>
  <p:cmAuthor id="5" name="Kevin Kay" initials="KK" lastIdx="8" clrIdx="4">
    <p:extLst>
      <p:ext uri="{19B8F6BF-5375-455C-9EA6-DF929625EA0E}">
        <p15:presenceInfo xmlns:p15="http://schemas.microsoft.com/office/powerpoint/2012/main" userId="S::kkay@publicsafetygis.org::536c5fe8-e9d0-4684-a0e7-4cbbc8115824" providerId="AD"/>
      </p:ext>
    </p:extLst>
  </p:cmAuthor>
  <p:cmAuthor id="6" name="Rance, Benjamin" initials="RB" lastIdx="28" clrIdx="5">
    <p:extLst>
      <p:ext uri="{19B8F6BF-5375-455C-9EA6-DF929625EA0E}">
        <p15:presenceInfo xmlns:p15="http://schemas.microsoft.com/office/powerpoint/2012/main" userId="S::0456610075@FEMA.DHS.GOV::d28d898c-2dc7-4a34-9f1c-e766bc553e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a:srgbClr val="A50021"/>
    <a:srgbClr val="B2CEFF"/>
    <a:srgbClr val="002F80"/>
    <a:srgbClr val="C00000"/>
    <a:srgbClr val="AFAFAF"/>
    <a:srgbClr val="1C4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583" autoAdjust="0"/>
    <p:restoredTop sz="86449" autoAdjust="0"/>
  </p:normalViewPr>
  <p:slideViewPr>
    <p:cSldViewPr snapToGrid="0">
      <p:cViewPr>
        <p:scale>
          <a:sx n="70" d="100"/>
          <a:sy n="70" d="100"/>
        </p:scale>
        <p:origin x="1478"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513B8-D94E-4A74-91D3-1F12F89D7CC8}" type="datetimeFigureOut">
              <a:rPr lang="en-US" smtClean="0"/>
              <a:t>10/17/2022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66440-E288-47E1-A8EF-45954E8E9542}" type="slidenum">
              <a:rPr lang="en-US" smtClean="0"/>
              <a:t>‹#›</a:t>
            </a:fld>
            <a:endParaRPr lang="en-US" dirty="0"/>
          </a:p>
        </p:txBody>
      </p:sp>
    </p:spTree>
    <p:extLst>
      <p:ext uri="{BB962C8B-B14F-4D97-AF65-F5344CB8AC3E}">
        <p14:creationId xmlns:p14="http://schemas.microsoft.com/office/powerpoint/2010/main" val="4162711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ema.gov/emergency-managers/practitioners/lifeline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hifld-geoplatform.opendata.arcgis.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ensus.gov/topics/income-poverty/income-inequality/about/metrics/gini-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artsandsciences.sc.edu/geog/hvri/sovi%C2%AE-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1</a:t>
            </a:fld>
            <a:endParaRPr lang="en-US" dirty="0"/>
          </a:p>
        </p:txBody>
      </p:sp>
    </p:spTree>
    <p:extLst>
      <p:ext uri="{BB962C8B-B14F-4D97-AF65-F5344CB8AC3E}">
        <p14:creationId xmlns:p14="http://schemas.microsoft.com/office/powerpoint/2010/main" val="3857377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assessing Vulnerability, this includes the physical features of our environment and cyber systems our communities rely on. The National Infrastructure Protection Plan, published in 2009, calls for infrastructure risks from any scenario to be considered “as a function of consequence, vulnerability, and threat.”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Department of Homeland Security, NIPP 2013: Partnering for Critical Infrastructure Security and Resilience, (Washington D.C.: DHS, 2013): 2–56, available at: https://www.cisa.gov/sites/default/files/publications/national-infrastructure-protection-plan-2013-508.pdf</a:t>
            </a:r>
            <a:endParaRPr lang="en-US" dirty="0">
              <a:cs typeface="Calibri" panose="020F0502020204030204"/>
            </a:endParaRPr>
          </a:p>
          <a:p>
            <a:endParaRPr lang="en-US" dirty="0"/>
          </a:p>
          <a:p>
            <a:endParaRPr lang="en-US" dirty="0">
              <a:cs typeface="Calibri" panose="020F0502020204030204"/>
            </a:endParaRPr>
          </a:p>
          <a:p>
            <a:r>
              <a:rPr lang="en-US" dirty="0">
                <a:cs typeface="Calibri" panose="020F0502020204030204"/>
              </a:rPr>
              <a:t>Additional Resources: </a:t>
            </a:r>
          </a:p>
          <a:p>
            <a:r>
              <a:rPr lang="en-US" dirty="0">
                <a:cs typeface="Calibri" panose="020F0502020204030204"/>
              </a:rPr>
              <a:t>The NIST Community Resilience Planning Guide for Buildings and Infrastructure Systems (Guide) and companion Playbook (https://www.nist.gov/publications/community-resilience-planning-guide-buildings-and-infrastructure-systems-playbook)  </a:t>
            </a:r>
            <a:r>
              <a:rPr lang="en-US" i="1" dirty="0">
                <a:cs typeface="Calibri" panose="020F0502020204030204"/>
              </a:rPr>
              <a:t>*Discussed at the end of Section 1</a:t>
            </a:r>
            <a:r>
              <a:rPr lang="en-US" dirty="0">
                <a:cs typeface="Calibri" panose="020F0502020204030204"/>
              </a:rPr>
              <a:t>.</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14</a:t>
            </a:fld>
            <a:endParaRPr lang="en-US" dirty="0"/>
          </a:p>
        </p:txBody>
      </p:sp>
    </p:spTree>
    <p:extLst>
      <p:ext uri="{BB962C8B-B14F-4D97-AF65-F5344CB8AC3E}">
        <p14:creationId xmlns:p14="http://schemas.microsoft.com/office/powerpoint/2010/main" val="207280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February 2010 research article in Prehospital and Disaster Medicine online publication used multiple peer-reviewed articles and anecdotal reports along with Census Data to demonstrate how Hurricane Katrina disproportionately affected the most socially vulnerable. This paper reviews disaster vulnerability and compares known risk factors to what occurred.</a:t>
            </a:r>
          </a:p>
          <a:p>
            <a:endParaRPr lang="en-US" dirty="0"/>
          </a:p>
          <a:p>
            <a:endParaRPr lang="en-US" dirty="0"/>
          </a:p>
          <a:p>
            <a:r>
              <a:rPr lang="en-US" dirty="0"/>
              <a:t>Case Study Source:</a:t>
            </a:r>
            <a:br>
              <a:rPr lang="en-US" dirty="0"/>
            </a:br>
            <a:r>
              <a:rPr lang="en-US" dirty="0"/>
              <a:t>Zoraster RM: Vulnerable populations: Hurricane Katrina as a case study. Prehosp Disaster Med 2010;25(1):74–78.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https://pubmed.ncbi.nlm.nih.gov/20405467/  </a:t>
            </a:r>
          </a:p>
          <a:p>
            <a:endParaRPr lang="en-US" dirty="0"/>
          </a:p>
          <a:p>
            <a:r>
              <a:rPr lang="en-US" b="0" i="0" dirty="0">
                <a:solidFill>
                  <a:srgbClr val="202122"/>
                </a:solidFill>
                <a:effectLst/>
                <a:latin typeface="Arial" panose="020B0604020202020204" pitchFamily="34" charset="0"/>
              </a:rPr>
              <a:t>Top Image: Houston, TX., September 2, 2005 -- Approximately 18,000 hurricane Katrina survivors are housed in the Red Cross shelter at the Astrodome and Reliant center. New Orleans is being evacuated as a result of flooding caused by hurricane Katrina. FEMA photo/Andrea Booher</a:t>
            </a:r>
          </a:p>
          <a:p>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Bottom Image: New Orleans near the lower breech of the London Avenue Canal following Hurricane Katrina. Communities were devastated by the surge from the Canal flood as water continued seeping from the Canal despite over 2 months of efforts by the Army Corps of Engineers. Photo by Infrogmation, November 2005.</a:t>
            </a:r>
          </a:p>
          <a:p>
            <a:br>
              <a:rPr lang="en-US" dirty="0"/>
            </a:br>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15</a:t>
            </a:fld>
            <a:endParaRPr lang="en-US" dirty="0"/>
          </a:p>
        </p:txBody>
      </p:sp>
    </p:spTree>
    <p:extLst>
      <p:ext uri="{BB962C8B-B14F-4D97-AF65-F5344CB8AC3E}">
        <p14:creationId xmlns:p14="http://schemas.microsoft.com/office/powerpoint/2010/main" val="3361554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National</a:t>
            </a:r>
            <a:r>
              <a:rPr lang="en-US" sz="1200" b="0" i="0" kern="1200" baseline="0" dirty="0">
                <a:solidFill>
                  <a:schemeClr val="tx1"/>
                </a:solidFill>
                <a:effectLst/>
                <a:latin typeface="+mn-lt"/>
                <a:ea typeface="+mn-ea"/>
                <a:cs typeface="+mn-cs"/>
              </a:rPr>
              <a:t> Library of Medicine (</a:t>
            </a:r>
            <a:r>
              <a:rPr lang="en-US" sz="1200" b="0" i="0" kern="1200" dirty="0">
                <a:solidFill>
                  <a:schemeClr val="tx1"/>
                </a:solidFill>
                <a:effectLst/>
                <a:latin typeface="+mn-lt"/>
                <a:ea typeface="+mn-ea"/>
                <a:cs typeface="+mn-cs"/>
              </a:rPr>
              <a:t>https://www.ncbi.nlm.nih.gov/pmc/articles/PMC5693357/)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16</a:t>
            </a:fld>
            <a:endParaRPr lang="en-US" dirty="0"/>
          </a:p>
        </p:txBody>
      </p:sp>
    </p:spTree>
    <p:extLst>
      <p:ext uri="{BB962C8B-B14F-4D97-AF65-F5344CB8AC3E}">
        <p14:creationId xmlns:p14="http://schemas.microsoft.com/office/powerpoint/2010/main" val="420905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solidFill>
                  <a:srgbClr val="000000"/>
                </a:solidFill>
                <a:effectLst/>
                <a:latin typeface="Source Sans Pro Web"/>
              </a:rPr>
              <a:t>The National Institute of Science or NIST Community Resilience Program asserts that assessing and supporting Community Resilience requires an understanding of the dependencies between the built environment and social and economic systems present in the community. Social and economic needs determine when its buildings and infrastructure systems need to recover their functions to support community recovery without major disruption.</a:t>
            </a:r>
          </a:p>
          <a:p>
            <a:pPr>
              <a:defRPr/>
            </a:pPr>
            <a:endParaRPr lang="en-US" b="0" i="0" dirty="0">
              <a:solidFill>
                <a:srgbClr val="000000"/>
              </a:solidFill>
              <a:effectLst/>
              <a:latin typeface="Source Sans Pro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Example interdependencies cited - "</a:t>
            </a:r>
            <a:r>
              <a:rPr lang="en-US" dirty="0"/>
              <a:t>The built environment supports vital social and economic functions such as shelter, food, education, healthcare, business and government. Community services and functions need to recover as quickly as possible, preferably within a specified period of time set by each community."</a:t>
            </a:r>
            <a:endParaRPr lang="en-US" sz="1200" b="0" i="0" kern="1200" dirty="0">
              <a:solidFill>
                <a:schemeClr val="tx1"/>
              </a:solidFill>
              <a:effectLst/>
              <a:latin typeface="+mn-lt"/>
              <a:cs typeface="Calibri"/>
            </a:endParaRPr>
          </a:p>
          <a:p>
            <a:pPr>
              <a:defRPr/>
            </a:pPr>
            <a:endParaRPr lang="en-US" b="0" i="0" dirty="0">
              <a:solidFill>
                <a:srgbClr val="000000"/>
              </a:solidFill>
              <a:effectLst/>
              <a:latin typeface="Source Sans Pro Web"/>
            </a:endParaRPr>
          </a:p>
          <a:p>
            <a:pPr>
              <a:defRPr/>
            </a:pPr>
            <a:endParaRPr lang="en-US" dirty="0">
              <a:cs typeface="Calibri"/>
            </a:endParaRPr>
          </a:p>
          <a:p>
            <a:pPr>
              <a:defRPr/>
            </a:pPr>
            <a:r>
              <a:rPr lang="en-US" dirty="0">
                <a:cs typeface="Calibri"/>
              </a:rPr>
              <a:t>Community Resilience Planning Guide for Building and Infrastructure Systems: A Playbook - </a:t>
            </a:r>
            <a:r>
              <a:rPr lang="en-US" sz="1200" kern="1200" dirty="0">
                <a:solidFill>
                  <a:schemeClr val="tx1"/>
                </a:solidFill>
                <a:latin typeface="+mn-lt"/>
                <a:ea typeface="+mn-ea"/>
                <a:cs typeface="+mn-cs"/>
              </a:rPr>
              <a:t>https://nvlpubs.nist.gov/nistpubs/SpecialPublications/NIST.SP.1190GB-16.pdf  </a:t>
            </a:r>
          </a:p>
          <a:p>
            <a:pPr>
              <a:defRPr/>
            </a:pPr>
            <a:r>
              <a:rPr lang="en-US" dirty="0">
                <a:cs typeface="Calibri"/>
              </a:rPr>
              <a:t>FEMA Community Lifelines -</a:t>
            </a:r>
            <a:r>
              <a:rPr lang="en-US" dirty="0"/>
              <a:t> </a:t>
            </a:r>
            <a:r>
              <a:rPr lang="en-US" dirty="0">
                <a:hlinkClick r:id="rId3"/>
              </a:rPr>
              <a:t>https://www.fema.gov/emergency-managers/practitioners/lifelines</a:t>
            </a:r>
            <a:r>
              <a:rPr lang="en-US" dirty="0"/>
              <a:t> </a:t>
            </a:r>
            <a:endParaRPr lang="en-US" dirty="0">
              <a:cs typeface="Calibri"/>
            </a:endParaRPr>
          </a:p>
          <a:p>
            <a:pPr>
              <a:defRPr/>
            </a:pPr>
            <a:r>
              <a:rPr lang="en-US" dirty="0">
                <a:cs typeface="Calibri"/>
              </a:rPr>
              <a:t>HIFLD Data - </a:t>
            </a:r>
            <a:r>
              <a:rPr lang="en-US" dirty="0">
                <a:hlinkClick r:id="rId4"/>
              </a:rPr>
              <a:t>https://hifld-geoplatform.opendata.arcgis.com/</a:t>
            </a:r>
            <a:r>
              <a:rPr lang="en-US" dirty="0"/>
              <a:t> </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17</a:t>
            </a:fld>
            <a:endParaRPr lang="en-US" dirty="0"/>
          </a:p>
        </p:txBody>
      </p:sp>
    </p:spTree>
    <p:extLst>
      <p:ext uri="{BB962C8B-B14F-4D97-AF65-F5344CB8AC3E}">
        <p14:creationId xmlns:p14="http://schemas.microsoft.com/office/powerpoint/2010/main" val="1422006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Crowdsourced Map (pictured) was developed to enhance opportunities for the public to participate in the hazard mitigation planning process. Residents can share </a:t>
            </a:r>
            <a:r>
              <a:rPr lang="en-US" sz="1200" dirty="0"/>
              <a:t>hazards of concern and community resources important to the City. </a:t>
            </a:r>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18</a:t>
            </a:fld>
            <a:endParaRPr lang="en-US" dirty="0"/>
          </a:p>
        </p:txBody>
      </p:sp>
    </p:spTree>
    <p:extLst>
      <p:ext uri="{BB962C8B-B14F-4D97-AF65-F5344CB8AC3E}">
        <p14:creationId xmlns:p14="http://schemas.microsoft.com/office/powerpoint/2010/main" val="647972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various indices and indicators available whether it be for risk, vulnerability or resilience are complimentary and can help provide the full picture of a community – the hazards for which they are at risk, who might suffer disproportionately impacted, and their relative resilience to potential hazards. </a:t>
            </a:r>
          </a:p>
          <a:p>
            <a:endParaRPr lang="en-US" dirty="0">
              <a:cs typeface="Calibri"/>
            </a:endParaRPr>
          </a:p>
          <a:p>
            <a:r>
              <a:rPr lang="en-US" dirty="0">
                <a:cs typeface="Calibri"/>
              </a:rPr>
              <a:t>In the next sections we will cover briefly examples of indices and indicators publicly available for the Continental US. First, we will get a better understanding of how these measures are produced focusing on how FEMA developed their Community Resilience Indicator Analysis or CRIA.  </a:t>
            </a:r>
          </a:p>
        </p:txBody>
      </p:sp>
      <p:sp>
        <p:nvSpPr>
          <p:cNvPr id="4" name="Slide Number Placeholder 3"/>
          <p:cNvSpPr>
            <a:spLocks noGrp="1"/>
          </p:cNvSpPr>
          <p:nvPr>
            <p:ph type="sldNum" sz="quarter" idx="5"/>
          </p:nvPr>
        </p:nvSpPr>
        <p:spPr/>
        <p:txBody>
          <a:bodyPr/>
          <a:lstStyle/>
          <a:p>
            <a:fld id="{59566440-E288-47E1-A8EF-45954E8E9542}" type="slidenum">
              <a:rPr lang="en-US" smtClean="0"/>
              <a:t>19</a:t>
            </a:fld>
            <a:endParaRPr lang="en-US" dirty="0"/>
          </a:p>
        </p:txBody>
      </p:sp>
    </p:spTree>
    <p:extLst>
      <p:ext uri="{BB962C8B-B14F-4D97-AF65-F5344CB8AC3E}">
        <p14:creationId xmlns:p14="http://schemas.microsoft.com/office/powerpoint/2010/main" val="1749913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Notice to Congress: Monthly Updates on Flood Mapping 2019 (https://www.fema.gov/flood-maps/guidance-reports/congress-notice/2019)</a:t>
            </a:r>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21</a:t>
            </a:fld>
            <a:endParaRPr lang="en-US" dirty="0"/>
          </a:p>
        </p:txBody>
      </p:sp>
    </p:spTree>
    <p:extLst>
      <p:ext uri="{BB962C8B-B14F-4D97-AF65-F5344CB8AC3E}">
        <p14:creationId xmlns:p14="http://schemas.microsoft.com/office/powerpoint/2010/main" val="3751405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Index</a:t>
            </a:r>
          </a:p>
          <a:p>
            <a:r>
              <a:rPr lang="en-US" b="0" i="0" dirty="0">
                <a:solidFill>
                  <a:srgbClr val="000000"/>
                </a:solidFill>
                <a:effectLst/>
                <a:latin typeface="Times" panose="02020603050405020304" pitchFamily="18" charset="0"/>
              </a:rPr>
              <a:t>A combination of indicators into a single score is called an index</a:t>
            </a:r>
            <a:br>
              <a:rPr lang="en-US" b="0" i="0" dirty="0">
                <a:solidFill>
                  <a:srgbClr val="000000"/>
                </a:solidFill>
                <a:effectLst/>
                <a:latin typeface="Times" panose="02020603050405020304" pitchFamily="18" charset="0"/>
              </a:rPr>
            </a:br>
            <a:r>
              <a:rPr lang="en-US" b="0" i="0" dirty="0">
                <a:solidFill>
                  <a:srgbClr val="000000"/>
                </a:solidFill>
                <a:effectLst/>
                <a:latin typeface="Times" panose="02020603050405020304" pitchFamily="18" charset="0"/>
              </a:rPr>
              <a:t>https://www.qualityresearchinternational.com/socialresearch/indicator.htm#index </a:t>
            </a:r>
          </a:p>
          <a:p>
            <a:endParaRPr lang="en-US" b="1" u="sng" dirty="0"/>
          </a:p>
          <a:p>
            <a:r>
              <a:rPr lang="en-US" b="1" u="sng" dirty="0"/>
              <a:t>Indicator</a:t>
            </a:r>
          </a:p>
          <a:p>
            <a:r>
              <a:rPr lang="en-US" dirty="0"/>
              <a:t>Excerpt:</a:t>
            </a:r>
          </a:p>
          <a:p>
            <a:r>
              <a:rPr lang="en-US" dirty="0"/>
              <a:t>…concept of a link between a factor in the environment and a health outcome</a:t>
            </a:r>
          </a:p>
          <a:p>
            <a:endParaRPr lang="en-US" dirty="0"/>
          </a:p>
          <a:p>
            <a:r>
              <a:rPr lang="en-US" dirty="0"/>
              <a:t>Indicators thus give data added value by converting them into information which is of direct use to the decision-maker, helping to shed light on a problem. They have become well-established and are widely used in many fields, from economics to ecology to health, and can be used at the global, regional, national, local or neighborhood levels, as well as at the sectoral level (23).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effectLst/>
              </a:rPr>
              <a:t>von Schirnding, Yasmin. “Health in Sustainable Development Planning: The Role of Indicators.” </a:t>
            </a:r>
            <a:r>
              <a:rPr lang="en-US" i="1" dirty="0">
                <a:effectLst/>
              </a:rPr>
              <a:t>World Health Organization</a:t>
            </a:r>
            <a:r>
              <a:rPr lang="en-US" dirty="0">
                <a:effectLst/>
              </a:rPr>
              <a:t>, World Health Organization, 6 Dec. 2010, (https://apps.who.int/handle/10665/67391). </a:t>
            </a:r>
          </a:p>
          <a:p>
            <a:endParaRPr lang="en-US" dirty="0"/>
          </a:p>
          <a:p>
            <a:pPr algn="l"/>
            <a:r>
              <a:rPr lang="en-US" b="1" i="1" dirty="0">
                <a:solidFill>
                  <a:srgbClr val="1A1A1A"/>
                </a:solidFill>
                <a:effectLst/>
                <a:latin typeface="Merriweather"/>
              </a:rPr>
              <a:t>Additional Topics:</a:t>
            </a:r>
          </a:p>
          <a:p>
            <a:pPr algn="l"/>
            <a:endParaRPr lang="en-US" b="1" i="1" dirty="0">
              <a:solidFill>
                <a:srgbClr val="1A1A1A"/>
              </a:solidFill>
              <a:effectLst/>
              <a:latin typeface="Merriweather"/>
            </a:endParaRPr>
          </a:p>
          <a:p>
            <a:pPr algn="l"/>
            <a:r>
              <a:rPr lang="en-US" b="1" i="1" dirty="0">
                <a:solidFill>
                  <a:srgbClr val="1A1A1A"/>
                </a:solidFill>
                <a:effectLst/>
                <a:latin typeface="Merriweather"/>
              </a:rPr>
              <a:t>Composite Versus ‘Single Variable’ Indicators</a:t>
            </a:r>
            <a:endParaRPr lang="en-US" b="0" i="0" dirty="0">
              <a:solidFill>
                <a:srgbClr val="1A1A1A"/>
              </a:solidFill>
              <a:effectLst/>
              <a:latin typeface="Merriweather"/>
            </a:endParaRPr>
          </a:p>
          <a:p>
            <a:pPr algn="l"/>
            <a:r>
              <a:rPr lang="en-US" b="0" i="0" dirty="0">
                <a:solidFill>
                  <a:srgbClr val="1A1A1A"/>
                </a:solidFill>
                <a:effectLst/>
                <a:latin typeface="Merriweather"/>
              </a:rPr>
              <a:t>1) Some of the indicators are ‘composite’ indicators – which are formed when individual indicators are combined into a single index</a:t>
            </a:r>
          </a:p>
          <a:p>
            <a:r>
              <a:rPr lang="en-US" b="0" i="0" dirty="0">
                <a:solidFill>
                  <a:srgbClr val="1A1A1A"/>
                </a:solidFill>
                <a:effectLst/>
                <a:latin typeface="Merriweather"/>
              </a:rPr>
              <a:t>single variable’ indicators just measure one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Merriweather"/>
              </a:rPr>
              <a:t>Source: </a:t>
            </a:r>
            <a:r>
              <a:rPr lang="en-US" dirty="0">
                <a:effectLst/>
              </a:rPr>
              <a:t>“Seminar on the Role of National Statistical Offices in the Production of Leading, Composite and Sentiment Indicators.” </a:t>
            </a:r>
            <a:r>
              <a:rPr lang="en-US" i="1" dirty="0">
                <a:effectLst/>
              </a:rPr>
              <a:t>UNECE</a:t>
            </a:r>
            <a:r>
              <a:rPr lang="en-US" dirty="0">
                <a:effectLst/>
              </a:rPr>
              <a:t>, United Nations Economic Commission for Europe, 2017, https://unece.org/statistics/events/seminar-role-national-statistical-offices-production-leading-composite-and. </a:t>
            </a:r>
          </a:p>
          <a:p>
            <a:r>
              <a:rPr lang="en-US" dirty="0"/>
              <a:t>Direct Link - https://unece.org/fileadmin/DAM/stats/documents/ece/ces/ge.42/2017/Seminar/Chapter_3_-_Typology_of_indicators_2017.05.18_-_for_seminar.pdf</a:t>
            </a:r>
          </a:p>
          <a:p>
            <a:endParaRPr lang="en-US" dirty="0"/>
          </a:p>
          <a:p>
            <a:r>
              <a:rPr lang="en-US" b="0" i="0" dirty="0">
                <a:solidFill>
                  <a:srgbClr val="1A1A1A"/>
                </a:solidFill>
                <a:effectLst/>
                <a:latin typeface="Merriweather"/>
              </a:rPr>
              <a:t>2) … reasons for considering both composite and single indicators of development are that while composite indicators crunch more data into a single figure, and thus allow you to make more ‘in-depth’ snap-shot comparisons, single numbers simply don’t give you a sense of the real difference between countries, so these are necessary to highlight the extent of the difference between countries in terms of economic, social and political development, or lack of it. </a:t>
            </a:r>
            <a:endParaRPr lang="en-US" dirty="0"/>
          </a:p>
          <a:p>
            <a:r>
              <a:rPr lang="en-US" dirty="0"/>
              <a:t>Source: </a:t>
            </a:r>
            <a:r>
              <a:rPr lang="en-US" dirty="0">
                <a:effectLst/>
              </a:rPr>
              <a:t>Thompson, Karl. “What Are the Most Useful Indicators of Development?” </a:t>
            </a:r>
            <a:r>
              <a:rPr lang="en-US" i="1" dirty="0">
                <a:effectLst/>
              </a:rPr>
              <a:t>ReviseSociology</a:t>
            </a:r>
            <a:r>
              <a:rPr lang="en-US" dirty="0">
                <a:effectLst/>
              </a:rPr>
              <a:t>, 19 July 2017, (https://revisesociology.com/2017/07/23/most-useful-indicators-development/). </a:t>
            </a:r>
          </a:p>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22</a:t>
            </a:fld>
            <a:endParaRPr lang="en-US" dirty="0"/>
          </a:p>
        </p:txBody>
      </p:sp>
    </p:spTree>
    <p:extLst>
      <p:ext uri="{BB962C8B-B14F-4D97-AF65-F5344CB8AC3E}">
        <p14:creationId xmlns:p14="http://schemas.microsoft.com/office/powerpoint/2010/main" val="41283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American Community Survey (ACS)</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is different from the decennial census. It asked more questions to provide information about education housing jobs and more. The ACS is conducted each month in order to provide current information to communities every year. Communities depend on information from this survey to decide where schools highways hospitals and other important services are needed by law. Both the 2020 census and the ACS provide critical information that is used by businesses to provide goods and services as well as by local state tribal and federal government to provide support and assistance for individuals and communities.</a:t>
            </a: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Data for each community collected through the ACS can be found on the Census website through tables and reports. In the self-guided tutorials that accompany this module, we provide information on other ways to leverage ACS data for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23</a:t>
            </a:fld>
            <a:endParaRPr lang="en-US" dirty="0"/>
          </a:p>
        </p:txBody>
      </p:sp>
    </p:spTree>
    <p:extLst>
      <p:ext uri="{BB962C8B-B14F-4D97-AF65-F5344CB8AC3E}">
        <p14:creationId xmlns:p14="http://schemas.microsoft.com/office/powerpoint/2010/main" val="3702851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CRIA was developed using a five-step process to identify commonly used indicators from current community resilience research. Indicators, as referenced here, are quantitative datasets describing the inherent characteristics of a community that contribute to disaster resilience. </a:t>
            </a:r>
          </a:p>
          <a:p>
            <a:pPr>
              <a:lnSpc>
                <a:spcPct val="90000"/>
              </a:lnSpc>
              <a:spcBef>
                <a:spcPts val="1000"/>
              </a:spcBef>
            </a:pPr>
            <a:endParaRPr lang="en-US" dirty="0"/>
          </a:p>
          <a:p>
            <a:pPr>
              <a:lnSpc>
                <a:spcPct val="90000"/>
              </a:lnSpc>
              <a:spcBef>
                <a:spcPts val="1000"/>
              </a:spcBef>
            </a:pPr>
            <a:r>
              <a:rPr lang="en-US" dirty="0"/>
              <a:t>Shown here is the high-level methodology in which Commonly used indicators were identified and mapped. </a:t>
            </a:r>
            <a:endParaRPr lang="en-US" dirty="0">
              <a:cs typeface="Calibri" panose="020F0502020204030204"/>
            </a:endParaRPr>
          </a:p>
          <a:p>
            <a:pPr>
              <a:lnSpc>
                <a:spcPct val="90000"/>
              </a:lnSpc>
              <a:spcBef>
                <a:spcPts val="1000"/>
              </a:spcBef>
            </a:pPr>
            <a:endParaRPr lang="en-US" dirty="0"/>
          </a:p>
          <a:p>
            <a:pPr>
              <a:lnSpc>
                <a:spcPct val="90000"/>
              </a:lnSpc>
              <a:spcBef>
                <a:spcPts val="1000"/>
              </a:spcBef>
            </a:pPr>
            <a:r>
              <a:rPr lang="en-US" dirty="0"/>
              <a:t>In Step 1, The research team conducted a literature review to identify peer-reviewed meta-analyses from the previous 5 years of different methodologies that measure community resilience to disasters. The literature review identified six meta-analysis. </a:t>
            </a:r>
            <a:endParaRPr lang="en-US" dirty="0">
              <a:cs typeface="Calibri"/>
            </a:endParaRPr>
          </a:p>
          <a:p>
            <a:pPr marL="0" indent="0">
              <a:lnSpc>
                <a:spcPct val="90000"/>
              </a:lnSpc>
              <a:spcBef>
                <a:spcPts val="1000"/>
              </a:spcBef>
              <a:buFont typeface="Arial"/>
              <a:buNone/>
            </a:pPr>
            <a:endParaRPr lang="en-US" dirty="0"/>
          </a:p>
          <a:p>
            <a:pPr>
              <a:lnSpc>
                <a:spcPct val="90000"/>
              </a:lnSpc>
              <a:spcBef>
                <a:spcPts val="1000"/>
              </a:spcBef>
            </a:pPr>
            <a:r>
              <a:rPr lang="en-US" dirty="0"/>
              <a:t>Step 2. Next, the research team reviewed the six meta-analyses to catalog each distinct assessment methodology they referenced, ultimately identifying 73 distinct methodologies cited in the research.</a:t>
            </a:r>
            <a:endParaRPr lang="en-US" dirty="0">
              <a:cs typeface="Calibri" panose="020F0502020204030204"/>
            </a:endParaRPr>
          </a:p>
          <a:p>
            <a:pPr>
              <a:lnSpc>
                <a:spcPct val="90000"/>
              </a:lnSpc>
              <a:spcBef>
                <a:spcPts val="1000"/>
              </a:spcBef>
            </a:pPr>
            <a:endParaRPr lang="en-US" dirty="0"/>
          </a:p>
          <a:p>
            <a:pPr>
              <a:lnSpc>
                <a:spcPct val="90000"/>
              </a:lnSpc>
              <a:spcBef>
                <a:spcPts val="1000"/>
              </a:spcBef>
            </a:pPr>
            <a:r>
              <a:rPr lang="en-US" dirty="0"/>
              <a:t>Step 3. Argonne then reviewed these 73 methodologies and retained those that met the following criteria listed in the light blue. Applying these criteria narrowed the pool of </a:t>
            </a:r>
            <a:r>
              <a:rPr lang="en-US" b="1" dirty="0"/>
              <a:t>methodologies to eight</a:t>
            </a:r>
            <a:r>
              <a:rPr lang="en-US" dirty="0"/>
              <a:t>. </a:t>
            </a:r>
          </a:p>
          <a:p>
            <a:pPr marL="0" indent="0">
              <a:lnSpc>
                <a:spcPct val="90000"/>
              </a:lnSpc>
              <a:spcBef>
                <a:spcPts val="1000"/>
              </a:spcBef>
              <a:buFont typeface="Arial"/>
              <a:buNone/>
            </a:pPr>
            <a:endParaRPr lang="en-US" dirty="0"/>
          </a:p>
          <a:p>
            <a:pPr>
              <a:lnSpc>
                <a:spcPct val="90000"/>
              </a:lnSpc>
              <a:spcBef>
                <a:spcPts val="1000"/>
              </a:spcBef>
            </a:pPr>
            <a:r>
              <a:rPr lang="en-US" dirty="0"/>
              <a:t>Step 4. This process identified 20 indicators that were found in 3 or more methodologies which suggests researchers have all come to agree these or important factors to resilience.</a:t>
            </a:r>
            <a:endParaRPr lang="en-US" dirty="0">
              <a:cs typeface="Calibri"/>
            </a:endParaRPr>
          </a:p>
          <a:p>
            <a:pPr>
              <a:lnSpc>
                <a:spcPct val="90000"/>
              </a:lnSpc>
              <a:spcBef>
                <a:spcPts val="1000"/>
              </a:spcBef>
            </a:pPr>
            <a:endParaRPr lang="en-US" dirty="0">
              <a:cs typeface="Calibri"/>
            </a:endParaRPr>
          </a:p>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24</a:t>
            </a:fld>
            <a:endParaRPr lang="en-US" dirty="0"/>
          </a:p>
        </p:txBody>
      </p:sp>
    </p:spTree>
    <p:extLst>
      <p:ext uri="{BB962C8B-B14F-4D97-AF65-F5344CB8AC3E}">
        <p14:creationId xmlns:p14="http://schemas.microsoft.com/office/powerpoint/2010/main" val="174317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4</a:t>
            </a:fld>
            <a:endParaRPr lang="en-US" dirty="0"/>
          </a:p>
        </p:txBody>
      </p:sp>
    </p:spTree>
    <p:extLst>
      <p:ext uri="{BB962C8B-B14F-4D97-AF65-F5344CB8AC3E}">
        <p14:creationId xmlns:p14="http://schemas.microsoft.com/office/powerpoint/2010/main" val="2044989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This is a very simplified definition of meta-analysis. This type of research methodology is well known in the health field to assess the clinical effectiveness of healthcare interventions from independent trials. </a:t>
            </a:r>
          </a:p>
          <a:p>
            <a:pPr>
              <a:lnSpc>
                <a:spcPct val="90000"/>
              </a:lnSpc>
              <a:spcBef>
                <a:spcPts val="1000"/>
              </a:spcBef>
            </a:pPr>
            <a:endParaRPr lang="en-US" dirty="0"/>
          </a:p>
          <a:p>
            <a:pPr>
              <a:lnSpc>
                <a:spcPct val="90000"/>
              </a:lnSpc>
              <a:spcBef>
                <a:spcPts val="1000"/>
              </a:spcBef>
            </a:pPr>
            <a:r>
              <a:rPr lang="en-US" dirty="0"/>
              <a:t>Using this process, the research team to c</a:t>
            </a:r>
            <a:r>
              <a:rPr lang="en-US" b="1" dirty="0"/>
              <a:t>onducted a literature review and were able to </a:t>
            </a:r>
            <a:r>
              <a:rPr lang="en-US" dirty="0"/>
              <a:t>identify meta-analyses of peer-reviewed community resilience assessment methodologies published within the past five years. </a:t>
            </a:r>
            <a:endParaRPr lang="en-US" dirty="0">
              <a:cs typeface="Calibri"/>
            </a:endParaRPr>
          </a:p>
          <a:p>
            <a:pPr>
              <a:lnSpc>
                <a:spcPct val="90000"/>
              </a:lnSpc>
              <a:spcBef>
                <a:spcPts val="1000"/>
              </a:spcBef>
            </a:pPr>
            <a:endParaRPr lang="en-US" dirty="0"/>
          </a:p>
          <a:p>
            <a:pPr>
              <a:lnSpc>
                <a:spcPct val="90000"/>
              </a:lnSpc>
              <a:spcBef>
                <a:spcPts val="1000"/>
              </a:spcBef>
            </a:pPr>
            <a:r>
              <a:rPr lang="en-US" dirty="0"/>
              <a:t>This search identified six relevant meta-analyses. In those six relevant analysis listed here, there were 73 citations </a:t>
            </a:r>
            <a:endParaRPr lang="en-US" dirty="0">
              <a:cs typeface="Calibri"/>
            </a:endParaRPr>
          </a:p>
          <a:p>
            <a:pPr marL="0" indent="0">
              <a:lnSpc>
                <a:spcPct val="90000"/>
              </a:lnSpc>
              <a:spcBef>
                <a:spcPts val="1000"/>
              </a:spcBef>
              <a:buFont typeface="Arial,Sans-Serif"/>
              <a:buNone/>
            </a:pPr>
            <a:endParaRPr lang="en-US" dirty="0"/>
          </a:p>
          <a:p>
            <a:pPr marL="0" marR="0" lvl="0" indent="0" algn="l" defTabSz="914400" rtl="0" eaLnBrk="1" fontAlgn="auto" latinLnBrk="0" hangingPunct="1">
              <a:lnSpc>
                <a:spcPct val="90000"/>
              </a:lnSpc>
              <a:spcBef>
                <a:spcPts val="1000"/>
              </a:spcBef>
              <a:spcAft>
                <a:spcPts val="0"/>
              </a:spcAft>
              <a:buClrTx/>
              <a:buSzTx/>
              <a:buFont typeface="Arial,Sans-Serif"/>
              <a:buNone/>
              <a:tabLst/>
              <a:defRPr/>
            </a:pPr>
            <a:r>
              <a:rPr lang="en-US" dirty="0"/>
              <a:t>Definition Sources:</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effectLst/>
              </a:rPr>
              <a:t>Bastian, Hilda. “5 Key Things to Know about Meta-Analysis.” </a:t>
            </a:r>
            <a:r>
              <a:rPr lang="en-US" i="1" dirty="0">
                <a:effectLst/>
              </a:rPr>
              <a:t>Scientific American Blog Network</a:t>
            </a:r>
            <a:r>
              <a:rPr lang="en-US" dirty="0">
                <a:effectLst/>
              </a:rPr>
              <a:t>, Scientific American, 20 Jan. 2014, (https://blogs.scientificamerican.com/absolutely-maybe/5-key-things-to-know-about-meta-analysis/). </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i="0" dirty="0">
                <a:effectLst/>
                <a:latin typeface="Source Serif Pro"/>
              </a:rPr>
              <a:t>Iain K Crombie PhD FFPHM Professor of Public Health, University of Dundee; Huw TO Davies PhD Professor of Health Care Policy and Management, University of St Andrews, (https://www.dundee.ac.uk/people/iain-Crombie)</a:t>
            </a:r>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25</a:t>
            </a:fld>
            <a:endParaRPr lang="en-US" dirty="0"/>
          </a:p>
        </p:txBody>
      </p:sp>
    </p:spTree>
    <p:extLst>
      <p:ext uri="{BB962C8B-B14F-4D97-AF65-F5344CB8AC3E}">
        <p14:creationId xmlns:p14="http://schemas.microsoft.com/office/powerpoint/2010/main" val="3846742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Next, the research team reviewed the set of eight community resilience methodologies and cataloged all of the indicators used in these methodologies, which came to more than 100 unique indicators. Using the inclusion criteria listed here, the team </a:t>
            </a:r>
            <a:r>
              <a:rPr lang="en-US" sz="1800" dirty="0">
                <a:effectLst/>
                <a:latin typeface="Segoe UI" panose="020B0502040204020203" pitchFamily="34" charset="0"/>
              </a:rPr>
              <a:t>narrowed down the methodologies to 8. Then, after using the criteria to narrow down to 8 methodologies, they selected all indicators that were found in at least 3 of the methodologies.</a:t>
            </a:r>
            <a:endParaRPr lang="en-US" dirty="0"/>
          </a:p>
          <a:p>
            <a:pPr>
              <a:lnSpc>
                <a:spcPct val="90000"/>
              </a:lnSpc>
              <a:spcBef>
                <a:spcPts val="1000"/>
              </a:spcBef>
            </a:pPr>
            <a:endParaRPr lang="en-US" dirty="0"/>
          </a:p>
          <a:p>
            <a:pPr>
              <a:lnSpc>
                <a:spcPct val="90000"/>
              </a:lnSpc>
              <a:spcBef>
                <a:spcPts val="1000"/>
              </a:spcBef>
            </a:pPr>
            <a:r>
              <a:rPr lang="en-US" dirty="0"/>
              <a:t>The use of an indicator in three or more methodologies suggests areas where researchers have coalesced on an indicator’s importance relative to resilience. This process identified 20 indicators: 11 that are population focused and 9 that are community focused. </a:t>
            </a:r>
          </a:p>
          <a:p>
            <a:pPr>
              <a:lnSpc>
                <a:spcPct val="90000"/>
              </a:lnSpc>
              <a:spcBef>
                <a:spcPts val="1000"/>
              </a:spcBef>
            </a:pPr>
            <a:endParaRPr lang="en-US" dirty="0"/>
          </a:p>
          <a:p>
            <a:pPr>
              <a:lnSpc>
                <a:spcPct val="90000"/>
              </a:lnSpc>
              <a:spcBef>
                <a:spcPts val="1000"/>
              </a:spcBef>
            </a:pPr>
            <a:endParaRPr lang="en-US" dirty="0"/>
          </a:p>
          <a:p>
            <a:pPr marL="171450" indent="-171450">
              <a:lnSpc>
                <a:spcPct val="90000"/>
              </a:lnSpc>
              <a:spcBef>
                <a:spcPts val="1000"/>
              </a:spcBef>
              <a:buFont typeface="Arial" panose="020B0604020202020204" pitchFamily="34" charset="0"/>
              <a:buChar char="•"/>
            </a:pPr>
            <a:r>
              <a:rPr lang="en-US" dirty="0"/>
              <a:t>they used a unit of analysis that corresponded to U.S. county-level data – </a:t>
            </a:r>
            <a:r>
              <a:rPr lang="en-US" i="1" dirty="0"/>
              <a:t>ideal for national level analysis</a:t>
            </a:r>
          </a:p>
          <a:p>
            <a:pPr marL="171450" indent="-171450">
              <a:lnSpc>
                <a:spcPct val="90000"/>
              </a:lnSpc>
              <a:spcBef>
                <a:spcPts val="1000"/>
              </a:spcBef>
              <a:buFont typeface="Arial" panose="020B0604020202020204" pitchFamily="34" charset="0"/>
              <a:buChar char="•"/>
            </a:pPr>
            <a:r>
              <a:rPr lang="en-US" dirty="0"/>
              <a:t>applied to multiple hazards –</a:t>
            </a:r>
            <a:r>
              <a:rPr lang="en-US" i="1" dirty="0"/>
              <a:t> this ruled out methodologies that focused on one specific hazard</a:t>
            </a:r>
          </a:p>
          <a:p>
            <a:pPr marL="171450" indent="-171450">
              <a:lnSpc>
                <a:spcPct val="90000"/>
              </a:lnSpc>
              <a:spcBef>
                <a:spcPts val="1000"/>
              </a:spcBef>
              <a:buFont typeface="Arial" panose="020B0604020202020204" pitchFamily="34" charset="0"/>
              <a:buChar char="•"/>
            </a:pPr>
            <a:r>
              <a:rPr lang="en-US" dirty="0"/>
              <a:t>had a pre-disaster focus – </a:t>
            </a:r>
            <a:r>
              <a:rPr lang="en-US" i="1" dirty="0"/>
              <a:t>methods of pre-disaster assessments of resilience vs how well a community rebounded after. This is because the FEMA NIC Technical Assistance supports communities with building resilience prior to a disaster.</a:t>
            </a:r>
          </a:p>
          <a:p>
            <a:pPr marL="171450" indent="-171450">
              <a:lnSpc>
                <a:spcPct val="90000"/>
              </a:lnSpc>
              <a:spcBef>
                <a:spcPts val="1000"/>
              </a:spcBef>
              <a:buFont typeface="Arial" panose="020B0604020202020204" pitchFamily="34" charset="0"/>
              <a:buChar char="•"/>
            </a:pPr>
            <a:r>
              <a:rPr lang="en-US" i="0" dirty="0"/>
              <a:t>used quantitative measures – </a:t>
            </a:r>
            <a:r>
              <a:rPr lang="en-US" i="1" dirty="0"/>
              <a:t>for easy comparison across methodologies</a:t>
            </a:r>
          </a:p>
          <a:p>
            <a:pPr marL="171450" indent="-171450">
              <a:lnSpc>
                <a:spcPct val="90000"/>
              </a:lnSpc>
              <a:spcBef>
                <a:spcPts val="1000"/>
              </a:spcBef>
              <a:buFont typeface="Arial" panose="020B0604020202020204" pitchFamily="34" charset="0"/>
              <a:buChar char="•"/>
            </a:pPr>
            <a:r>
              <a:rPr lang="en-US" dirty="0"/>
              <a:t>used a publicly available methodology and used publicly available data sources – to ensure transparency, replicability, and allow for updates over time.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26</a:t>
            </a:fld>
            <a:endParaRPr lang="en-US" dirty="0"/>
          </a:p>
        </p:txBody>
      </p:sp>
    </p:spTree>
    <p:extLst>
      <p:ext uri="{BB962C8B-B14F-4D97-AF65-F5344CB8AC3E}">
        <p14:creationId xmlns:p14="http://schemas.microsoft.com/office/powerpoint/2010/main" val="319673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Population-related measures describe attributes that would influence an individual’s ability to cope with disasters (e.g., age, income, employment).</a:t>
            </a:r>
          </a:p>
          <a:p>
            <a:endParaRPr lang="en-US" dirty="0"/>
          </a:p>
          <a:p>
            <a:r>
              <a:rPr lang="en-US" dirty="0"/>
              <a:t>The data source for many indicators is the U.S. Census Bureau American Community Survey (ACS) five year estimate. The primary advantage of using multiyear estimates is the increased statistical reliability of the data compared with that of single-year estimates, particularly for small geographic areas and small population subgroups</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27</a:t>
            </a:fld>
            <a:endParaRPr lang="en-US" dirty="0"/>
          </a:p>
        </p:txBody>
      </p:sp>
    </p:spTree>
    <p:extLst>
      <p:ext uri="{BB962C8B-B14F-4D97-AF65-F5344CB8AC3E}">
        <p14:creationId xmlns:p14="http://schemas.microsoft.com/office/powerpoint/2010/main" val="525057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Population-related measures describe attributes that would influence an individual’s ability to cope with disasters (e.g., age, income, employment). (US Census)</a:t>
            </a:r>
          </a:p>
          <a:p>
            <a:endParaRPr lang="en-US" dirty="0"/>
          </a:p>
          <a:p>
            <a:r>
              <a:rPr lang="en-US" dirty="0"/>
              <a:t>The data source for many indicators is the U.S. Census Bureau American Community Survey (ACS) five-year estimate. The primary advantage of using multiyear estimates is the increased statistical reliability of the data compared with that of single-year estimates, particularly for small geographic areas and small population subgroups.</a:t>
            </a:r>
            <a:endParaRPr lang="en-US" dirty="0">
              <a:cs typeface="Calibri" panose="020F0502020204030204"/>
            </a:endParaRPr>
          </a:p>
          <a:p>
            <a:endParaRPr lang="en-US" dirty="0">
              <a:cs typeface="Calibri" panose="020F0502020204030204"/>
            </a:endParaRPr>
          </a:p>
          <a:p>
            <a:r>
              <a:rPr lang="en-US" b="1" dirty="0"/>
              <a:t>Potential Interactive Portion:</a:t>
            </a:r>
            <a:r>
              <a:rPr lang="en-US" dirty="0"/>
              <a:t> Solicit ideas for how some of the remaining Indicators may be connected to Resilience.</a:t>
            </a:r>
          </a:p>
          <a:p>
            <a:endParaRPr lang="en-US" dirty="0"/>
          </a:p>
          <a:p>
            <a:r>
              <a:rPr lang="en-US" sz="1800" dirty="0">
                <a:effectLst/>
                <a:latin typeface="Segoe UI" panose="020B0502040204020203" pitchFamily="34" charset="0"/>
              </a:rPr>
              <a:t>Median household income - ability to withstand outages in banking services/access to funds, unemployment.</a:t>
            </a:r>
            <a:endParaRPr lang="en-US" sz="1800" dirty="0">
              <a:effectLst/>
              <a:latin typeface="Arial" panose="020B0604020202020204" pitchFamily="34" charset="0"/>
            </a:endParaRPr>
          </a:p>
          <a:p>
            <a:r>
              <a:rPr lang="en-US" sz="1800" dirty="0">
                <a:effectLst/>
                <a:latin typeface="Segoe UI" panose="020B0502040204020203" pitchFamily="34" charset="0"/>
              </a:rPr>
              <a:t>Home ownership - increased investment in safety solutions e.g. fire alarms, security systems, etc.</a:t>
            </a:r>
            <a:endParaRPr lang="en-US" sz="1800" dirty="0">
              <a:effectLst/>
              <a:latin typeface="Arial" panose="020B0604020202020204" pitchFamily="34" charset="0"/>
            </a:endParaRPr>
          </a:p>
          <a:p>
            <a:endParaRPr lang="en-US" dirty="0"/>
          </a:p>
          <a:p>
            <a:endParaRPr lang="en-US" dirty="0"/>
          </a:p>
          <a:p>
            <a:r>
              <a:rPr lang="en-US" dirty="0"/>
              <a:t>The</a:t>
            </a:r>
            <a:r>
              <a:rPr lang="en-US" b="1" dirty="0"/>
              <a:t> Gini Index</a:t>
            </a:r>
            <a:r>
              <a:rPr lang="en-US" dirty="0"/>
              <a:t> is a summary measure of income inequality. The Gini coefficient incorporates the detailed shares data into a single statistic, which summarizes the dispersion of income across the entire income distribution. The Gini coefficient ranges from 0, indicating perfect equality (where everyone receives an equal share), to 1, perfect inequality (where only one recipient or group of recipients receives all the income). The Gini is based on the difference between the Lorenz curve (the observed cumulative income distribution) and the notion of a perfectly equal income distribution. (US Census) </a:t>
            </a:r>
            <a:endParaRPr lang="en-US" dirty="0">
              <a:cs typeface="Calibri"/>
            </a:endParaRPr>
          </a:p>
          <a:p>
            <a:endParaRPr lang="en-US" dirty="0">
              <a:cs typeface="Calibri"/>
            </a:endParaRPr>
          </a:p>
          <a:p>
            <a:r>
              <a:rPr lang="en-US" dirty="0">
                <a:hlinkClick r:id="rId3"/>
              </a:rPr>
              <a:t>https://www.census.gov/topics/income-poverty/income-inequality/about/metrics/gini-index.html</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28</a:t>
            </a:fld>
            <a:endParaRPr lang="en-US" dirty="0"/>
          </a:p>
        </p:txBody>
      </p:sp>
    </p:spTree>
    <p:extLst>
      <p:ext uri="{BB962C8B-B14F-4D97-AF65-F5344CB8AC3E}">
        <p14:creationId xmlns:p14="http://schemas.microsoft.com/office/powerpoint/2010/main" val="2409092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Community-related measures are qualities inherent to the local community environment that could enhance or detract from the community’s ability to prepare for, respond to, or recover from a disaster (e.g., presence of civic associations, hospitals, mobile homes). </a:t>
            </a:r>
          </a:p>
          <a:p>
            <a:endParaRPr lang="en-US" dirty="0">
              <a:cs typeface="Calibri"/>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29</a:t>
            </a:fld>
            <a:endParaRPr lang="en-US" dirty="0"/>
          </a:p>
        </p:txBody>
      </p:sp>
    </p:spTree>
    <p:extLst>
      <p:ext uri="{BB962C8B-B14F-4D97-AF65-F5344CB8AC3E}">
        <p14:creationId xmlns:p14="http://schemas.microsoft.com/office/powerpoint/2010/main" val="840812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Community-related measures are qualities inherent to the local community environment that could enhance or detract from the community’s ability to prepare for, respond to, or recover from a disaster (e.g., presence of civic associations, hospitals, mobile homes). </a:t>
            </a:r>
          </a:p>
          <a:p>
            <a:endParaRPr lang="en-US" b="1" dirty="0">
              <a:cs typeface="Calibri"/>
            </a:endParaRPr>
          </a:p>
          <a:p>
            <a:r>
              <a:rPr lang="en-US" b="1" dirty="0">
                <a:cs typeface="Calibri"/>
              </a:rPr>
              <a:t>Potential Interactive Portion:</a:t>
            </a:r>
            <a:r>
              <a:rPr lang="en-US" dirty="0">
                <a:cs typeface="Calibri"/>
              </a:rPr>
              <a:t> Solicit ideas for how some of the remaining Indicators may be connected to Resilience. </a:t>
            </a:r>
            <a:endParaRPr lang="en-US" dirty="0"/>
          </a:p>
          <a:p>
            <a:br>
              <a:rPr lang="en-US" dirty="0">
                <a:cs typeface="+mn-lt"/>
              </a:rPr>
            </a:br>
            <a:r>
              <a:rPr lang="en-US" dirty="0">
                <a:cs typeface="Calibri"/>
              </a:rPr>
              <a:t>Example Responses</a:t>
            </a:r>
          </a:p>
          <a:p>
            <a:pPr marL="342900" indent="-342900">
              <a:lnSpc>
                <a:spcPct val="90000"/>
              </a:lnSpc>
              <a:spcBef>
                <a:spcPts val="1000"/>
              </a:spcBef>
              <a:buFont typeface="Arial,Sans-Serif"/>
              <a:buChar char="•"/>
            </a:pPr>
            <a:r>
              <a:rPr lang="en-US" dirty="0"/>
              <a:t>Connection to Civic and Social Organizations - the level of civic infrastructure through which residents support their communities</a:t>
            </a:r>
            <a:br>
              <a:rPr lang="en-US" dirty="0"/>
            </a:br>
            <a:endParaRPr lang="en-US" dirty="0">
              <a:cs typeface="Calibri"/>
            </a:endParaRPr>
          </a:p>
          <a:p>
            <a:pPr marL="342900" indent="-342900">
              <a:lnSpc>
                <a:spcPct val="90000"/>
              </a:lnSpc>
              <a:spcBef>
                <a:spcPts val="1000"/>
              </a:spcBef>
              <a:buFont typeface="Arial,Sans-Serif"/>
              <a:buChar char="•"/>
            </a:pPr>
            <a:r>
              <a:rPr lang="en-US" dirty="0"/>
              <a:t>Hospital Capacity - represents the capacity of the healthcare system to support residents’ overall health as well as to provide critical emergency medical care</a:t>
            </a:r>
            <a:br>
              <a:rPr lang="en-US" dirty="0"/>
            </a:br>
            <a:endParaRPr lang="en-US" dirty="0">
              <a:cs typeface="Calibri"/>
            </a:endParaRPr>
          </a:p>
          <a:p>
            <a:pPr marL="342900" indent="-342900">
              <a:lnSpc>
                <a:spcPct val="90000"/>
              </a:lnSpc>
              <a:spcBef>
                <a:spcPts val="1000"/>
              </a:spcBef>
              <a:buFont typeface="Arial,Sans-Serif"/>
              <a:buChar char="•"/>
            </a:pPr>
            <a:r>
              <a:rPr lang="en-US" dirty="0"/>
              <a:t>Medical Professional Capacity - Physicians are a critical emergency resource in the response to and recovery from a disaster.</a:t>
            </a:r>
          </a:p>
          <a:p>
            <a:pPr>
              <a:lnSpc>
                <a:spcPct val="90000"/>
              </a:lnSpc>
              <a:spcBef>
                <a:spcPts val="1000"/>
              </a:spcBef>
            </a:pPr>
            <a:endParaRPr lang="en-US" dirty="0">
              <a:cs typeface="Calibri"/>
            </a:endParaRPr>
          </a:p>
          <a:p>
            <a:pPr marL="342900" indent="-342900">
              <a:lnSpc>
                <a:spcPct val="90000"/>
              </a:lnSpc>
              <a:spcBef>
                <a:spcPts val="1000"/>
              </a:spcBef>
              <a:buFont typeface="Arial,Sans-Serif"/>
              <a:buChar char="•"/>
            </a:pPr>
            <a:r>
              <a:rPr lang="en-US" dirty="0"/>
              <a:t>Mobile Homes - he lower-quality construction of these homes and lack of basements, which makes them particularly susceptible to damage from hazards; frequently found outside of metropolitan areas that may not be readily accessible by interstate highways or public transportation </a:t>
            </a:r>
            <a:br>
              <a:rPr lang="en-US" dirty="0">
                <a:cs typeface="+mn-lt"/>
              </a:rPr>
            </a:br>
            <a:endParaRPr lang="en-US" dirty="0">
              <a:cs typeface="Calibri"/>
            </a:endParaRPr>
          </a:p>
          <a:p>
            <a:pPr marL="342900" indent="-342900">
              <a:lnSpc>
                <a:spcPct val="90000"/>
              </a:lnSpc>
              <a:spcBef>
                <a:spcPts val="1000"/>
              </a:spcBef>
              <a:buFont typeface="Arial"/>
              <a:buChar char="•"/>
            </a:pPr>
            <a:r>
              <a:rPr lang="en-US" dirty="0"/>
              <a:t>Population Change - Communities where large numbers of residents have lived for extended periods are likely to have strong place attachment, be invested in the well-being of the community before a disaster, and willing to respond to revitalize a community after a disaster.</a:t>
            </a:r>
            <a:br>
              <a:rPr lang="en-US" dirty="0"/>
            </a:br>
            <a:endParaRPr lang="en-US" dirty="0">
              <a:cs typeface="Calibri"/>
            </a:endParaRPr>
          </a:p>
          <a:p>
            <a:pPr marL="342900" indent="-342900">
              <a:lnSpc>
                <a:spcPct val="90000"/>
              </a:lnSpc>
              <a:spcBef>
                <a:spcPts val="1000"/>
              </a:spcBef>
              <a:buFont typeface="Arial,Sans-Serif"/>
              <a:buChar char="•"/>
            </a:pPr>
            <a:r>
              <a:rPr lang="en-US" dirty="0"/>
              <a:t>Public School Capacity - represent the community’s ability to provide safe shelter for individuals and facilitate evacuations</a:t>
            </a:r>
            <a:br>
              <a:rPr lang="en-US" dirty="0"/>
            </a:br>
            <a:endParaRPr lang="en-US" dirty="0">
              <a:cs typeface="Calibri"/>
            </a:endParaRPr>
          </a:p>
          <a:p>
            <a:pPr marL="342900" indent="-342900">
              <a:lnSpc>
                <a:spcPct val="90000"/>
              </a:lnSpc>
              <a:spcBef>
                <a:spcPts val="1000"/>
              </a:spcBef>
              <a:buFont typeface="Arial,Sans-Serif"/>
              <a:buChar char="•"/>
            </a:pPr>
            <a:r>
              <a:rPr lang="en-US" dirty="0"/>
              <a:t>Rental Property Capacity - could does denote a lack of physical capacity to house individuals who have been displaced by a disaster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30</a:t>
            </a:fld>
            <a:endParaRPr lang="en-US" dirty="0"/>
          </a:p>
        </p:txBody>
      </p:sp>
    </p:spTree>
    <p:extLst>
      <p:ext uri="{BB962C8B-B14F-4D97-AF65-F5344CB8AC3E}">
        <p14:creationId xmlns:p14="http://schemas.microsoft.com/office/powerpoint/2010/main" val="4150386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b="0" i="0" kern="1200" dirty="0">
              <a:solidFill>
                <a:schemeClr val="tx1"/>
              </a:solidFill>
              <a:effectLst/>
              <a:latin typeface="+mn-lt"/>
              <a:ea typeface="+mn-ea"/>
              <a:cs typeface="+mn-cs"/>
            </a:endParaRPr>
          </a:p>
          <a:p>
            <a:pPr>
              <a:defRPr/>
            </a:pPr>
            <a:r>
              <a:rPr lang="en-US" dirty="0">
                <a:cs typeface="Calibri"/>
              </a:rPr>
              <a:t>The 2020 Community Resilience Indicator Analysis update describes community functions as the “Qualities inherent to the local community environment that could enhance or detract from the community’s ability to prepare for, respond to, or recover from a disaster, i.e.,  presence of civic associations, hospitals, mobile home.” </a:t>
            </a:r>
          </a:p>
          <a:p>
            <a:pPr>
              <a:defRPr/>
            </a:pPr>
            <a:endParaRPr lang="en-US" dirty="0">
              <a:cs typeface="Calibri"/>
            </a:endParaRPr>
          </a:p>
          <a:p>
            <a:pPr>
              <a:defRPr/>
            </a:pPr>
            <a:r>
              <a:rPr lang="en-US" dirty="0">
                <a:cs typeface="Calibri"/>
              </a:rPr>
              <a:t>This concept of community focused measures as an indicator of resilience and the need for a data-driven and science-based approach is found in programs like the NIST Community Resilience Program which is developing science-based tools and guidance. The Playbook for example is an approach that is intended to compliment programs like Hazard Mitigation Planning focusing on the built environment and how it supports community social and economic functions.</a:t>
            </a:r>
          </a:p>
          <a:p>
            <a:pPr>
              <a:defRPr/>
            </a:pPr>
            <a:endParaRPr lang="en-US" dirty="0">
              <a:cs typeface="Calibri"/>
            </a:endParaRPr>
          </a:p>
          <a:p>
            <a:pPr>
              <a:defRPr/>
            </a:pPr>
            <a:r>
              <a:rPr lang="en-US" b="0" i="0" dirty="0">
                <a:solidFill>
                  <a:srgbClr val="000000"/>
                </a:solidFill>
                <a:effectLst/>
                <a:latin typeface="Source Sans Pro Web"/>
              </a:rPr>
              <a:t>Community resilience requires understanding of the community social and economic needs to determine when its buildings and infrastructure systems need to recover their functions to support community recovery without major disruption.</a:t>
            </a:r>
          </a:p>
          <a:p>
            <a:pPr>
              <a:defRPr/>
            </a:pPr>
            <a:r>
              <a:rPr lang="en-US" b="0" i="0" dirty="0">
                <a:solidFill>
                  <a:srgbClr val="000000"/>
                </a:solidFill>
                <a:effectLst/>
                <a:latin typeface="Source Sans Pro Web"/>
              </a:rPr>
              <a:t>connections and dependencies between the built environment and social and economic systems present in the community</a:t>
            </a:r>
            <a:endParaRPr lang="en-US" dirty="0">
              <a:cs typeface="Calibri"/>
            </a:endParaRPr>
          </a:p>
          <a:p>
            <a:pPr>
              <a:defRPr/>
            </a:pPr>
            <a:endParaRPr lang="en-US" dirty="0">
              <a:cs typeface="Calibri"/>
            </a:endParaRPr>
          </a:p>
          <a:p>
            <a:pPr marL="0" indent="0">
              <a:buNone/>
            </a:pPr>
            <a:r>
              <a:rPr lang="en-US" dirty="0">
                <a:ea typeface="+mn-lt"/>
                <a:cs typeface="+mn-lt"/>
              </a:rPr>
              <a:t>"Action 2-3: Characterize the community social functions and dependencies. The planning team should inventory and describe the various social dimensions of the community and the functions provided for residents, including vital services, important social and economic institutions, and characteristics that make the community desirable to residents and businesses. </a:t>
            </a:r>
          </a:p>
          <a:p>
            <a:pPr marL="0" indent="0">
              <a:buNone/>
            </a:pPr>
            <a:r>
              <a:rPr lang="en-US" dirty="0">
                <a:ea typeface="+mn-lt"/>
                <a:cs typeface="+mn-lt"/>
              </a:rPr>
              <a:t>Identifying social functions and dependencies, as well as key contacts or representatives who can provide information about social and economic institutions and decision making, is essential. Social functions address the needs of individuals and social institutions, such as government, health care, manufacturers, retail and service businesses, faith-based and nonprofit organizations, educational institutions, day care centers, finance, and news media. Much of the information may already be contained in existing planning documents." </a:t>
            </a:r>
            <a:endParaRPr lang="en-US" dirty="0">
              <a:cs typeface="Calibri"/>
            </a:endParaRPr>
          </a:p>
          <a:p>
            <a:pPr>
              <a:defRPr/>
            </a:pPr>
            <a:endParaRPr lang="en-US" dirty="0"/>
          </a:p>
          <a:p>
            <a:pPr>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31</a:t>
            </a:fld>
            <a:endParaRPr lang="en-US" dirty="0"/>
          </a:p>
        </p:txBody>
      </p:sp>
    </p:spTree>
    <p:extLst>
      <p:ext uri="{BB962C8B-B14F-4D97-AF65-F5344CB8AC3E}">
        <p14:creationId xmlns:p14="http://schemas.microsoft.com/office/powerpoint/2010/main" val="2278507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33</a:t>
            </a:fld>
            <a:endParaRPr lang="en-US" dirty="0"/>
          </a:p>
        </p:txBody>
      </p:sp>
    </p:spTree>
    <p:extLst>
      <p:ext uri="{BB962C8B-B14F-4D97-AF65-F5344CB8AC3E}">
        <p14:creationId xmlns:p14="http://schemas.microsoft.com/office/powerpoint/2010/main" val="1829439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https://www.usgs.gov/mission-areas/water-resources/science/principal-aquifers-united-states</a:t>
            </a:r>
          </a:p>
        </p:txBody>
      </p:sp>
      <p:sp>
        <p:nvSpPr>
          <p:cNvPr id="4" name="Slide Number Placeholder 3"/>
          <p:cNvSpPr>
            <a:spLocks noGrp="1"/>
          </p:cNvSpPr>
          <p:nvPr>
            <p:ph type="sldNum" sz="quarter" idx="5"/>
          </p:nvPr>
        </p:nvSpPr>
        <p:spPr/>
        <p:txBody>
          <a:bodyPr/>
          <a:lstStyle/>
          <a:p>
            <a:fld id="{59566440-E288-47E1-A8EF-45954E8E9542}" type="slidenum">
              <a:rPr lang="en-US" smtClean="0"/>
              <a:t>34</a:t>
            </a:fld>
            <a:endParaRPr lang="en-US" dirty="0"/>
          </a:p>
        </p:txBody>
      </p:sp>
    </p:spTree>
    <p:extLst>
      <p:ext uri="{BB962C8B-B14F-4D97-AF65-F5344CB8AC3E}">
        <p14:creationId xmlns:p14="http://schemas.microsoft.com/office/powerpoint/2010/main" val="2909202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GIS is layer-centric. This means that seemingly disparate information about a given geography can be overlayed, visualized, and analyzed.</a:t>
            </a:r>
          </a:p>
          <a:p>
            <a:endParaRPr lang="en-US" dirty="0"/>
          </a:p>
          <a:p>
            <a:r>
              <a:rPr lang="en-US" dirty="0"/>
              <a:t>Image Source: https://www.newbergoregon.gov/engineering/page/about-newberg-gis</a:t>
            </a:r>
          </a:p>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35</a:t>
            </a:fld>
            <a:endParaRPr lang="en-US" dirty="0"/>
          </a:p>
        </p:txBody>
      </p:sp>
    </p:spTree>
    <p:extLst>
      <p:ext uri="{BB962C8B-B14F-4D97-AF65-F5344CB8AC3E}">
        <p14:creationId xmlns:p14="http://schemas.microsoft.com/office/powerpoint/2010/main" val="2227077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Assistance: </a:t>
            </a:r>
            <a:r>
              <a:rPr lang="en-US" dirty="0"/>
              <a:t>FEMA must streamline and integrate existing disaster assistance programs and processes, creating innovative and efficient solutions to provide the most effective survivor support. This starts with a review of the available forms of assistance and how survivors access the various programs. Furthermore, understanding barriers that limit or prevent access to programs, especially for vulnerable populations, remains essential to our mission.  </a:t>
            </a:r>
            <a:r>
              <a:rPr lang="en-US" i="1" dirty="0"/>
              <a:t>FEMA's Strategic Plan 2018-2011 Obj. 3.1</a:t>
            </a:r>
          </a:p>
          <a:p>
            <a:endParaRPr lang="en-US" i="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Grants: </a:t>
            </a:r>
            <a:r>
              <a:rPr lang="en-US" dirty="0"/>
              <a:t>Preparedness grant recipients should engage with the whole community to advance individual and community preparedness and to work as a nation to build and sustain resilience. FEMA expects that the integration of the needs of people with disabilities and limited English proficiency will occur at all levels, including planning; alerting, notification, and public outreach; training; purchasing of equipment and supplies; protective action implementation; and exercises/drills. FEMA grant recipients can fund projects towards the resiliency of the whole community, including people with disabilities and limited English proficiency, such as training, outreach, and safety campaign. </a:t>
            </a:r>
            <a:r>
              <a:rPr lang="en-US" i="1" dirty="0"/>
              <a:t>FEMA Preparedness Grants Manual 2020</a:t>
            </a:r>
            <a:endParaRPr lang="en-US" i="1" dirty="0">
              <a:cs typeface="Calibri"/>
            </a:endParaRPr>
          </a:p>
          <a:p>
            <a:endParaRPr lang="en-US" i="1" dirty="0">
              <a:cs typeface="Calibri"/>
            </a:endParaRPr>
          </a:p>
          <a:p>
            <a:r>
              <a:rPr lang="en-US" i="0" dirty="0">
                <a:cs typeface="Calibri"/>
              </a:rPr>
              <a:t>Core Capabilities: </a:t>
            </a:r>
            <a:r>
              <a:rPr lang="en-US" i="1" dirty="0">
                <a:cs typeface="Calibri"/>
              </a:rPr>
              <a:t>The National Preparedness System outlines an organized process for everyone in the whole community to move forward with their preparedness activities and achieve the National Preparedness Goal. The Goal describes five mission areas: Prevention, Protection, Mitigation, Response, and Recovery. </a:t>
            </a:r>
            <a:r>
              <a:rPr lang="en-US" dirty="0"/>
              <a:t>The mission areas and (32) core capabilities organize the community-wide activities and tasks performed before, during, and after disasters into a framework for achieving the goal of a secure and resilient Nation. </a:t>
            </a:r>
            <a:r>
              <a:rPr lang="en-US" i="1" dirty="0"/>
              <a:t>FEMA’s Comprehensive Preparedness Guide (CPG) 201, 3</a:t>
            </a:r>
            <a:r>
              <a:rPr lang="en-US" i="1" baseline="30000" dirty="0"/>
              <a:t>rd</a:t>
            </a:r>
            <a:r>
              <a:rPr lang="en-US" i="1" dirty="0"/>
              <a:t> Edition</a:t>
            </a:r>
            <a:endParaRPr lang="en-US" i="1" dirty="0">
              <a:cs typeface="Calibri"/>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6</a:t>
            </a:fld>
            <a:endParaRPr lang="en-US" dirty="0"/>
          </a:p>
        </p:txBody>
      </p:sp>
    </p:spTree>
    <p:extLst>
      <p:ext uri="{BB962C8B-B14F-4D97-AF65-F5344CB8AC3E}">
        <p14:creationId xmlns:p14="http://schemas.microsoft.com/office/powerpoint/2010/main" val="4167519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is the power of that analysis. GIS allows you to see relationships that could otherwise go overlooked.  GIS allows for very complex modeling in both the spatial and temporal dimensions.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Definition Source: https://www.napsgfoundation.org/carat/gis-basics/</a:t>
            </a:r>
          </a:p>
          <a:p>
            <a:r>
              <a:rPr lang="en-US" dirty="0"/>
              <a:t>Image Source: https://data.nal.usda.gov/dataset/ssn-stars-tools-spatial-statistical-modeling-stream-networks</a:t>
            </a:r>
          </a:p>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36</a:t>
            </a:fld>
            <a:endParaRPr lang="en-US" dirty="0"/>
          </a:p>
        </p:txBody>
      </p:sp>
    </p:spTree>
    <p:extLst>
      <p:ext uri="{BB962C8B-B14F-4D97-AF65-F5344CB8AC3E}">
        <p14:creationId xmlns:p14="http://schemas.microsoft.com/office/powerpoint/2010/main" val="517637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simplified way of understanding the different types of GIS data is that Vector data is discrete – a point on a map like a single cell tower, a line representing a street, or a polygon could be a city boundary.</a:t>
            </a:r>
          </a:p>
          <a:p>
            <a:endParaRPr lang="en-US" dirty="0"/>
          </a:p>
          <a:p>
            <a:r>
              <a:rPr lang="en-US" dirty="0"/>
              <a:t>A Raster is continuous, think of the pixels that make up of photograph. A raster could be a satellite image or LiDAR (think laser light pulses pointed at the earth to collect topography (map the land) or bathymetry (penetrates water to map the sea floor). These pixels each represent information like vegetation or elevation.</a:t>
            </a:r>
          </a:p>
          <a:p>
            <a:endParaRPr lang="en-US" dirty="0"/>
          </a:p>
          <a:p>
            <a:r>
              <a:rPr lang="en-US" dirty="0"/>
              <a:t>Image: https://www.cherokeecounty.iowa.gov/offices/gis/index.htm</a:t>
            </a:r>
          </a:p>
        </p:txBody>
      </p:sp>
      <p:sp>
        <p:nvSpPr>
          <p:cNvPr id="4" name="Slide Number Placeholder 3"/>
          <p:cNvSpPr>
            <a:spLocks noGrp="1"/>
          </p:cNvSpPr>
          <p:nvPr>
            <p:ph type="sldNum" sz="quarter" idx="5"/>
          </p:nvPr>
        </p:nvSpPr>
        <p:spPr/>
        <p:txBody>
          <a:bodyPr/>
          <a:lstStyle/>
          <a:p>
            <a:fld id="{59566440-E288-47E1-A8EF-45954E8E9542}" type="slidenum">
              <a:rPr lang="en-US" smtClean="0"/>
              <a:t>37</a:t>
            </a:fld>
            <a:endParaRPr lang="en-US" dirty="0"/>
          </a:p>
        </p:txBody>
      </p:sp>
    </p:spTree>
    <p:extLst>
      <p:ext uri="{BB962C8B-B14F-4D97-AF65-F5344CB8AC3E}">
        <p14:creationId xmlns:p14="http://schemas.microsoft.com/office/powerpoint/2010/main" val="2138833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more to GIS. What is important is that you do not have to be a GIS professional to benefit from geospatial data or analysis. The outputs of vigorous data collection and complex models are getting served up to support workflows by other professionals and the public seeking to understand more about their communities and their risk for hazards.</a:t>
            </a:r>
          </a:p>
          <a:p>
            <a:endParaRPr lang="en-US" dirty="0"/>
          </a:p>
          <a:p>
            <a:r>
              <a:rPr lang="en-US" dirty="0"/>
              <a:t>Examples:</a:t>
            </a:r>
          </a:p>
          <a:p>
            <a:r>
              <a:rPr lang="en-US" dirty="0"/>
              <a:t>One superpower of GIS is that it can connect directly to live data streams. Think about how your car navigation is consuming real-time road closures. FEMA has adopted the Community Lifelines Construct to focus response and recovery efforts to stabilizing critical infrastructure to help prioritize actions following a disaster. While it is important to know where infrastructure is that could be impacted, it is more critical to know the status of the Wastewater Treatment Plant. You can view FEMA’s dashboards that are pulling in these types of real-time data.</a:t>
            </a:r>
          </a:p>
          <a:p>
            <a:endParaRPr lang="en-US" dirty="0"/>
          </a:p>
          <a:p>
            <a:r>
              <a:rPr lang="en-US" dirty="0"/>
              <a:t>The second example is NAPSG’s Crowdsourced Photos. Geospatial volunteers map images from social media and from news outlets giving emergency managers and first responders very early situational awareness in the after-math of a disaster as well as data points supporting disaster declarations and validate models.</a:t>
            </a:r>
          </a:p>
        </p:txBody>
      </p:sp>
      <p:sp>
        <p:nvSpPr>
          <p:cNvPr id="4" name="Slide Number Placeholder 3"/>
          <p:cNvSpPr>
            <a:spLocks noGrp="1"/>
          </p:cNvSpPr>
          <p:nvPr>
            <p:ph type="sldNum" sz="quarter" idx="5"/>
          </p:nvPr>
        </p:nvSpPr>
        <p:spPr/>
        <p:txBody>
          <a:bodyPr/>
          <a:lstStyle/>
          <a:p>
            <a:fld id="{59566440-E288-47E1-A8EF-45954E8E9542}" type="slidenum">
              <a:rPr lang="en-US" smtClean="0"/>
              <a:t>38</a:t>
            </a:fld>
            <a:endParaRPr lang="en-US" dirty="0"/>
          </a:p>
        </p:txBody>
      </p:sp>
    </p:spTree>
    <p:extLst>
      <p:ext uri="{BB962C8B-B14F-4D97-AF65-F5344CB8AC3E}">
        <p14:creationId xmlns:p14="http://schemas.microsoft.com/office/powerpoint/2010/main" val="1763827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indices available to support risk, vulnerability, and resilience analysis. We will provide a brief introduction into these 5 specifically which are freely available, national in coverage, and do not focus on a specific hazard. </a:t>
            </a:r>
          </a:p>
          <a:p>
            <a:endParaRPr lang="en-US" dirty="0"/>
          </a:p>
          <a:p>
            <a:r>
              <a:rPr lang="en-US" dirty="0"/>
              <a:t>The goal of this section is to show the myriad of data and analysis available to support a data-driven approach to preparedness planning through response and recovery. </a:t>
            </a:r>
          </a:p>
          <a:p>
            <a:endParaRPr lang="en-US" dirty="0"/>
          </a:p>
          <a:p>
            <a:r>
              <a:rPr lang="en-US" dirty="0"/>
              <a:t>Instructor Notes: These slides can be reviewed in detail or gone over at a high-level and simply provided as a resource. Alternatively, the NAPSG Guidance on Risk, Resilience, and Vulnerability Indices can be used as an interactive way to review the content in this section. Guidance Link: https://experience.arcgis.com/experience/376770c1113943b6b5f6b58ff1c2fb5c%20</a:t>
            </a:r>
          </a:p>
        </p:txBody>
      </p:sp>
      <p:sp>
        <p:nvSpPr>
          <p:cNvPr id="4" name="Slide Number Placeholder 3"/>
          <p:cNvSpPr>
            <a:spLocks noGrp="1"/>
          </p:cNvSpPr>
          <p:nvPr>
            <p:ph type="sldNum" sz="quarter" idx="5"/>
          </p:nvPr>
        </p:nvSpPr>
        <p:spPr/>
        <p:txBody>
          <a:bodyPr/>
          <a:lstStyle/>
          <a:p>
            <a:fld id="{59566440-E288-47E1-A8EF-45954E8E9542}" type="slidenum">
              <a:rPr lang="en-US" smtClean="0"/>
              <a:t>40</a:t>
            </a:fld>
            <a:endParaRPr lang="en-US" dirty="0"/>
          </a:p>
        </p:txBody>
      </p:sp>
    </p:spTree>
    <p:extLst>
      <p:ext uri="{BB962C8B-B14F-4D97-AF65-F5344CB8AC3E}">
        <p14:creationId xmlns:p14="http://schemas.microsoft.com/office/powerpoint/2010/main" val="3205717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41</a:t>
            </a:fld>
            <a:endParaRPr lang="en-US" dirty="0"/>
          </a:p>
        </p:txBody>
      </p:sp>
    </p:spTree>
    <p:extLst>
      <p:ext uri="{BB962C8B-B14F-4D97-AF65-F5344CB8AC3E}">
        <p14:creationId xmlns:p14="http://schemas.microsoft.com/office/powerpoint/2010/main" val="3629207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analysis of these 20 community resilience indicators, used in multiple peer-reviewed research methodologies, has </a:t>
            </a:r>
            <a:r>
              <a:rPr lang="en-US" sz="1200" i="1" dirty="0"/>
              <a:t>relevance</a:t>
            </a:r>
            <a:r>
              <a:rPr lang="en-US" sz="1200" dirty="0"/>
              <a:t> for many FEMA program areas, as well as for state, local, territorial, and tribal emergency managers and other whole community partners </a:t>
            </a:r>
            <a:r>
              <a:rPr lang="en-US" sz="1200" i="1" dirty="0"/>
              <a:t>to support initiatives across all phases of emergency management, including mitigation, preparedness, response, and recovery. </a:t>
            </a:r>
            <a:r>
              <a:rPr lang="en-US" sz="1200" dirty="0"/>
              <a:t>By reviewing county data for these 20 indicators, emergency managers can </a:t>
            </a:r>
            <a:r>
              <a:rPr lang="en-US" sz="1200" i="1" dirty="0"/>
              <a:t>gain insights for targeted outreach strategies and for adapting emergency operations plans to community characteristics.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CF-Rather focus on the interplay of resilience indicators, infrastructure and hazard. And focus on availability of analysis at the individual indicator level</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42</a:t>
            </a:fld>
            <a:endParaRPr lang="en-US" dirty="0"/>
          </a:p>
        </p:txBody>
      </p:sp>
    </p:spTree>
    <p:extLst>
      <p:ext uri="{BB962C8B-B14F-4D97-AF65-F5344CB8AC3E}">
        <p14:creationId xmlns:p14="http://schemas.microsoft.com/office/powerpoint/2010/main" val="692207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43</a:t>
            </a:fld>
            <a:endParaRPr lang="en-US" dirty="0"/>
          </a:p>
        </p:txBody>
      </p:sp>
    </p:spTree>
    <p:extLst>
      <p:ext uri="{BB962C8B-B14F-4D97-AF65-F5344CB8AC3E}">
        <p14:creationId xmlns:p14="http://schemas.microsoft.com/office/powerpoint/2010/main" val="1462683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45</a:t>
            </a:fld>
            <a:endParaRPr lang="en-US" dirty="0"/>
          </a:p>
        </p:txBody>
      </p:sp>
    </p:spTree>
    <p:extLst>
      <p:ext uri="{BB962C8B-B14F-4D97-AF65-F5344CB8AC3E}">
        <p14:creationId xmlns:p14="http://schemas.microsoft.com/office/powerpoint/2010/main" val="2612746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46</a:t>
            </a:fld>
            <a:endParaRPr lang="en-US" dirty="0"/>
          </a:p>
        </p:txBody>
      </p:sp>
    </p:spTree>
    <p:extLst>
      <p:ext uri="{BB962C8B-B14F-4D97-AF65-F5344CB8AC3E}">
        <p14:creationId xmlns:p14="http://schemas.microsoft.com/office/powerpoint/2010/main" val="3675817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47</a:t>
            </a:fld>
            <a:endParaRPr lang="en-US" dirty="0"/>
          </a:p>
        </p:txBody>
      </p:sp>
    </p:spTree>
    <p:extLst>
      <p:ext uri="{BB962C8B-B14F-4D97-AF65-F5344CB8AC3E}">
        <p14:creationId xmlns:p14="http://schemas.microsoft.com/office/powerpoint/2010/main" val="1430157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Definition: </a:t>
            </a:r>
            <a:r>
              <a:rPr lang="en-US" i="1" dirty="0"/>
              <a:t>Risk Steering Committee, DHS Risk Lexicon: 2010 Edition, (Sept.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(http://www.dhs.gov/xlibrary/assets/dhs-risk-lexicon-2010.pdf).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Methodology: </a:t>
            </a:r>
            <a:r>
              <a:rPr lang="en-US" i="1" dirty="0"/>
              <a:t>FEMA Preparedness Grants Manual 2020</a:t>
            </a:r>
            <a:endParaRPr lang="en-US" i="1" dirty="0">
              <a:cs typeface="Calibri"/>
            </a:endParaRPr>
          </a:p>
          <a:p>
            <a:r>
              <a:rPr lang="en-US" dirty="0"/>
              <a:t>https://www.fema.gov/sites/default/files/2020-06/fema_preparedness-grants-manual.pdf</a:t>
            </a:r>
          </a:p>
          <a:p>
            <a:endParaRPr lang="en-US" dirty="0"/>
          </a:p>
          <a:p>
            <a:r>
              <a:rPr lang="en-US" sz="1200" b="0" i="0" kern="1200" dirty="0">
                <a:solidFill>
                  <a:schemeClr val="tx1"/>
                </a:solidFill>
                <a:effectLst/>
                <a:latin typeface="+mn-lt"/>
                <a:ea typeface="+mn-ea"/>
                <a:cs typeface="+mn-cs"/>
              </a:rPr>
              <a:t>A suite of assessment products that measures risk and capability across the nation in a standardized and coordinated process. </a:t>
            </a:r>
            <a:r>
              <a:rPr lang="en-US" dirty="0"/>
              <a:t>https://www.fema.gov/emergency-managers/risk-management/risk-capability-assessment</a:t>
            </a:r>
          </a:p>
        </p:txBody>
      </p:sp>
      <p:sp>
        <p:nvSpPr>
          <p:cNvPr id="4" name="Slide Number Placeholder 3"/>
          <p:cNvSpPr>
            <a:spLocks noGrp="1"/>
          </p:cNvSpPr>
          <p:nvPr>
            <p:ph type="sldNum" sz="quarter" idx="5"/>
          </p:nvPr>
        </p:nvSpPr>
        <p:spPr/>
        <p:txBody>
          <a:bodyPr/>
          <a:lstStyle/>
          <a:p>
            <a:fld id="{59566440-E288-47E1-A8EF-45954E8E9542}" type="slidenum">
              <a:rPr lang="en-US" smtClean="0"/>
              <a:t>8</a:t>
            </a:fld>
            <a:endParaRPr lang="en-US" dirty="0"/>
          </a:p>
        </p:txBody>
      </p:sp>
    </p:spTree>
    <p:extLst>
      <p:ext uri="{BB962C8B-B14F-4D97-AF65-F5344CB8AC3E}">
        <p14:creationId xmlns:p14="http://schemas.microsoft.com/office/powerpoint/2010/main" val="1527026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49</a:t>
            </a:fld>
            <a:endParaRPr lang="en-US" dirty="0"/>
          </a:p>
        </p:txBody>
      </p:sp>
    </p:spTree>
    <p:extLst>
      <p:ext uri="{BB962C8B-B14F-4D97-AF65-F5344CB8AC3E}">
        <p14:creationId xmlns:p14="http://schemas.microsoft.com/office/powerpoint/2010/main" val="2897761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52</a:t>
            </a:fld>
            <a:endParaRPr lang="en-US" dirty="0"/>
          </a:p>
        </p:txBody>
      </p:sp>
    </p:spTree>
    <p:extLst>
      <p:ext uri="{BB962C8B-B14F-4D97-AF65-F5344CB8AC3E}">
        <p14:creationId xmlns:p14="http://schemas.microsoft.com/office/powerpoint/2010/main" val="2633123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indices and indicators available to help communities conduct more in-depth analysis and planning. The top resource listed here is a tool available that compares the 5 indices presented in detail in this module intended to aid emergency managers, planners, and geospatial analysts in determining which may be most appropriate for a particular use. </a:t>
            </a:r>
          </a:p>
        </p:txBody>
      </p:sp>
      <p:sp>
        <p:nvSpPr>
          <p:cNvPr id="4" name="Slide Number Placeholder 3"/>
          <p:cNvSpPr>
            <a:spLocks noGrp="1"/>
          </p:cNvSpPr>
          <p:nvPr>
            <p:ph type="sldNum" sz="quarter" idx="5"/>
          </p:nvPr>
        </p:nvSpPr>
        <p:spPr/>
        <p:txBody>
          <a:bodyPr/>
          <a:lstStyle/>
          <a:p>
            <a:fld id="{59566440-E288-47E1-A8EF-45954E8E9542}" type="slidenum">
              <a:rPr lang="en-US" smtClean="0"/>
              <a:t>54</a:t>
            </a:fld>
            <a:endParaRPr lang="en-US" dirty="0"/>
          </a:p>
        </p:txBody>
      </p:sp>
    </p:spTree>
    <p:extLst>
      <p:ext uri="{BB962C8B-B14F-4D97-AF65-F5344CB8AC3E}">
        <p14:creationId xmlns:p14="http://schemas.microsoft.com/office/powerpoint/2010/main" val="3635539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57</a:t>
            </a:fld>
            <a:endParaRPr lang="en-US" dirty="0"/>
          </a:p>
        </p:txBody>
      </p:sp>
    </p:spTree>
    <p:extLst>
      <p:ext uri="{BB962C8B-B14F-4D97-AF65-F5344CB8AC3E}">
        <p14:creationId xmlns:p14="http://schemas.microsoft.com/office/powerpoint/2010/main" val="3910747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58</a:t>
            </a:fld>
            <a:endParaRPr lang="en-US" dirty="0"/>
          </a:p>
        </p:txBody>
      </p:sp>
    </p:spTree>
    <p:extLst>
      <p:ext uri="{BB962C8B-B14F-4D97-AF65-F5344CB8AC3E}">
        <p14:creationId xmlns:p14="http://schemas.microsoft.com/office/powerpoint/2010/main" val="3065046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59</a:t>
            </a:fld>
            <a:endParaRPr lang="en-US" dirty="0"/>
          </a:p>
        </p:txBody>
      </p:sp>
    </p:spTree>
    <p:extLst>
      <p:ext uri="{BB962C8B-B14F-4D97-AF65-F5344CB8AC3E}">
        <p14:creationId xmlns:p14="http://schemas.microsoft.com/office/powerpoint/2010/main" val="93153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73</a:t>
            </a:fld>
            <a:endParaRPr lang="en-US" dirty="0"/>
          </a:p>
        </p:txBody>
      </p:sp>
    </p:spTree>
    <p:extLst>
      <p:ext uri="{BB962C8B-B14F-4D97-AF65-F5344CB8AC3E}">
        <p14:creationId xmlns:p14="http://schemas.microsoft.com/office/powerpoint/2010/main" val="192673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74</a:t>
            </a:fld>
            <a:endParaRPr lang="en-US" dirty="0"/>
          </a:p>
        </p:txBody>
      </p:sp>
    </p:spTree>
    <p:extLst>
      <p:ext uri="{BB962C8B-B14F-4D97-AF65-F5344CB8AC3E}">
        <p14:creationId xmlns:p14="http://schemas.microsoft.com/office/powerpoint/2010/main" val="397368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DHS Risk Management Fundamentals, “there is no single methodology that is appropriate for measuring the likelihood and consequences of every [homeland security] risk.” What is important to note here is that you understand the methodologies behind any of the variables used to calculate risk for your community and determine what makes sense for your intended use. </a:t>
            </a:r>
          </a:p>
          <a:p>
            <a:endParaRPr lang="en-US" dirty="0"/>
          </a:p>
          <a:p>
            <a:r>
              <a:rPr lang="en-US" u="sng" dirty="0"/>
              <a:t>Additional Definitions</a:t>
            </a:r>
            <a:r>
              <a:rPr lang="en-US" dirty="0"/>
              <a:t>: (DHS)</a:t>
            </a:r>
          </a:p>
          <a:p>
            <a:r>
              <a:rPr lang="en-US" b="1" dirty="0"/>
              <a:t>Likelihood </a:t>
            </a:r>
            <a:r>
              <a:rPr lang="en-US" dirty="0"/>
              <a:t>is the chance of something happening, whether defined, measured or estimated in terms of general descriptors, frequencies, or probabilities. </a:t>
            </a:r>
          </a:p>
          <a:p>
            <a:endParaRPr lang="en-US" dirty="0"/>
          </a:p>
          <a:p>
            <a:r>
              <a:rPr lang="en-US" b="1" dirty="0"/>
              <a:t>Consequence</a:t>
            </a:r>
            <a:r>
              <a:rPr lang="en-US" dirty="0"/>
              <a:t>, or impact, is the effect of an incident, event, or occurrence, whether direct or indirect. In homeland security risk analysis, consequences include (but are not limited to) loss of life, injuries, economic impacts, psychological consequences, environmental degradation, and inability to execute essential missions. - DHS Risk Lexicon, 2010 Edition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Definition: </a:t>
            </a:r>
            <a:r>
              <a:rPr lang="en-US" i="1" dirty="0"/>
              <a:t>Risk Steering Committee, DHS Risk Lexicon: 2010 Edition, (Sept. 2010)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http://www.dhs.gov/xlibrary/assets/dhs-risk-lexicon-2010.pdf.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Methodology: </a:t>
            </a:r>
            <a:r>
              <a:rPr lang="en-US" i="1" dirty="0"/>
              <a:t>FEMA Preparedness Grants Manual 2020</a:t>
            </a:r>
            <a:endParaRPr lang="en-US" i="1" dirty="0">
              <a:cs typeface="Calibri"/>
            </a:endParaRPr>
          </a:p>
          <a:p>
            <a:r>
              <a:rPr lang="en-US" dirty="0"/>
              <a:t>https://www.fema.gov/sites/default/files/2020-06/fema_preparedness-grants-manual.pdf</a:t>
            </a:r>
          </a:p>
          <a:p>
            <a:br>
              <a:rPr lang="en-US" dirty="0"/>
            </a:br>
            <a:r>
              <a:rPr lang="en-US" dirty="0"/>
              <a:t>DHS Risk formula: Risk Management Fundamentals: Homeland Security Risk Management Doctrine April 2011</a:t>
            </a:r>
          </a:p>
          <a:p>
            <a:r>
              <a:rPr lang="en-US" dirty="0"/>
              <a:t>https://www.dhs.gov/sites/default/files/publications/rma-risk-management-fundamentals.pdf</a:t>
            </a:r>
          </a:p>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9</a:t>
            </a:fld>
            <a:endParaRPr lang="en-US" dirty="0"/>
          </a:p>
        </p:txBody>
      </p:sp>
    </p:spTree>
    <p:extLst>
      <p:ext uri="{BB962C8B-B14F-4D97-AF65-F5344CB8AC3E}">
        <p14:creationId xmlns:p14="http://schemas.microsoft.com/office/powerpoint/2010/main" val="245910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National Risk and Capability Assessment (NRCA) is a suite of assessment products that measures risk and capability across the nation in a standardized and coordinated process. When analyzed together, these products will better measure national risks, capabilities, and gaps.</a:t>
            </a:r>
          </a:p>
          <a:p>
            <a:endParaRPr lang="en-US" sz="1200" b="0" i="0" kern="1200" dirty="0">
              <a:solidFill>
                <a:schemeClr val="tx1"/>
              </a:solidFill>
              <a:effectLst/>
              <a:latin typeface="+mn-lt"/>
              <a:ea typeface="+mn-ea"/>
              <a:cs typeface="+mn-cs"/>
            </a:endParaRPr>
          </a:p>
          <a:p>
            <a:r>
              <a:rPr lang="en-US" dirty="0"/>
              <a:t>There are four key elements of the National Risk and Capability Assessment (NRCA), of which the THIRA is the first part. Additionally, communities may leverage the comprehensive hazard risk analysis performed as part of other planning activities such as the Hazard Mitigation Plan as a starting point.</a:t>
            </a:r>
          </a:p>
          <a:p>
            <a:endParaRPr lang="en-US" dirty="0"/>
          </a:p>
          <a:p>
            <a:r>
              <a:rPr lang="en-US" b="1" dirty="0"/>
              <a:t>The National Risk Index (pictured) </a:t>
            </a:r>
            <a:r>
              <a:rPr lang="en-US" b="0" dirty="0"/>
              <a:t>is an online </a:t>
            </a:r>
            <a:r>
              <a:rPr lang="en-US" dirty="0"/>
              <a:t>tool to help illustrate the nation’s communities most at risk of natural hazards. We will discuss this Index in more detail in a later section.</a:t>
            </a:r>
          </a:p>
          <a:p>
            <a:endParaRPr lang="en-US" dirty="0"/>
          </a:p>
          <a:p>
            <a:r>
              <a:rPr lang="en-US" sz="1200" b="0" i="0" kern="1200" dirty="0">
                <a:solidFill>
                  <a:schemeClr val="tx1"/>
                </a:solidFill>
                <a:effectLst/>
                <a:latin typeface="+mn-lt"/>
                <a:ea typeface="+mn-ea"/>
                <a:cs typeface="+mn-cs"/>
              </a:rPr>
              <a:t>Additional Resources: </a:t>
            </a:r>
          </a:p>
          <a:p>
            <a:r>
              <a:rPr lang="en-US" sz="1200" b="0" i="0" kern="1200" dirty="0">
                <a:solidFill>
                  <a:schemeClr val="tx1"/>
                </a:solidFill>
                <a:effectLst/>
                <a:latin typeface="+mn-lt"/>
                <a:ea typeface="+mn-ea"/>
                <a:cs typeface="+mn-cs"/>
              </a:rPr>
              <a:t>Increasing Resilience Using THIRA/SPR and Mitigation Planning, 3/21/20 https://www.fema.gov/sites/default/files/2020-09/fema_thira-hmp_jobaid.pdf</a:t>
            </a:r>
            <a:r>
              <a:rPr lang="en-US" dirty="0"/>
              <a:t> </a:t>
            </a:r>
          </a:p>
          <a:p>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10</a:t>
            </a:fld>
            <a:endParaRPr lang="en-US" dirty="0"/>
          </a:p>
        </p:txBody>
      </p:sp>
    </p:spTree>
    <p:extLst>
      <p:ext uri="{BB962C8B-B14F-4D97-AF65-F5344CB8AC3E}">
        <p14:creationId xmlns:p14="http://schemas.microsoft.com/office/powerpoint/2010/main" val="244626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We could say that vulnerability is:</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the susceptibility of people to injury as the result of a hazardous event, and </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the susceptibility of the things people value to damage as the result of a hazardous event. </a:t>
            </a:r>
            <a:br>
              <a:rPr lang="en-US" sz="1800" dirty="0">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We will touch briefly on these.</a:t>
            </a:r>
            <a:endParaRPr lang="en-US" dirty="0"/>
          </a:p>
          <a:p>
            <a:pPr>
              <a:defRPr/>
            </a:pPr>
            <a:endParaRPr lang="en-US" dirty="0"/>
          </a:p>
          <a:p>
            <a:pPr>
              <a:defRPr/>
            </a:pPr>
            <a:r>
              <a:rPr lang="en-US" dirty="0"/>
              <a:t>Full Source: Fothergill</a:t>
            </a:r>
            <a:r>
              <a:rPr lang="en-US" sz="1200" b="0" i="0" kern="1200" dirty="0">
                <a:solidFill>
                  <a:schemeClr val="tx1"/>
                </a:solidFill>
                <a:effectLst/>
                <a:latin typeface="+mn-lt"/>
                <a:ea typeface="+mn-ea"/>
                <a:cs typeface="+mn-cs"/>
              </a:rPr>
              <a:t>, A., Peek, L.A. Poverty and Disasters in the United States: A Review of Recent Sociological Findings. </a:t>
            </a:r>
            <a:r>
              <a:rPr lang="en-US" sz="1200" b="0" i="1" kern="1200" dirty="0">
                <a:solidFill>
                  <a:schemeClr val="tx1"/>
                </a:solidFill>
                <a:effectLst/>
                <a:latin typeface="+mn-lt"/>
                <a:ea typeface="+mn-ea"/>
                <a:cs typeface="+mn-cs"/>
              </a:rPr>
              <a:t>Natural Hazards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32, </a:t>
            </a:r>
            <a:r>
              <a:rPr lang="en-US" sz="1200" b="0" i="0" kern="1200" dirty="0">
                <a:solidFill>
                  <a:schemeClr val="tx1"/>
                </a:solidFill>
                <a:effectLst/>
                <a:latin typeface="+mn-lt"/>
                <a:ea typeface="+mn-ea"/>
                <a:cs typeface="+mn-cs"/>
              </a:rPr>
              <a:t>89–110 (2004). https://doi.org/10.1023/B:NHAZ.0000026792.76181.d9</a:t>
            </a:r>
          </a:p>
          <a:p>
            <a:pPr>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Godschalk, David R. (1991).  “Disaster Mitigation and Hazard Management</a:t>
            </a:r>
            <a:r>
              <a:rPr lang="en-US" sz="1800" i="1"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In</a:t>
            </a:r>
            <a:r>
              <a:rPr lang="en-US" sz="1800" i="1" dirty="0">
                <a:effectLst/>
                <a:latin typeface="Times New Roman" panose="02020603050405020304" pitchFamily="18" charset="0"/>
                <a:ea typeface="Times New Roman" panose="02020603050405020304" pitchFamily="18" charset="0"/>
              </a:rPr>
              <a:t> Emergency Management:  Principles and Practice for Local Government</a:t>
            </a:r>
            <a:r>
              <a:rPr lang="en-US" sz="1800" dirty="0">
                <a:effectLst/>
                <a:latin typeface="Times New Roman" panose="02020603050405020304" pitchFamily="18" charset="0"/>
                <a:ea typeface="Times New Roman" panose="02020603050405020304" pitchFamily="18" charset="0"/>
              </a:rPr>
              <a:t>, ed. Thomas E. Drabek and Gerard J. Hoetmer, 131-60.  Washington, DC:  International City Management Association.</a:t>
            </a:r>
          </a:p>
          <a:p>
            <a:pPr>
              <a:defRPr/>
            </a:pPr>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11</a:t>
            </a:fld>
            <a:endParaRPr lang="en-US" dirty="0"/>
          </a:p>
        </p:txBody>
      </p:sp>
    </p:spTree>
    <p:extLst>
      <p:ext uri="{BB962C8B-B14F-4D97-AF65-F5344CB8AC3E}">
        <p14:creationId xmlns:p14="http://schemas.microsoft.com/office/powerpoint/2010/main" val="26339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CDC SVI</a:t>
            </a:r>
            <a:r>
              <a:rPr lang="en-US" dirty="0"/>
              <a:t> is a database that can help emergency response planners and public health officials identify, map, and plan support for communities that will most likely need support before, during, and after a public health emergency. </a:t>
            </a:r>
          </a:p>
          <a:p>
            <a:endParaRPr lang="en-US" dirty="0">
              <a:cs typeface="Calibri" panose="020F0502020204030204"/>
            </a:endParaRPr>
          </a:p>
          <a:p>
            <a:r>
              <a:rPr lang="en-US" u="sng" dirty="0">
                <a:cs typeface="Calibri" panose="020F0502020204030204"/>
              </a:rPr>
              <a:t>SoVI</a:t>
            </a:r>
            <a:r>
              <a:rPr lang="en-US" dirty="0">
                <a:cs typeface="Calibri" panose="020F0502020204030204"/>
              </a:rPr>
              <a:t> </a:t>
            </a:r>
            <a:r>
              <a:rPr lang="en-US" dirty="0"/>
              <a:t>provides a </a:t>
            </a:r>
            <a:r>
              <a:rPr lang="en-US" b="1" dirty="0"/>
              <a:t>comparative social vulnerability score</a:t>
            </a:r>
            <a:r>
              <a:rPr lang="en-US" dirty="0"/>
              <a:t>, comprised of </a:t>
            </a:r>
            <a:r>
              <a:rPr lang="en-US" b="1" dirty="0"/>
              <a:t>29 socioeconomic variables</a:t>
            </a:r>
            <a:r>
              <a:rPr lang="en-US" dirty="0"/>
              <a:t> that contribute to a reduction in a community’s ability to prepare for, respond to, and recover from hazards. SoVI allows users to visualize (compare) the differences in social vulnerability among counties within their state and within the nation. </a:t>
            </a:r>
            <a:r>
              <a:rPr lang="en-US" u="sng" dirty="0">
                <a:hlinkClick r:id="rId3"/>
              </a:rPr>
              <a:t>http://artsandsciences.sc.edu/geog/hvri/sovi%C2%AE-0</a:t>
            </a:r>
          </a:p>
          <a:p>
            <a:endParaRPr lang="en-US" dirty="0">
              <a:cs typeface="Calibri" panose="020F0502020204030204"/>
            </a:endParaRPr>
          </a:p>
          <a:p>
            <a:r>
              <a:rPr lang="en-US" dirty="0">
                <a:cs typeface="Calibri" panose="020F0502020204030204"/>
              </a:rPr>
              <a:t>Later sections will provide more details on these and other indices, including how data like SoVI is used to develop indices such as FEMA's National Risk Index.</a:t>
            </a:r>
          </a:p>
          <a:p>
            <a:endParaRPr lang="en-US" dirty="0">
              <a:cs typeface="Calibri" panose="020F0502020204030204"/>
            </a:endParaRPr>
          </a:p>
          <a:p>
            <a:r>
              <a:rPr lang="en-US" sz="1200" b="0" i="0" u="sng" kern="1200" dirty="0">
                <a:solidFill>
                  <a:schemeClr val="tx1"/>
                </a:solidFill>
                <a:effectLst/>
                <a:latin typeface="+mn-lt"/>
                <a:ea typeface="+mn-ea"/>
                <a:cs typeface="+mn-cs"/>
              </a:rPr>
              <a:t>Access and Functional Needs:</a:t>
            </a:r>
          </a:p>
          <a:p>
            <a:r>
              <a:rPr lang="en-US" sz="1200" b="0" i="0" kern="1200" dirty="0">
                <a:solidFill>
                  <a:schemeClr val="tx1"/>
                </a:solidFill>
                <a:effectLst/>
                <a:latin typeface="+mn-lt"/>
                <a:ea typeface="+mn-ea"/>
                <a:cs typeface="+mn-cs"/>
              </a:rPr>
              <a:t>The National Response Framework details the roles and responsibilities of community members during day-to-day preparedness activities, through response and recovery. Emergency Managers oversee a jurisdiction's emergency plans and activities which require a thorough understanding of the social dimensions of the community and the functions provided for residents. This includes vital services, important social and economic institutions, and characteristics that make the community desirable to residents and businesses. In the conduct of a detailed Vulnerability Assessment, the Emergency Management team will:</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Seek to identify </a:t>
            </a:r>
            <a:r>
              <a:rPr lang="en-US" sz="1200" b="0" i="0" kern="1200" dirty="0">
                <a:solidFill>
                  <a:schemeClr val="tx1"/>
                </a:solidFill>
                <a:effectLst/>
                <a:latin typeface="+mn-lt"/>
                <a:ea typeface="+mn-ea"/>
                <a:cs typeface="+mn-cs"/>
              </a:rPr>
              <a:t>- Where are the vulnerable? What are their specific needs? Are there language barriers? Elderly or lower income with transportation needs? Are there areas of more densely populated vulnerable populations? Understanding the unique needs will support more successful outreach and education programs.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Include members of these communities and the organizations (governmental, private, and NGO’s) that provide care and support to these specific segments of the population into the planning process.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Gain a better understanding of the social fabric and interdependencies of the community to build the restoration of those essential services into Recovery plans.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Emergency Managers </a:t>
            </a:r>
            <a:r>
              <a:rPr lang="en-US" i="1" dirty="0">
                <a:cs typeface="Calibri"/>
              </a:rPr>
              <a:t>https://www.fema.gov/sites/default/files/2020-04/NRF_FINALApproved_2011028.pdf</a:t>
            </a:r>
          </a:p>
          <a:p>
            <a:endParaRPr lang="en-US" i="1" dirty="0">
              <a:cs typeface="Calibri"/>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566440-E288-47E1-A8EF-45954E8E9542}" type="slidenum">
              <a:rPr lang="en-US" smtClean="0"/>
              <a:t>12</a:t>
            </a:fld>
            <a:endParaRPr lang="en-US" dirty="0"/>
          </a:p>
        </p:txBody>
      </p:sp>
    </p:spTree>
    <p:extLst>
      <p:ext uri="{BB962C8B-B14F-4D97-AF65-F5344CB8AC3E}">
        <p14:creationId xmlns:p14="http://schemas.microsoft.com/office/powerpoint/2010/main" val="1869309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Full Source: Fothergill</a:t>
            </a:r>
            <a:r>
              <a:rPr lang="en-US" sz="1200" b="0" i="0" kern="1200" dirty="0">
                <a:solidFill>
                  <a:schemeClr val="tx1"/>
                </a:solidFill>
                <a:effectLst/>
                <a:latin typeface="+mn-lt"/>
                <a:ea typeface="+mn-ea"/>
                <a:cs typeface="+mn-cs"/>
              </a:rPr>
              <a:t>, A., Peek, L.A. Poverty and Disasters in the United States: A Review of Recent Sociological Findings. </a:t>
            </a:r>
            <a:r>
              <a:rPr lang="en-US" sz="1200" b="0" i="1" kern="1200" dirty="0">
                <a:solidFill>
                  <a:schemeClr val="tx1"/>
                </a:solidFill>
                <a:effectLst/>
                <a:latin typeface="+mn-lt"/>
                <a:ea typeface="+mn-ea"/>
                <a:cs typeface="+mn-cs"/>
              </a:rPr>
              <a:t>Natural Hazards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32, </a:t>
            </a:r>
            <a:r>
              <a:rPr lang="en-US" sz="1200" b="0" i="0" kern="1200" dirty="0">
                <a:solidFill>
                  <a:schemeClr val="tx1"/>
                </a:solidFill>
                <a:effectLst/>
                <a:latin typeface="+mn-lt"/>
                <a:ea typeface="+mn-ea"/>
                <a:cs typeface="+mn-cs"/>
              </a:rPr>
              <a:t>89–110 (2004). https://doi.org/10.1023/B:NHAZ.0000026792.76181.d9</a:t>
            </a:r>
            <a:endParaRPr lang="en-US" dirty="0"/>
          </a:p>
        </p:txBody>
      </p:sp>
      <p:sp>
        <p:nvSpPr>
          <p:cNvPr id="4" name="Slide Number Placeholder 3"/>
          <p:cNvSpPr>
            <a:spLocks noGrp="1"/>
          </p:cNvSpPr>
          <p:nvPr>
            <p:ph type="sldNum" sz="quarter" idx="5"/>
          </p:nvPr>
        </p:nvSpPr>
        <p:spPr/>
        <p:txBody>
          <a:bodyPr/>
          <a:lstStyle/>
          <a:p>
            <a:fld id="{59566440-E288-47E1-A8EF-45954E8E9542}" type="slidenum">
              <a:rPr lang="en-US" smtClean="0"/>
              <a:t>13</a:t>
            </a:fld>
            <a:endParaRPr lang="en-US" dirty="0"/>
          </a:p>
        </p:txBody>
      </p:sp>
    </p:spTree>
    <p:extLst>
      <p:ext uri="{BB962C8B-B14F-4D97-AF65-F5344CB8AC3E}">
        <p14:creationId xmlns:p14="http://schemas.microsoft.com/office/powerpoint/2010/main" val="75400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AC97-D31A-4811-9D9D-ABBAEDC0CE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423473-348C-4210-B7D2-56C6218030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B1AB18-064A-4F6C-B9D3-376BD406D479}"/>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5" name="Footer Placeholder 4">
            <a:extLst>
              <a:ext uri="{FF2B5EF4-FFF2-40B4-BE49-F238E27FC236}">
                <a16:creationId xmlns:a16="http://schemas.microsoft.com/office/drawing/2014/main" id="{3DACD726-B1FA-42D1-AB70-3FA254541B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FA7F5-47C9-4A79-9E95-59ACBF860C88}"/>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7" name="object 7">
            <a:extLst>
              <a:ext uri="{FF2B5EF4-FFF2-40B4-BE49-F238E27FC236}">
                <a16:creationId xmlns:a16="http://schemas.microsoft.com/office/drawing/2014/main" id="{200CB8DF-6F72-474B-A9AC-060A199362E9}"/>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8" name="object 8">
            <a:extLst>
              <a:ext uri="{FF2B5EF4-FFF2-40B4-BE49-F238E27FC236}">
                <a16:creationId xmlns:a16="http://schemas.microsoft.com/office/drawing/2014/main" id="{F65D1B9C-61DF-4E59-8049-A85D02F557AE}"/>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Tree>
    <p:extLst>
      <p:ext uri="{BB962C8B-B14F-4D97-AF65-F5344CB8AC3E}">
        <p14:creationId xmlns:p14="http://schemas.microsoft.com/office/powerpoint/2010/main" val="328050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B1DF-B99B-4DB7-9DB6-8BA1705C24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ED13B-4218-4E4E-90C1-AF10F71E6C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0164C-90EB-4C4E-A9C6-ED6F34215971}"/>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5" name="Footer Placeholder 4">
            <a:extLst>
              <a:ext uri="{FF2B5EF4-FFF2-40B4-BE49-F238E27FC236}">
                <a16:creationId xmlns:a16="http://schemas.microsoft.com/office/drawing/2014/main" id="{C1D0A881-F9C5-4BDD-91E1-6FB6ABA4F9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2A1DBE-D3F9-4EE7-8C87-8667F5A874D2}"/>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7" name="object 7">
            <a:extLst>
              <a:ext uri="{FF2B5EF4-FFF2-40B4-BE49-F238E27FC236}">
                <a16:creationId xmlns:a16="http://schemas.microsoft.com/office/drawing/2014/main" id="{7447595C-8D9C-4511-AF64-142F3EF73CA6}"/>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8" name="object 8">
            <a:extLst>
              <a:ext uri="{FF2B5EF4-FFF2-40B4-BE49-F238E27FC236}">
                <a16:creationId xmlns:a16="http://schemas.microsoft.com/office/drawing/2014/main" id="{2071A5EF-3E71-4807-9F6B-C90A4EBA5CCE}"/>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9" name="object 12">
            <a:extLst>
              <a:ext uri="{FF2B5EF4-FFF2-40B4-BE49-F238E27FC236}">
                <a16:creationId xmlns:a16="http://schemas.microsoft.com/office/drawing/2014/main" id="{D544D589-540D-4053-AD0F-06F37428523D}"/>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10" name="object 13">
            <a:extLst>
              <a:ext uri="{FF2B5EF4-FFF2-40B4-BE49-F238E27FC236}">
                <a16:creationId xmlns:a16="http://schemas.microsoft.com/office/drawing/2014/main" id="{E44C7F25-C0C9-4A3A-AE00-336DEE65FB5C}"/>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431824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25C9AA-3E1B-436B-967D-01F0B3B30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508AD3-4CE3-45B0-B3A9-6BA1DCCFF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7B80A3-D99D-4C6D-A02D-157E89BE35CC}"/>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5" name="Footer Placeholder 4">
            <a:extLst>
              <a:ext uri="{FF2B5EF4-FFF2-40B4-BE49-F238E27FC236}">
                <a16:creationId xmlns:a16="http://schemas.microsoft.com/office/drawing/2014/main" id="{3C5FED9D-38D5-4867-8E56-030608ABFC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324AD7-85B1-4C55-AD42-D3A8BCF521B3}"/>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7" name="object 7">
            <a:extLst>
              <a:ext uri="{FF2B5EF4-FFF2-40B4-BE49-F238E27FC236}">
                <a16:creationId xmlns:a16="http://schemas.microsoft.com/office/drawing/2014/main" id="{DBF615F1-D38D-4B4F-9813-1CD4600E8D05}"/>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8" name="object 8">
            <a:extLst>
              <a:ext uri="{FF2B5EF4-FFF2-40B4-BE49-F238E27FC236}">
                <a16:creationId xmlns:a16="http://schemas.microsoft.com/office/drawing/2014/main" id="{75B95521-6A67-4697-B966-B4288509ABF1}"/>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9" name="object 12">
            <a:extLst>
              <a:ext uri="{FF2B5EF4-FFF2-40B4-BE49-F238E27FC236}">
                <a16:creationId xmlns:a16="http://schemas.microsoft.com/office/drawing/2014/main" id="{EF14DC25-3C9C-4E60-8CA3-53CA80A2C890}"/>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10" name="object 13">
            <a:extLst>
              <a:ext uri="{FF2B5EF4-FFF2-40B4-BE49-F238E27FC236}">
                <a16:creationId xmlns:a16="http://schemas.microsoft.com/office/drawing/2014/main" id="{3044093A-5925-4D0B-B592-510D58E51873}"/>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22878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0595-A161-4319-B21D-AAD6F7199A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6880E-85CD-478F-9FFB-F3499A2479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B8B64-9247-4192-8C3A-384E5410143E}"/>
              </a:ext>
            </a:extLst>
          </p:cNvPr>
          <p:cNvSpPr>
            <a:spLocks noGrp="1"/>
          </p:cNvSpPr>
          <p:nvPr>
            <p:ph type="dt" sz="half" idx="10"/>
          </p:nvPr>
        </p:nvSpPr>
        <p:spPr>
          <a:xfrm>
            <a:off x="838200" y="6471358"/>
            <a:ext cx="2743200" cy="365125"/>
          </a:xfrm>
        </p:spPr>
        <p:txBody>
          <a:bodyPr/>
          <a:lstStyle/>
          <a:p>
            <a:fld id="{AF296FC8-05AC-4D52-9F6B-81ACCCA2B7E8}" type="datetimeFigureOut">
              <a:rPr lang="en-US" smtClean="0"/>
              <a:t>10/17/2022</a:t>
            </a:fld>
            <a:endParaRPr lang="en-US" dirty="0"/>
          </a:p>
        </p:txBody>
      </p:sp>
      <p:sp>
        <p:nvSpPr>
          <p:cNvPr id="5" name="Footer Placeholder 4">
            <a:extLst>
              <a:ext uri="{FF2B5EF4-FFF2-40B4-BE49-F238E27FC236}">
                <a16:creationId xmlns:a16="http://schemas.microsoft.com/office/drawing/2014/main" id="{64665F7C-5C74-425E-A5EC-ABF92B2484BC}"/>
              </a:ext>
            </a:extLst>
          </p:cNvPr>
          <p:cNvSpPr>
            <a:spLocks noGrp="1"/>
          </p:cNvSpPr>
          <p:nvPr>
            <p:ph type="ftr" sz="quarter" idx="11"/>
          </p:nvPr>
        </p:nvSpPr>
        <p:spPr>
          <a:xfrm>
            <a:off x="4138932" y="6432661"/>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39E93887-5DF8-4066-995C-920497949860}"/>
              </a:ext>
            </a:extLst>
          </p:cNvPr>
          <p:cNvSpPr>
            <a:spLocks noGrp="1"/>
          </p:cNvSpPr>
          <p:nvPr>
            <p:ph type="sldNum" sz="quarter" idx="12"/>
          </p:nvPr>
        </p:nvSpPr>
        <p:spPr>
          <a:xfrm>
            <a:off x="9691880" y="6133642"/>
            <a:ext cx="2389756" cy="322093"/>
          </a:xfrm>
        </p:spPr>
        <p:txBody>
          <a:bodyPr/>
          <a:lstStyle/>
          <a:p>
            <a:fld id="{2EC7FF65-0984-4099-A8D3-5089D78E83B9}" type="slidenum">
              <a:rPr lang="en-US" smtClean="0"/>
              <a:t>‹#›</a:t>
            </a:fld>
            <a:endParaRPr lang="en-US" dirty="0"/>
          </a:p>
        </p:txBody>
      </p:sp>
      <p:sp>
        <p:nvSpPr>
          <p:cNvPr id="11" name="object 7">
            <a:extLst>
              <a:ext uri="{FF2B5EF4-FFF2-40B4-BE49-F238E27FC236}">
                <a16:creationId xmlns:a16="http://schemas.microsoft.com/office/drawing/2014/main" id="{E0421FFE-A1CC-4060-9A1B-ABC572298530}"/>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12" name="object 8">
            <a:extLst>
              <a:ext uri="{FF2B5EF4-FFF2-40B4-BE49-F238E27FC236}">
                <a16:creationId xmlns:a16="http://schemas.microsoft.com/office/drawing/2014/main" id="{D7D316FE-C40E-4148-882E-C81CAE78152C}"/>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13" name="object 12">
            <a:extLst>
              <a:ext uri="{FF2B5EF4-FFF2-40B4-BE49-F238E27FC236}">
                <a16:creationId xmlns:a16="http://schemas.microsoft.com/office/drawing/2014/main" id="{7B209104-F7DA-47B4-AE1D-7FEBCD661025}"/>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14" name="object 13">
            <a:extLst>
              <a:ext uri="{FF2B5EF4-FFF2-40B4-BE49-F238E27FC236}">
                <a16:creationId xmlns:a16="http://schemas.microsoft.com/office/drawing/2014/main" id="{6632C487-13CA-492C-B399-10D15B070768}"/>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275424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B17D-3F8D-489E-B60A-35F85AEEE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E5A81C-7519-4C89-A675-5EF437F8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34F55A-EFBE-4ADA-B504-E345E81F8A53}"/>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5" name="Footer Placeholder 4">
            <a:extLst>
              <a:ext uri="{FF2B5EF4-FFF2-40B4-BE49-F238E27FC236}">
                <a16:creationId xmlns:a16="http://schemas.microsoft.com/office/drawing/2014/main" id="{32E639FD-B1BE-41F8-AF69-7B31EB4E30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55FEC5-4E31-4A6D-A92E-E9B731943850}"/>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9" name="object 12">
            <a:extLst>
              <a:ext uri="{FF2B5EF4-FFF2-40B4-BE49-F238E27FC236}">
                <a16:creationId xmlns:a16="http://schemas.microsoft.com/office/drawing/2014/main" id="{DD20A107-E24D-45A3-A3EF-0912F1AB1680}"/>
              </a:ext>
            </a:extLst>
          </p:cNvPr>
          <p:cNvSpPr/>
          <p:nvPr userDrawn="1"/>
        </p:nvSpPr>
        <p:spPr>
          <a:xfrm>
            <a:off x="146051" y="82555"/>
            <a:ext cx="685799" cy="685795"/>
          </a:xfrm>
          <a:prstGeom prst="rect">
            <a:avLst/>
          </a:prstGeom>
          <a:blipFill>
            <a:blip r:embed="rId2" cstate="print"/>
            <a:stretch>
              <a:fillRect/>
            </a:stretch>
          </a:blipFill>
        </p:spPr>
        <p:txBody>
          <a:bodyPr wrap="square" lIns="0" tIns="0" rIns="0" bIns="0" rtlCol="0"/>
          <a:lstStyle/>
          <a:p>
            <a:endParaRPr dirty="0"/>
          </a:p>
        </p:txBody>
      </p:sp>
      <p:sp>
        <p:nvSpPr>
          <p:cNvPr id="10" name="object 13">
            <a:extLst>
              <a:ext uri="{FF2B5EF4-FFF2-40B4-BE49-F238E27FC236}">
                <a16:creationId xmlns:a16="http://schemas.microsoft.com/office/drawing/2014/main" id="{3FF96A01-9903-45A4-BCE1-4B62BC6787F8}"/>
              </a:ext>
            </a:extLst>
          </p:cNvPr>
          <p:cNvSpPr/>
          <p:nvPr userDrawn="1"/>
        </p:nvSpPr>
        <p:spPr>
          <a:xfrm>
            <a:off x="892810" y="196220"/>
            <a:ext cx="1390649" cy="458464"/>
          </a:xfrm>
          <a:prstGeom prst="rect">
            <a:avLst/>
          </a:prstGeom>
          <a:blipFill>
            <a:blip r:embed="rId3" cstate="print"/>
            <a:stretch>
              <a:fillRect/>
            </a:stretch>
          </a:blipFill>
        </p:spPr>
        <p:txBody>
          <a:bodyPr wrap="square" lIns="0" tIns="0" rIns="0" bIns="0" rtlCol="0"/>
          <a:lstStyle/>
          <a:p>
            <a:endParaRPr dirty="0"/>
          </a:p>
        </p:txBody>
      </p:sp>
      <p:sp>
        <p:nvSpPr>
          <p:cNvPr id="15" name="object 7">
            <a:extLst>
              <a:ext uri="{FF2B5EF4-FFF2-40B4-BE49-F238E27FC236}">
                <a16:creationId xmlns:a16="http://schemas.microsoft.com/office/drawing/2014/main" id="{31D75822-5E93-4ADA-811C-5BD3BC86CBB3}"/>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16" name="object 8">
            <a:extLst>
              <a:ext uri="{FF2B5EF4-FFF2-40B4-BE49-F238E27FC236}">
                <a16:creationId xmlns:a16="http://schemas.microsoft.com/office/drawing/2014/main" id="{B34D23D4-74AF-4D4E-9F85-368A0A9A62C7}"/>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Tree>
    <p:extLst>
      <p:ext uri="{BB962C8B-B14F-4D97-AF65-F5344CB8AC3E}">
        <p14:creationId xmlns:p14="http://schemas.microsoft.com/office/powerpoint/2010/main" val="392092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885F-0741-40F9-85B2-1074E9421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1EAAFA-868E-4888-A976-C629A4801A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5D98B-68BA-45DE-AD55-12E7438110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5DDC66-65A8-4FE9-97F2-2D1A4760413F}"/>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6" name="Footer Placeholder 5">
            <a:extLst>
              <a:ext uri="{FF2B5EF4-FFF2-40B4-BE49-F238E27FC236}">
                <a16:creationId xmlns:a16="http://schemas.microsoft.com/office/drawing/2014/main" id="{448FC3FB-BB4E-4BEB-80A2-217545D3E2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33F06E-57BC-493A-A723-5F2BB89C3125}"/>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8" name="object 7">
            <a:extLst>
              <a:ext uri="{FF2B5EF4-FFF2-40B4-BE49-F238E27FC236}">
                <a16:creationId xmlns:a16="http://schemas.microsoft.com/office/drawing/2014/main" id="{052234CF-C891-4C4B-AC1A-4D832EF8E4C9}"/>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9" name="object 8">
            <a:extLst>
              <a:ext uri="{FF2B5EF4-FFF2-40B4-BE49-F238E27FC236}">
                <a16:creationId xmlns:a16="http://schemas.microsoft.com/office/drawing/2014/main" id="{E5E4A055-3E3B-411D-9E4B-00AC67E4E2FB}"/>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10" name="object 12">
            <a:extLst>
              <a:ext uri="{FF2B5EF4-FFF2-40B4-BE49-F238E27FC236}">
                <a16:creationId xmlns:a16="http://schemas.microsoft.com/office/drawing/2014/main" id="{28B1DD06-D628-45A4-B50F-86ABCFC12219}"/>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11" name="object 13">
            <a:extLst>
              <a:ext uri="{FF2B5EF4-FFF2-40B4-BE49-F238E27FC236}">
                <a16:creationId xmlns:a16="http://schemas.microsoft.com/office/drawing/2014/main" id="{645F986C-48D4-4209-B1EF-E24AF56807F9}"/>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436006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56ED4-0179-4FC6-90E1-B7FC7B84CF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944993-E09C-4E75-8BB8-C5854EC58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B41F2F-2EC0-4476-8B6D-CDC4AF86E7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D68CB3-4461-4425-B809-9902857F8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09A14F-754F-4B09-A597-F2E8235601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8FA9D5-DB4E-4050-BD64-E1D6D60B03AF}"/>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8" name="Footer Placeholder 7">
            <a:extLst>
              <a:ext uri="{FF2B5EF4-FFF2-40B4-BE49-F238E27FC236}">
                <a16:creationId xmlns:a16="http://schemas.microsoft.com/office/drawing/2014/main" id="{8684D11D-DBBF-418B-A61D-60138499D19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EA41B62-FDD7-460E-93D8-76BE8B5E1DC1}"/>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10" name="object 7">
            <a:extLst>
              <a:ext uri="{FF2B5EF4-FFF2-40B4-BE49-F238E27FC236}">
                <a16:creationId xmlns:a16="http://schemas.microsoft.com/office/drawing/2014/main" id="{A81D6572-E276-4DD0-B366-E4473D6F71E3}"/>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11" name="object 8">
            <a:extLst>
              <a:ext uri="{FF2B5EF4-FFF2-40B4-BE49-F238E27FC236}">
                <a16:creationId xmlns:a16="http://schemas.microsoft.com/office/drawing/2014/main" id="{50F02935-B7E1-41A1-9F5F-FBF9F88962A2}"/>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12" name="object 12">
            <a:extLst>
              <a:ext uri="{FF2B5EF4-FFF2-40B4-BE49-F238E27FC236}">
                <a16:creationId xmlns:a16="http://schemas.microsoft.com/office/drawing/2014/main" id="{C180DB88-E68E-4E65-9AB8-0333FB30816D}"/>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13" name="object 13">
            <a:extLst>
              <a:ext uri="{FF2B5EF4-FFF2-40B4-BE49-F238E27FC236}">
                <a16:creationId xmlns:a16="http://schemas.microsoft.com/office/drawing/2014/main" id="{EAFED8FF-3CE0-44F4-A117-9E92D51B370C}"/>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81119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7470-AC11-4FF6-92F7-BC60A79516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B949A3-3345-423C-B9BB-755DF064DDCC}"/>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4" name="Footer Placeholder 3">
            <a:extLst>
              <a:ext uri="{FF2B5EF4-FFF2-40B4-BE49-F238E27FC236}">
                <a16:creationId xmlns:a16="http://schemas.microsoft.com/office/drawing/2014/main" id="{0E2619F6-0393-4458-9076-B6E2A638A9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E909AC1-8F84-4302-A19B-0F915D6B3E4F}"/>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6" name="object 7">
            <a:extLst>
              <a:ext uri="{FF2B5EF4-FFF2-40B4-BE49-F238E27FC236}">
                <a16:creationId xmlns:a16="http://schemas.microsoft.com/office/drawing/2014/main" id="{8AD75F86-BD44-40CF-9357-E863D6F8163A}"/>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7" name="object 8">
            <a:extLst>
              <a:ext uri="{FF2B5EF4-FFF2-40B4-BE49-F238E27FC236}">
                <a16:creationId xmlns:a16="http://schemas.microsoft.com/office/drawing/2014/main" id="{9520DADE-5698-4502-8EBA-4F9138CA1D7C}"/>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8" name="object 12">
            <a:extLst>
              <a:ext uri="{FF2B5EF4-FFF2-40B4-BE49-F238E27FC236}">
                <a16:creationId xmlns:a16="http://schemas.microsoft.com/office/drawing/2014/main" id="{03581A30-57AA-4C29-8DEA-5BCEC8EEA75F}"/>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9" name="object 13">
            <a:extLst>
              <a:ext uri="{FF2B5EF4-FFF2-40B4-BE49-F238E27FC236}">
                <a16:creationId xmlns:a16="http://schemas.microsoft.com/office/drawing/2014/main" id="{97AADFA6-AA95-4B7D-8F82-E5160C1BCD1F}"/>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9021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DA022-9C9B-4AC6-94C5-5FC036E02FA2}"/>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3" name="Footer Placeholder 2">
            <a:extLst>
              <a:ext uri="{FF2B5EF4-FFF2-40B4-BE49-F238E27FC236}">
                <a16:creationId xmlns:a16="http://schemas.microsoft.com/office/drawing/2014/main" id="{F90CBC46-81E7-4C7A-88BE-51A33BA3D57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F616798-FED0-4830-87A8-059E4F3B242A}"/>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5" name="object 7">
            <a:extLst>
              <a:ext uri="{FF2B5EF4-FFF2-40B4-BE49-F238E27FC236}">
                <a16:creationId xmlns:a16="http://schemas.microsoft.com/office/drawing/2014/main" id="{744D2636-9531-4344-B152-FCA2B7911771}"/>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6" name="object 8">
            <a:extLst>
              <a:ext uri="{FF2B5EF4-FFF2-40B4-BE49-F238E27FC236}">
                <a16:creationId xmlns:a16="http://schemas.microsoft.com/office/drawing/2014/main" id="{1C554D6A-FC77-4C61-96A1-97B911177436}"/>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7" name="object 12">
            <a:extLst>
              <a:ext uri="{FF2B5EF4-FFF2-40B4-BE49-F238E27FC236}">
                <a16:creationId xmlns:a16="http://schemas.microsoft.com/office/drawing/2014/main" id="{CD95DB9D-2E1A-40E4-8665-141359E4D667}"/>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8" name="object 13">
            <a:extLst>
              <a:ext uri="{FF2B5EF4-FFF2-40B4-BE49-F238E27FC236}">
                <a16:creationId xmlns:a16="http://schemas.microsoft.com/office/drawing/2014/main" id="{FDA9F576-6CFB-461C-840A-3054BE156763}"/>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62168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0DFE-BF60-473D-939D-A356F7C50D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72B6EA-0091-49FB-B083-59E5ABDBB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3E9B3F-BC8D-43C2-8351-012EBAAD2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58271-C247-4BA5-9A0F-BF28BE5CE014}"/>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6" name="Footer Placeholder 5">
            <a:extLst>
              <a:ext uri="{FF2B5EF4-FFF2-40B4-BE49-F238E27FC236}">
                <a16:creationId xmlns:a16="http://schemas.microsoft.com/office/drawing/2014/main" id="{9B832A3E-4B49-4C5B-A974-5DC2122404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713921-F8EB-4380-BFF7-C208AE128E05}"/>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8" name="object 7">
            <a:extLst>
              <a:ext uri="{FF2B5EF4-FFF2-40B4-BE49-F238E27FC236}">
                <a16:creationId xmlns:a16="http://schemas.microsoft.com/office/drawing/2014/main" id="{69965285-2BB3-4C65-999C-16F5F676ED17}"/>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9" name="object 8">
            <a:extLst>
              <a:ext uri="{FF2B5EF4-FFF2-40B4-BE49-F238E27FC236}">
                <a16:creationId xmlns:a16="http://schemas.microsoft.com/office/drawing/2014/main" id="{C5FCDF02-1EF6-47BB-8A4B-E669D4F27305}"/>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10" name="object 12">
            <a:extLst>
              <a:ext uri="{FF2B5EF4-FFF2-40B4-BE49-F238E27FC236}">
                <a16:creationId xmlns:a16="http://schemas.microsoft.com/office/drawing/2014/main" id="{F82FC136-7F60-4443-BBCE-1ACE587969E4}"/>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11" name="object 13">
            <a:extLst>
              <a:ext uri="{FF2B5EF4-FFF2-40B4-BE49-F238E27FC236}">
                <a16:creationId xmlns:a16="http://schemas.microsoft.com/office/drawing/2014/main" id="{38D4676F-C905-4AF9-B810-3ECDDB019271}"/>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98104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3F2B6-3671-4B40-8405-DAC968757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0A1CC3-4F31-4CFA-9277-F229E5DE3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44933C7-AC2F-49F8-ACB0-5DF3FF634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B70A9-9078-4D38-8B12-9FE083E88E4F}"/>
              </a:ext>
            </a:extLst>
          </p:cNvPr>
          <p:cNvSpPr>
            <a:spLocks noGrp="1"/>
          </p:cNvSpPr>
          <p:nvPr>
            <p:ph type="dt" sz="half" idx="10"/>
          </p:nvPr>
        </p:nvSpPr>
        <p:spPr/>
        <p:txBody>
          <a:bodyPr/>
          <a:lstStyle/>
          <a:p>
            <a:fld id="{AF296FC8-05AC-4D52-9F6B-81ACCCA2B7E8}" type="datetimeFigureOut">
              <a:rPr lang="en-US" smtClean="0"/>
              <a:t>10/17/2022</a:t>
            </a:fld>
            <a:endParaRPr lang="en-US" dirty="0"/>
          </a:p>
        </p:txBody>
      </p:sp>
      <p:sp>
        <p:nvSpPr>
          <p:cNvPr id="6" name="Footer Placeholder 5">
            <a:extLst>
              <a:ext uri="{FF2B5EF4-FFF2-40B4-BE49-F238E27FC236}">
                <a16:creationId xmlns:a16="http://schemas.microsoft.com/office/drawing/2014/main" id="{8136361E-0AE8-4B79-9C08-0D037F7579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750C66-125C-4A42-8BAC-AF201466DB49}"/>
              </a:ext>
            </a:extLst>
          </p:cNvPr>
          <p:cNvSpPr>
            <a:spLocks noGrp="1"/>
          </p:cNvSpPr>
          <p:nvPr>
            <p:ph type="sldNum" sz="quarter" idx="12"/>
          </p:nvPr>
        </p:nvSpPr>
        <p:spPr/>
        <p:txBody>
          <a:bodyPr/>
          <a:lstStyle/>
          <a:p>
            <a:fld id="{2EC7FF65-0984-4099-A8D3-5089D78E83B9}" type="slidenum">
              <a:rPr lang="en-US" smtClean="0"/>
              <a:t>‹#›</a:t>
            </a:fld>
            <a:endParaRPr lang="en-US" dirty="0"/>
          </a:p>
        </p:txBody>
      </p:sp>
      <p:sp>
        <p:nvSpPr>
          <p:cNvPr id="8" name="object 7">
            <a:extLst>
              <a:ext uri="{FF2B5EF4-FFF2-40B4-BE49-F238E27FC236}">
                <a16:creationId xmlns:a16="http://schemas.microsoft.com/office/drawing/2014/main" id="{A5B7A0EE-6B69-4DE9-8675-81BFF82AC75D}"/>
              </a:ext>
            </a:extLst>
          </p:cNvPr>
          <p:cNvSpPr txBox="1"/>
          <p:nvPr userDrawn="1"/>
        </p:nvSpPr>
        <p:spPr>
          <a:xfrm>
            <a:off x="75948" y="6540812"/>
            <a:ext cx="9589388" cy="247015"/>
          </a:xfrm>
          <a:prstGeom prst="rect">
            <a:avLst/>
          </a:prstGeom>
          <a:solidFill>
            <a:srgbClr val="1C416E"/>
          </a:solidFill>
        </p:spPr>
        <p:txBody>
          <a:bodyPr vert="horz" wrap="square" lIns="0" tIns="0" rIns="0" bIns="0" rtlCol="0">
            <a:spAutoFit/>
          </a:bodyPr>
          <a:lstStyle/>
          <a:p>
            <a:pPr marL="137160">
              <a:lnSpc>
                <a:spcPct val="100000"/>
              </a:lnSpc>
            </a:pPr>
            <a:endParaRPr sz="1600" dirty="0">
              <a:latin typeface="Corbel"/>
              <a:cs typeface="Corbel"/>
            </a:endParaRPr>
          </a:p>
        </p:txBody>
      </p:sp>
      <p:sp>
        <p:nvSpPr>
          <p:cNvPr id="9" name="object 8">
            <a:extLst>
              <a:ext uri="{FF2B5EF4-FFF2-40B4-BE49-F238E27FC236}">
                <a16:creationId xmlns:a16="http://schemas.microsoft.com/office/drawing/2014/main" id="{23CEE465-6AC1-496F-8298-CD3B5FD9010F}"/>
              </a:ext>
            </a:extLst>
          </p:cNvPr>
          <p:cNvSpPr txBox="1"/>
          <p:nvPr userDrawn="1"/>
        </p:nvSpPr>
        <p:spPr>
          <a:xfrm>
            <a:off x="9709403" y="6540812"/>
            <a:ext cx="2406650" cy="246888"/>
          </a:xfrm>
          <a:prstGeom prst="rect">
            <a:avLst/>
          </a:prstGeom>
          <a:solidFill>
            <a:srgbClr val="C00000"/>
          </a:solidFill>
        </p:spPr>
        <p:txBody>
          <a:bodyPr vert="horz" wrap="square" lIns="0" tIns="0" rIns="0" bIns="0" rtlCol="0">
            <a:spAutoFit/>
          </a:bodyPr>
          <a:lstStyle/>
          <a:p>
            <a:pPr marL="137160">
              <a:lnSpc>
                <a:spcPct val="100000"/>
              </a:lnSpc>
            </a:pPr>
            <a:endParaRPr sz="1400" dirty="0">
              <a:latin typeface="Corbel"/>
              <a:cs typeface="Corbel"/>
            </a:endParaRPr>
          </a:p>
        </p:txBody>
      </p:sp>
      <p:sp>
        <p:nvSpPr>
          <p:cNvPr id="10" name="object 12">
            <a:extLst>
              <a:ext uri="{FF2B5EF4-FFF2-40B4-BE49-F238E27FC236}">
                <a16:creationId xmlns:a16="http://schemas.microsoft.com/office/drawing/2014/main" id="{2996BA4C-9055-43D3-B520-4F8DF6E1FE09}"/>
              </a:ext>
            </a:extLst>
          </p:cNvPr>
          <p:cNvSpPr/>
          <p:nvPr userDrawn="1"/>
        </p:nvSpPr>
        <p:spPr>
          <a:xfrm>
            <a:off x="152401" y="5978443"/>
            <a:ext cx="685799" cy="685795"/>
          </a:xfrm>
          <a:prstGeom prst="rect">
            <a:avLst/>
          </a:prstGeom>
          <a:blipFill>
            <a:blip r:embed="rId2" cstate="print"/>
            <a:stretch>
              <a:fillRect/>
            </a:stretch>
          </a:blipFill>
        </p:spPr>
        <p:txBody>
          <a:bodyPr wrap="square" lIns="0" tIns="0" rIns="0" bIns="0" rtlCol="0"/>
          <a:lstStyle/>
          <a:p>
            <a:endParaRPr dirty="0"/>
          </a:p>
        </p:txBody>
      </p:sp>
      <p:sp>
        <p:nvSpPr>
          <p:cNvPr id="11" name="object 13">
            <a:extLst>
              <a:ext uri="{FF2B5EF4-FFF2-40B4-BE49-F238E27FC236}">
                <a16:creationId xmlns:a16="http://schemas.microsoft.com/office/drawing/2014/main" id="{12C51EE2-4A9E-44AA-855F-4070234BE544}"/>
              </a:ext>
            </a:extLst>
          </p:cNvPr>
          <p:cNvSpPr/>
          <p:nvPr userDrawn="1"/>
        </p:nvSpPr>
        <p:spPr>
          <a:xfrm>
            <a:off x="899160" y="6092108"/>
            <a:ext cx="1390649" cy="458464"/>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11772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C4516D-3B1C-497F-8785-231770103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851106-9141-4029-AC90-7BC75488A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66761-E8BB-4CA7-9428-677CFF1A70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96FC8-05AC-4D52-9F6B-81ACCCA2B7E8}" type="datetimeFigureOut">
              <a:rPr lang="en-US" smtClean="0"/>
              <a:t>10/17/2022</a:t>
            </a:fld>
            <a:endParaRPr lang="en-US" dirty="0"/>
          </a:p>
        </p:txBody>
      </p:sp>
      <p:sp>
        <p:nvSpPr>
          <p:cNvPr id="5" name="Footer Placeholder 4">
            <a:extLst>
              <a:ext uri="{FF2B5EF4-FFF2-40B4-BE49-F238E27FC236}">
                <a16:creationId xmlns:a16="http://schemas.microsoft.com/office/drawing/2014/main" id="{7369B4BA-8747-4621-B190-6D86F06710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3107F-B4CC-4613-AE8B-B7E8FDE8CF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7FF65-0984-4099-A8D3-5089D78E83B9}" type="slidenum">
              <a:rPr lang="en-US" smtClean="0"/>
              <a:t>‹#›</a:t>
            </a:fld>
            <a:endParaRPr lang="en-US" dirty="0"/>
          </a:p>
        </p:txBody>
      </p:sp>
    </p:spTree>
    <p:extLst>
      <p:ext uri="{BB962C8B-B14F-4D97-AF65-F5344CB8AC3E}">
        <p14:creationId xmlns:p14="http://schemas.microsoft.com/office/powerpoint/2010/main" val="334113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ema.gov/emergency-managers/risk-management/risk-capability-assessmen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nvlpubs.nist.gov/nistpubs/specialpublications/NIST.SP.1240.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revisesociology.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hyperlink" Target="https://nvlpubs.nist.gov/nistpubs/specialpublications/NIST.SP.1240.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arcgis.com/apps/MinimalGallery/index.html?appid=f5d016d2cf6a4ea9941740ab28e8ac04"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2020-crowdsourced-disaster-photos-napsg.hub.arcgis.com/" TargetMode="External"/><Relationship Id="rId4" Type="http://schemas.openxmlformats.org/officeDocument/2006/relationships/hyperlink" Target="https://gis-fema.hub.arcgis.com/pages/wildfire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fema.maps.arcgis.com/apps/webappviewer/index.html?id=90c0c996a5e242a79345cdbc5f758fc6"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fema.maps.arcgis.com/home/group.html?id=f8d7324e880444f8b79d1a3f03035561&amp;view=list#content"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fema.gov/rap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fema.gov/emergency-managers/practitioners/resilience-analysis-and-planning-too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arcgis.com/home/item.html?id=cbd68d9887574a10bc89ea4efe2b8087" TargetMode="External"/><Relationship Id="rId2" Type="http://schemas.openxmlformats.org/officeDocument/2006/relationships/hyperlink" Target="https://www.atsdr.cdc.gov/placeandhealth/svi/data_documentation_download.html"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u5m0Lb3B4UY&amp;feature=youtu.be" TargetMode="External"/><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svi.cdc.gov/publications.html" TargetMode="External"/><Relationship Id="rId5" Type="http://schemas.openxmlformats.org/officeDocument/2006/relationships/hyperlink" Target="https://svi.cdc.gov/factsheet.html" TargetMode="External"/><Relationship Id="rId4" Type="http://schemas.openxmlformats.org/officeDocument/2006/relationships/hyperlink" Target="https://www.youtube.com/watch?v=REKFHOryflA&amp;feature=youtu.be"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artsandsciences.sc.edu/geog/hvri/sovi-data"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hyperlink" Target="http://artsandsciences.sc.edu/geog/hvri/sites/sc.edu.geog.hvri/files/attachments/Us_County_SoVI_10_14_Readme.pdf#overlay-context=sovi%25C2%25AE-0" TargetMode="External"/><Relationship Id="rId2" Type="http://schemas.openxmlformats.org/officeDocument/2006/relationships/hyperlink" Target="http://artsandsciences.sc.edu/geog/hvri/faq"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hyperlink" Target="https://www.floridahealth.gov/environmental-health/climate-and-health/_documents/climate-sensitive-hazards-in-florida-final-report.pdf" TargetMode="External"/><Relationship Id="rId3" Type="http://schemas.openxmlformats.org/officeDocument/2006/relationships/hyperlink" Target="http://artsandsciences.sc.edu/geog/hvri/faq" TargetMode="External"/><Relationship Id="rId7" Type="http://schemas.openxmlformats.org/officeDocument/2006/relationships/hyperlink" Target="https://www.iwr.usace.army.mil/Missions/Social-Vulnerability-Index-Explore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svi.cdc.gov/map.html" TargetMode="External"/><Relationship Id="rId11" Type="http://schemas.openxmlformats.org/officeDocument/2006/relationships/image" Target="../media/image39.png"/><Relationship Id="rId5" Type="http://schemas.openxmlformats.org/officeDocument/2006/relationships/hyperlink" Target="https://www.oxfamamerica.org/explore/research-publications/exposed-social-vulnerability-and-climate-change-in-the-us-southeast/" TargetMode="External"/><Relationship Id="rId10" Type="http://schemas.openxmlformats.org/officeDocument/2006/relationships/image" Target="../media/image38.png"/><Relationship Id="rId4" Type="http://schemas.openxmlformats.org/officeDocument/2006/relationships/hyperlink" Target="http://artsandsciences.sc.edu/geog/hvri/sovi%C2%AE-0" TargetMode="External"/><Relationship Id="rId9" Type="http://schemas.openxmlformats.org/officeDocument/2006/relationships/hyperlink" Target="https://www.vulnerabilitymap.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artsandsciences.sc.edu/geog/hvri/county-composite-bric-scores-download#overlay-context=front-page" TargetMode="External"/><Relationship Id="rId2" Type="http://schemas.openxmlformats.org/officeDocument/2006/relationships/hyperlink" Target="http://artsandsciences.sc.edu/geog/hvri/bric-2015-state-maps"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hazards.geoplatform.gov/portal/home/item.html?id=cf60c608803e4ccd87ca13cbe40d9151" TargetMode="External"/><Relationship Id="rId5" Type="http://schemas.openxmlformats.org/officeDocument/2006/relationships/hyperlink" Target="https://hazards.geoplatform.gov/portal/home/item.html?id=e632a0478bfb4df3987ce9bec88605d2" TargetMode="External"/><Relationship Id="rId4" Type="http://schemas.openxmlformats.org/officeDocument/2006/relationships/hyperlink" Target="https://hazards.geoplatform.gov/portal/apps/MapSeries/index.html?appid=ddf915a24fb24dc8863eed96bc3345f8"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theresilienceindex.weebly.com/our-solution.html" TargetMode="External"/><Relationship Id="rId3" Type="http://schemas.openxmlformats.org/officeDocument/2006/relationships/hyperlink" Target="https://experience.arcgis.com/experience/376770c1113943b6b5f6b58ff1c2fb5c" TargetMode="External"/><Relationship Id="rId7" Type="http://schemas.openxmlformats.org/officeDocument/2006/relationships/hyperlink" Target="https://www.macfound.org/networks/research-network-on-building-resilient-region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degruyter.com/abstract/j/jhsem.2010.7.1/jhsem.2010.7.1.1732/jhsem.2010.7.1.1732.xml" TargetMode="External"/><Relationship Id="rId5" Type="http://schemas.openxmlformats.org/officeDocument/2006/relationships/hyperlink" Target="https://www.researchgate.net/profile/Walter_Peacock/publication/254862206_Final_Report_Advancing_the_Resilience_of_Coastal_Localities_10-02R/links/00b7d51feb3e3d0d4a000000.pdf" TargetMode="External"/><Relationship Id="rId10" Type="http://schemas.openxmlformats.org/officeDocument/2006/relationships/hyperlink" Target="https://publications.anl.gov/anlpubs/2013/07/76797.pdf" TargetMode="External"/><Relationship Id="rId4" Type="http://schemas.openxmlformats.org/officeDocument/2006/relationships/hyperlink" Target="https://www.bnhcrc.com.au/research/hazard-resilience/251" TargetMode="External"/><Relationship Id="rId9" Type="http://schemas.openxmlformats.org/officeDocument/2006/relationships/hyperlink" Target="http://peoplesresilience.org/wp-content/uploads/2013/07/2010_Renschler_PEOPLES_Resilience.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fema.gov/emergency-managers/practitioners/resilience-analysis-and-planning-too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www.arcgis.com/apps/webappviewer/index.html?id=90c0c996a5e242a79345cdbc5f758fc6"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arcgis.com/apps/webappviewer/index.html?id=90c0c996a5e242a79345cdbc5f758fc6"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CE23-A728-41F1-BFF9-C517B2D361E1}"/>
              </a:ext>
            </a:extLst>
          </p:cNvPr>
          <p:cNvSpPr>
            <a:spLocks noGrp="1"/>
          </p:cNvSpPr>
          <p:nvPr>
            <p:ph type="ctrTitle"/>
          </p:nvPr>
        </p:nvSpPr>
        <p:spPr>
          <a:xfrm>
            <a:off x="1255059" y="1122363"/>
            <a:ext cx="9771529" cy="2133599"/>
          </a:xfrm>
        </p:spPr>
        <p:txBody>
          <a:bodyPr>
            <a:normAutofit/>
          </a:bodyPr>
          <a:lstStyle/>
          <a:p>
            <a:pPr algn="l">
              <a:lnSpc>
                <a:spcPct val="100000"/>
              </a:lnSpc>
            </a:pPr>
            <a:r>
              <a:rPr lang="en-US" sz="2800" dirty="0">
                <a:latin typeface="Trebuchet MS" panose="020B0603020202020204" pitchFamily="34" charset="0"/>
                <a:ea typeface="+mn-ea"/>
                <a:cs typeface="+mn-cs"/>
              </a:rPr>
              <a:t>Community Risk, Vulnerability, and Resilience Data Module</a:t>
            </a:r>
          </a:p>
        </p:txBody>
      </p:sp>
      <p:sp>
        <p:nvSpPr>
          <p:cNvPr id="4" name="object 2">
            <a:extLst>
              <a:ext uri="{FF2B5EF4-FFF2-40B4-BE49-F238E27FC236}">
                <a16:creationId xmlns:a16="http://schemas.microsoft.com/office/drawing/2014/main" id="{8CBF6917-FDAA-4D63-9DB5-C96559851375}"/>
              </a:ext>
            </a:extLst>
          </p:cNvPr>
          <p:cNvSpPr txBox="1">
            <a:spLocks noGrp="1"/>
          </p:cNvSpPr>
          <p:nvPr>
            <p:ph type="subTitle" idx="1"/>
          </p:nvPr>
        </p:nvSpPr>
        <p:spPr>
          <a:xfrm>
            <a:off x="1524000" y="3602038"/>
            <a:ext cx="9144000" cy="689932"/>
          </a:xfrm>
          <a:prstGeom prst="rect">
            <a:avLst/>
          </a:prstGeom>
        </p:spPr>
        <p:txBody>
          <a:bodyPr vert="horz" wrap="square" lIns="0" tIns="0" rIns="0" bIns="0" rtlCol="0" anchor="t">
            <a:spAutoFit/>
          </a:bodyPr>
          <a:lstStyle/>
          <a:p>
            <a:pPr algn="ctr">
              <a:lnSpc>
                <a:spcPct val="100000"/>
              </a:lnSpc>
            </a:pPr>
            <a:r>
              <a:rPr sz="2400" b="1" spc="-15" dirty="0">
                <a:solidFill>
                  <a:srgbClr val="A50021"/>
                </a:solidFill>
                <a:latin typeface="Trebuchet MS"/>
                <a:cs typeface="Baskerville Old Face"/>
              </a:rPr>
              <a:t>HI</a:t>
            </a:r>
            <a:r>
              <a:rPr sz="2400" b="1" spc="-25" dirty="0">
                <a:solidFill>
                  <a:srgbClr val="A50021"/>
                </a:solidFill>
                <a:latin typeface="Trebuchet MS"/>
                <a:cs typeface="Baskerville Old Face"/>
              </a:rPr>
              <a:t>G</a:t>
            </a:r>
            <a:r>
              <a:rPr sz="2400" b="1" spc="-20" dirty="0">
                <a:solidFill>
                  <a:srgbClr val="A50021"/>
                </a:solidFill>
                <a:latin typeface="Trebuchet MS"/>
                <a:cs typeface="Baskerville Old Face"/>
              </a:rPr>
              <a:t>HER</a:t>
            </a:r>
            <a:r>
              <a:rPr sz="2400" b="1" spc="5" dirty="0">
                <a:solidFill>
                  <a:srgbClr val="A50021"/>
                </a:solidFill>
                <a:latin typeface="Trebuchet MS"/>
                <a:cs typeface="Baskerville Old Face"/>
              </a:rPr>
              <a:t> </a:t>
            </a:r>
            <a:r>
              <a:rPr sz="2400" b="1" spc="-25" dirty="0">
                <a:solidFill>
                  <a:srgbClr val="A50021"/>
                </a:solidFill>
                <a:latin typeface="Trebuchet MS"/>
                <a:cs typeface="Baskerville Old Face"/>
              </a:rPr>
              <a:t>ED</a:t>
            </a:r>
            <a:r>
              <a:rPr sz="2400" b="1" spc="-15" dirty="0">
                <a:solidFill>
                  <a:srgbClr val="A50021"/>
                </a:solidFill>
                <a:latin typeface="Trebuchet MS"/>
                <a:cs typeface="Baskerville Old Face"/>
              </a:rPr>
              <a:t>U</a:t>
            </a:r>
            <a:r>
              <a:rPr sz="2400" b="1" spc="-20" dirty="0">
                <a:solidFill>
                  <a:srgbClr val="A50021"/>
                </a:solidFill>
                <a:latin typeface="Trebuchet MS"/>
                <a:cs typeface="Baskerville Old Face"/>
              </a:rPr>
              <a:t>CA</a:t>
            </a:r>
            <a:r>
              <a:rPr sz="2400" b="1" spc="-25" dirty="0">
                <a:solidFill>
                  <a:srgbClr val="A50021"/>
                </a:solidFill>
                <a:latin typeface="Trebuchet MS"/>
                <a:cs typeface="Baskerville Old Face"/>
              </a:rPr>
              <a:t>T</a:t>
            </a:r>
            <a:r>
              <a:rPr sz="2400" b="1" dirty="0">
                <a:solidFill>
                  <a:srgbClr val="A50021"/>
                </a:solidFill>
                <a:latin typeface="Trebuchet MS"/>
                <a:cs typeface="Baskerville Old Face"/>
              </a:rPr>
              <a:t>I</a:t>
            </a:r>
            <a:r>
              <a:rPr sz="2400" b="1" spc="-25" dirty="0">
                <a:solidFill>
                  <a:srgbClr val="A50021"/>
                </a:solidFill>
                <a:latin typeface="Trebuchet MS"/>
                <a:cs typeface="Baskerville Old Face"/>
              </a:rPr>
              <a:t>O</a:t>
            </a:r>
            <a:r>
              <a:rPr sz="2400" b="1" spc="-20" dirty="0">
                <a:solidFill>
                  <a:srgbClr val="A50021"/>
                </a:solidFill>
                <a:latin typeface="Trebuchet MS"/>
                <a:cs typeface="Baskerville Old Face"/>
              </a:rPr>
              <a:t>N</a:t>
            </a:r>
            <a:r>
              <a:rPr sz="2400" b="1" spc="-5" dirty="0">
                <a:solidFill>
                  <a:srgbClr val="A50021"/>
                </a:solidFill>
                <a:latin typeface="Trebuchet MS"/>
                <a:cs typeface="Baskerville Old Face"/>
              </a:rPr>
              <a:t> </a:t>
            </a:r>
            <a:r>
              <a:rPr sz="2400" b="1" dirty="0">
                <a:solidFill>
                  <a:srgbClr val="A50021"/>
                </a:solidFill>
                <a:latin typeface="Trebuchet MS"/>
                <a:cs typeface="Baskerville Old Face"/>
              </a:rPr>
              <a:t>P</a:t>
            </a:r>
            <a:r>
              <a:rPr sz="2400" b="1" spc="-30" dirty="0">
                <a:solidFill>
                  <a:srgbClr val="A50021"/>
                </a:solidFill>
                <a:latin typeface="Trebuchet MS"/>
                <a:cs typeface="Baskerville Old Face"/>
              </a:rPr>
              <a:t>R</a:t>
            </a:r>
            <a:r>
              <a:rPr sz="2400" b="1" spc="-25" dirty="0">
                <a:solidFill>
                  <a:srgbClr val="A50021"/>
                </a:solidFill>
                <a:latin typeface="Trebuchet MS"/>
                <a:cs typeface="Baskerville Old Face"/>
              </a:rPr>
              <a:t>O</a:t>
            </a:r>
            <a:r>
              <a:rPr sz="2400" b="1" spc="-15" dirty="0">
                <a:solidFill>
                  <a:srgbClr val="A50021"/>
                </a:solidFill>
                <a:latin typeface="Trebuchet MS"/>
                <a:cs typeface="Baskerville Old Face"/>
              </a:rPr>
              <a:t>G</a:t>
            </a:r>
            <a:r>
              <a:rPr sz="2400" b="1" spc="-30" dirty="0">
                <a:solidFill>
                  <a:srgbClr val="A50021"/>
                </a:solidFill>
                <a:latin typeface="Trebuchet MS"/>
                <a:cs typeface="Baskerville Old Face"/>
              </a:rPr>
              <a:t>R</a:t>
            </a:r>
            <a:r>
              <a:rPr sz="2400" b="1" spc="-20" dirty="0">
                <a:solidFill>
                  <a:srgbClr val="A50021"/>
                </a:solidFill>
                <a:latin typeface="Trebuchet MS"/>
                <a:cs typeface="Baskerville Old Face"/>
              </a:rPr>
              <a:t>AM</a:t>
            </a:r>
            <a:endParaRPr lang="en-US" sz="2400" dirty="0">
              <a:solidFill>
                <a:srgbClr val="A50021"/>
              </a:solidFill>
              <a:latin typeface="Trebuchet MS"/>
              <a:cs typeface="Baskerville Old Face"/>
            </a:endParaRPr>
          </a:p>
          <a:p>
            <a:pPr>
              <a:lnSpc>
                <a:spcPct val="100000"/>
              </a:lnSpc>
              <a:spcBef>
                <a:spcPts val="105"/>
              </a:spcBef>
            </a:pPr>
            <a:r>
              <a:rPr sz="1000" spc="-5" dirty="0">
                <a:latin typeface="Trebuchet MS"/>
                <a:cs typeface="Corbel"/>
              </a:rPr>
              <a:t>N</a:t>
            </a:r>
            <a:r>
              <a:rPr sz="1000" dirty="0">
                <a:latin typeface="Trebuchet MS"/>
                <a:cs typeface="Corbel"/>
              </a:rPr>
              <a:t>AT</a:t>
            </a:r>
            <a:r>
              <a:rPr sz="1000" spc="-10" dirty="0">
                <a:latin typeface="Trebuchet MS"/>
                <a:cs typeface="Corbel"/>
              </a:rPr>
              <a:t>I</a:t>
            </a:r>
            <a:r>
              <a:rPr sz="1000" dirty="0">
                <a:solidFill>
                  <a:srgbClr val="252525"/>
                </a:solidFill>
                <a:latin typeface="Trebuchet MS"/>
                <a:cs typeface="Corbel"/>
              </a:rPr>
              <a:t>O</a:t>
            </a:r>
            <a:r>
              <a:rPr sz="1000" spc="-5" dirty="0">
                <a:solidFill>
                  <a:srgbClr val="252525"/>
                </a:solidFill>
                <a:latin typeface="Trebuchet MS"/>
                <a:cs typeface="Corbel"/>
              </a:rPr>
              <a:t>N</a:t>
            </a:r>
            <a:r>
              <a:rPr sz="1000" dirty="0">
                <a:solidFill>
                  <a:srgbClr val="252525"/>
                </a:solidFill>
                <a:latin typeface="Trebuchet MS"/>
                <a:cs typeface="Corbel"/>
              </a:rPr>
              <a:t>A</a:t>
            </a:r>
            <a:r>
              <a:rPr sz="1000" spc="-5" dirty="0">
                <a:solidFill>
                  <a:srgbClr val="252525"/>
                </a:solidFill>
                <a:latin typeface="Trebuchet MS"/>
                <a:cs typeface="Corbel"/>
              </a:rPr>
              <a:t>L E</a:t>
            </a:r>
            <a:r>
              <a:rPr sz="1000" spc="-10" dirty="0">
                <a:solidFill>
                  <a:srgbClr val="252525"/>
                </a:solidFill>
                <a:latin typeface="Trebuchet MS"/>
                <a:cs typeface="Corbel"/>
              </a:rPr>
              <a:t>M</a:t>
            </a:r>
            <a:r>
              <a:rPr sz="1000" spc="-5" dirty="0">
                <a:solidFill>
                  <a:srgbClr val="252525"/>
                </a:solidFill>
                <a:latin typeface="Trebuchet MS"/>
                <a:cs typeface="Corbel"/>
              </a:rPr>
              <a:t>E</a:t>
            </a:r>
            <a:r>
              <a:rPr sz="1000" spc="-15" dirty="0">
                <a:solidFill>
                  <a:srgbClr val="252525"/>
                </a:solidFill>
                <a:latin typeface="Trebuchet MS"/>
                <a:cs typeface="Corbel"/>
              </a:rPr>
              <a:t>RG</a:t>
            </a:r>
            <a:r>
              <a:rPr sz="1000" spc="-5" dirty="0">
                <a:solidFill>
                  <a:srgbClr val="252525"/>
                </a:solidFill>
                <a:latin typeface="Trebuchet MS"/>
                <a:cs typeface="Corbel"/>
              </a:rPr>
              <a:t>ENC</a:t>
            </a:r>
            <a:r>
              <a:rPr sz="1000" dirty="0">
                <a:solidFill>
                  <a:srgbClr val="252525"/>
                </a:solidFill>
                <a:latin typeface="Trebuchet MS"/>
                <a:cs typeface="Corbel"/>
              </a:rPr>
              <a:t>Y</a:t>
            </a:r>
            <a:r>
              <a:rPr sz="1000" spc="5" dirty="0">
                <a:solidFill>
                  <a:srgbClr val="252525"/>
                </a:solidFill>
                <a:latin typeface="Trebuchet MS"/>
                <a:cs typeface="Corbel"/>
              </a:rPr>
              <a:t> </a:t>
            </a:r>
            <a:r>
              <a:rPr sz="1000" dirty="0">
                <a:solidFill>
                  <a:srgbClr val="252525"/>
                </a:solidFill>
                <a:latin typeface="Trebuchet MS"/>
                <a:cs typeface="Corbel"/>
              </a:rPr>
              <a:t>T</a:t>
            </a:r>
            <a:r>
              <a:rPr sz="1000" spc="-5" dirty="0">
                <a:solidFill>
                  <a:srgbClr val="252525"/>
                </a:solidFill>
                <a:latin typeface="Trebuchet MS"/>
                <a:cs typeface="Corbel"/>
              </a:rPr>
              <a:t>R</a:t>
            </a:r>
            <a:r>
              <a:rPr sz="1000" dirty="0">
                <a:solidFill>
                  <a:srgbClr val="252525"/>
                </a:solidFill>
                <a:latin typeface="Trebuchet MS"/>
                <a:cs typeface="Corbel"/>
              </a:rPr>
              <a:t>A</a:t>
            </a:r>
            <a:r>
              <a:rPr sz="1000" spc="-10" dirty="0">
                <a:solidFill>
                  <a:srgbClr val="252525"/>
                </a:solidFill>
                <a:latin typeface="Trebuchet MS"/>
                <a:cs typeface="Corbel"/>
              </a:rPr>
              <a:t>I</a:t>
            </a:r>
            <a:r>
              <a:rPr sz="1000" spc="5" dirty="0">
                <a:solidFill>
                  <a:srgbClr val="252525"/>
                </a:solidFill>
                <a:latin typeface="Trebuchet MS"/>
                <a:cs typeface="Corbel"/>
              </a:rPr>
              <a:t>N</a:t>
            </a:r>
            <a:r>
              <a:rPr sz="1000" spc="-10" dirty="0">
                <a:solidFill>
                  <a:srgbClr val="252525"/>
                </a:solidFill>
                <a:latin typeface="Trebuchet MS"/>
                <a:cs typeface="Corbel"/>
              </a:rPr>
              <a:t>I</a:t>
            </a:r>
            <a:r>
              <a:rPr sz="1000" spc="-5" dirty="0">
                <a:solidFill>
                  <a:srgbClr val="252525"/>
                </a:solidFill>
                <a:latin typeface="Trebuchet MS"/>
                <a:cs typeface="Corbel"/>
              </a:rPr>
              <a:t>N</a:t>
            </a:r>
            <a:r>
              <a:rPr sz="1000" spc="-10" dirty="0">
                <a:solidFill>
                  <a:srgbClr val="252525"/>
                </a:solidFill>
                <a:latin typeface="Trebuchet MS"/>
                <a:cs typeface="Corbel"/>
              </a:rPr>
              <a:t>G</a:t>
            </a:r>
            <a:r>
              <a:rPr sz="1000" spc="-5" dirty="0">
                <a:solidFill>
                  <a:srgbClr val="252525"/>
                </a:solidFill>
                <a:latin typeface="Trebuchet MS"/>
                <a:cs typeface="Corbel"/>
              </a:rPr>
              <a:t> C</a:t>
            </a:r>
            <a:r>
              <a:rPr sz="1000" spc="5" dirty="0">
                <a:solidFill>
                  <a:srgbClr val="252525"/>
                </a:solidFill>
                <a:latin typeface="Trebuchet MS"/>
                <a:cs typeface="Corbel"/>
              </a:rPr>
              <a:t>E</a:t>
            </a:r>
            <a:r>
              <a:rPr sz="1000" spc="-5" dirty="0">
                <a:solidFill>
                  <a:srgbClr val="252525"/>
                </a:solidFill>
                <a:latin typeface="Trebuchet MS"/>
                <a:cs typeface="Corbel"/>
              </a:rPr>
              <a:t>N</a:t>
            </a:r>
            <a:r>
              <a:rPr sz="1000" dirty="0">
                <a:solidFill>
                  <a:srgbClr val="252525"/>
                </a:solidFill>
                <a:latin typeface="Trebuchet MS"/>
                <a:cs typeface="Corbel"/>
              </a:rPr>
              <a:t>T</a:t>
            </a:r>
            <a:r>
              <a:rPr sz="1000" spc="-5" dirty="0">
                <a:solidFill>
                  <a:srgbClr val="252525"/>
                </a:solidFill>
                <a:latin typeface="Trebuchet MS"/>
                <a:cs typeface="Corbel"/>
              </a:rPr>
              <a:t>E</a:t>
            </a:r>
            <a:r>
              <a:rPr sz="1000" spc="-10" dirty="0">
                <a:solidFill>
                  <a:srgbClr val="252525"/>
                </a:solidFill>
                <a:latin typeface="Trebuchet MS"/>
                <a:cs typeface="Corbel"/>
              </a:rPr>
              <a:t>R</a:t>
            </a:r>
            <a:r>
              <a:rPr lang="en-US" sz="1000" dirty="0">
                <a:solidFill>
                  <a:srgbClr val="252525"/>
                </a:solidFill>
                <a:latin typeface="Trebuchet MS"/>
                <a:cs typeface="Corbel"/>
              </a:rPr>
              <a:t> </a:t>
            </a:r>
            <a:r>
              <a:rPr sz="1000" spc="-5" dirty="0">
                <a:solidFill>
                  <a:srgbClr val="252525"/>
                </a:solidFill>
                <a:latin typeface="Trebuchet MS"/>
                <a:cs typeface="Corbel"/>
              </a:rPr>
              <a:t> </a:t>
            </a:r>
            <a:r>
              <a:rPr sz="1000" dirty="0">
                <a:latin typeface="Trebuchet MS"/>
                <a:cs typeface="Symbol"/>
                <a:sym typeface="Symbol"/>
              </a:rPr>
              <a:t></a:t>
            </a:r>
            <a:r>
              <a:rPr lang="en-US" sz="1000" dirty="0">
                <a:latin typeface="Trebuchet MS"/>
                <a:cs typeface="Times New Roman"/>
              </a:rPr>
              <a:t> </a:t>
            </a:r>
            <a:r>
              <a:rPr sz="1000" spc="-75" dirty="0">
                <a:latin typeface="Trebuchet MS"/>
                <a:cs typeface="Times New Roman"/>
              </a:rPr>
              <a:t> </a:t>
            </a:r>
            <a:r>
              <a:rPr sz="1000" spc="-5" dirty="0">
                <a:latin typeface="Trebuchet MS"/>
                <a:cs typeface="Corbel"/>
              </a:rPr>
              <a:t>E</a:t>
            </a:r>
            <a:r>
              <a:rPr sz="1000" spc="-10" dirty="0">
                <a:latin typeface="Trebuchet MS"/>
                <a:cs typeface="Corbel"/>
              </a:rPr>
              <a:t>MMI</a:t>
            </a:r>
            <a:r>
              <a:rPr sz="1000" spc="-5" dirty="0">
                <a:latin typeface="Trebuchet MS"/>
                <a:cs typeface="Corbel"/>
              </a:rPr>
              <a:t>T</a:t>
            </a:r>
            <a:r>
              <a:rPr sz="1000" spc="-10" dirty="0">
                <a:latin typeface="Trebuchet MS"/>
                <a:cs typeface="Corbel"/>
              </a:rPr>
              <a:t>S</a:t>
            </a:r>
            <a:r>
              <a:rPr sz="1000" spc="5" dirty="0">
                <a:latin typeface="Trebuchet MS"/>
                <a:cs typeface="Corbel"/>
              </a:rPr>
              <a:t>B</a:t>
            </a:r>
            <a:r>
              <a:rPr sz="1000" spc="-15" dirty="0">
                <a:latin typeface="Trebuchet MS"/>
                <a:cs typeface="Corbel"/>
              </a:rPr>
              <a:t>URG</a:t>
            </a:r>
            <a:r>
              <a:rPr sz="1000" spc="-5" dirty="0">
                <a:latin typeface="Trebuchet MS"/>
                <a:cs typeface="Corbel"/>
              </a:rPr>
              <a:t>,</a:t>
            </a:r>
            <a:r>
              <a:rPr sz="1000" dirty="0">
                <a:latin typeface="Trebuchet MS"/>
                <a:cs typeface="Corbel"/>
              </a:rPr>
              <a:t> </a:t>
            </a:r>
            <a:r>
              <a:rPr sz="1000" spc="-10" dirty="0">
                <a:latin typeface="Trebuchet MS"/>
                <a:cs typeface="Corbel"/>
              </a:rPr>
              <a:t>MD</a:t>
            </a:r>
            <a:endParaRPr sz="1000" dirty="0">
              <a:latin typeface="Trebuchet MS"/>
              <a:cs typeface="Corbel"/>
            </a:endParaRPr>
          </a:p>
          <a:p>
            <a:pPr marL="1905" algn="ctr">
              <a:lnSpc>
                <a:spcPct val="100000"/>
              </a:lnSpc>
              <a:spcBef>
                <a:spcPts val="15"/>
              </a:spcBef>
            </a:pPr>
            <a:r>
              <a:rPr sz="1000" dirty="0">
                <a:latin typeface="Trebuchet MS"/>
                <a:cs typeface="Corbel"/>
              </a:rPr>
              <a:t>N</a:t>
            </a:r>
            <a:r>
              <a:rPr sz="1000" spc="5" dirty="0">
                <a:latin typeface="Trebuchet MS"/>
                <a:cs typeface="Corbel"/>
              </a:rPr>
              <a:t>A</a:t>
            </a:r>
            <a:r>
              <a:rPr sz="1000" spc="-5" dirty="0">
                <a:latin typeface="Trebuchet MS"/>
                <a:cs typeface="Corbel"/>
              </a:rPr>
              <a:t>T</a:t>
            </a:r>
            <a:r>
              <a:rPr sz="1000" spc="-10" dirty="0">
                <a:latin typeface="Trebuchet MS"/>
                <a:cs typeface="Corbel"/>
              </a:rPr>
              <a:t>I</a:t>
            </a:r>
            <a:r>
              <a:rPr sz="1000" spc="-15" dirty="0">
                <a:latin typeface="Trebuchet MS"/>
                <a:cs typeface="Corbel"/>
              </a:rPr>
              <a:t>O</a:t>
            </a:r>
            <a:r>
              <a:rPr sz="1000" dirty="0">
                <a:latin typeface="Trebuchet MS"/>
                <a:cs typeface="Corbel"/>
              </a:rPr>
              <a:t>N</a:t>
            </a:r>
            <a:r>
              <a:rPr sz="1000" spc="-10" dirty="0">
                <a:latin typeface="Trebuchet MS"/>
                <a:cs typeface="Corbel"/>
              </a:rPr>
              <a:t>A</a:t>
            </a:r>
            <a:r>
              <a:rPr sz="1000" dirty="0">
                <a:latin typeface="Trebuchet MS"/>
                <a:cs typeface="Corbel"/>
              </a:rPr>
              <a:t>L</a:t>
            </a:r>
            <a:r>
              <a:rPr sz="1000" spc="-5" dirty="0">
                <a:latin typeface="Trebuchet MS"/>
                <a:cs typeface="Corbel"/>
              </a:rPr>
              <a:t> T</a:t>
            </a:r>
            <a:r>
              <a:rPr sz="1000" dirty="0">
                <a:latin typeface="Trebuchet MS"/>
                <a:cs typeface="Corbel"/>
              </a:rPr>
              <a:t>R</a:t>
            </a:r>
            <a:r>
              <a:rPr sz="1000" spc="5" dirty="0">
                <a:latin typeface="Trebuchet MS"/>
                <a:cs typeface="Corbel"/>
              </a:rPr>
              <a:t>A</a:t>
            </a:r>
            <a:r>
              <a:rPr sz="1000" spc="-20" dirty="0">
                <a:latin typeface="Trebuchet MS"/>
                <a:cs typeface="Corbel"/>
              </a:rPr>
              <a:t>I</a:t>
            </a:r>
            <a:r>
              <a:rPr sz="1000" dirty="0">
                <a:latin typeface="Trebuchet MS"/>
                <a:cs typeface="Corbel"/>
              </a:rPr>
              <a:t>N</a:t>
            </a:r>
            <a:r>
              <a:rPr sz="1000" spc="-10" dirty="0">
                <a:latin typeface="Trebuchet MS"/>
                <a:cs typeface="Corbel"/>
              </a:rPr>
              <a:t>I</a:t>
            </a:r>
            <a:r>
              <a:rPr sz="1000" dirty="0">
                <a:latin typeface="Trebuchet MS"/>
                <a:cs typeface="Corbel"/>
              </a:rPr>
              <a:t>NG</a:t>
            </a:r>
            <a:r>
              <a:rPr sz="1000" spc="-15" dirty="0">
                <a:latin typeface="Trebuchet MS"/>
                <a:cs typeface="Corbel"/>
              </a:rPr>
              <a:t> </a:t>
            </a:r>
            <a:r>
              <a:rPr sz="1000" spc="5" dirty="0">
                <a:latin typeface="Trebuchet MS"/>
                <a:cs typeface="Corbel"/>
              </a:rPr>
              <a:t>A</a:t>
            </a:r>
            <a:r>
              <a:rPr sz="1000" dirty="0">
                <a:latin typeface="Trebuchet MS"/>
                <a:cs typeface="Corbel"/>
              </a:rPr>
              <a:t>ND</a:t>
            </a:r>
            <a:r>
              <a:rPr sz="1000" spc="-5" dirty="0">
                <a:latin typeface="Trebuchet MS"/>
                <a:cs typeface="Corbel"/>
              </a:rPr>
              <a:t> </a:t>
            </a:r>
            <a:r>
              <a:rPr sz="1000" spc="-15" dirty="0">
                <a:latin typeface="Trebuchet MS"/>
                <a:cs typeface="Corbel"/>
              </a:rPr>
              <a:t>E</a:t>
            </a:r>
            <a:r>
              <a:rPr sz="1000" dirty="0">
                <a:latin typeface="Trebuchet MS"/>
                <a:cs typeface="Corbel"/>
              </a:rPr>
              <a:t>DU</a:t>
            </a:r>
            <a:r>
              <a:rPr sz="1000" spc="-10" dirty="0">
                <a:latin typeface="Trebuchet MS"/>
                <a:cs typeface="Corbel"/>
              </a:rPr>
              <a:t>C</a:t>
            </a:r>
            <a:r>
              <a:rPr sz="1000" spc="5" dirty="0">
                <a:latin typeface="Trebuchet MS"/>
                <a:cs typeface="Corbel"/>
              </a:rPr>
              <a:t>A</a:t>
            </a:r>
            <a:r>
              <a:rPr sz="1000" spc="-15" dirty="0">
                <a:latin typeface="Trebuchet MS"/>
                <a:cs typeface="Corbel"/>
              </a:rPr>
              <a:t>T</a:t>
            </a:r>
            <a:r>
              <a:rPr sz="1000" spc="-10" dirty="0">
                <a:latin typeface="Trebuchet MS"/>
                <a:cs typeface="Corbel"/>
              </a:rPr>
              <a:t>I</a:t>
            </a:r>
            <a:r>
              <a:rPr sz="1000" dirty="0">
                <a:latin typeface="Trebuchet MS"/>
                <a:cs typeface="Corbel"/>
              </a:rPr>
              <a:t>ON</a:t>
            </a:r>
            <a:r>
              <a:rPr sz="1000" spc="-5" dirty="0">
                <a:latin typeface="Trebuchet MS"/>
                <a:cs typeface="Corbel"/>
              </a:rPr>
              <a:t> </a:t>
            </a:r>
            <a:r>
              <a:rPr sz="1000" dirty="0">
                <a:latin typeface="Trebuchet MS"/>
                <a:cs typeface="Corbel"/>
              </a:rPr>
              <a:t>D</a:t>
            </a:r>
            <a:r>
              <a:rPr sz="1000" spc="-10" dirty="0">
                <a:latin typeface="Trebuchet MS"/>
                <a:cs typeface="Corbel"/>
              </a:rPr>
              <a:t>I</a:t>
            </a:r>
            <a:r>
              <a:rPr sz="1000" dirty="0">
                <a:latin typeface="Trebuchet MS"/>
                <a:cs typeface="Corbel"/>
              </a:rPr>
              <a:t>V</a:t>
            </a:r>
            <a:r>
              <a:rPr sz="1000" spc="-10" dirty="0">
                <a:latin typeface="Trebuchet MS"/>
                <a:cs typeface="Corbel"/>
              </a:rPr>
              <a:t>I</a:t>
            </a:r>
            <a:r>
              <a:rPr sz="1000" dirty="0">
                <a:latin typeface="Trebuchet MS"/>
                <a:cs typeface="Corbel"/>
              </a:rPr>
              <a:t>S</a:t>
            </a:r>
            <a:r>
              <a:rPr sz="1000" spc="-10" dirty="0">
                <a:latin typeface="Trebuchet MS"/>
                <a:cs typeface="Corbel"/>
              </a:rPr>
              <a:t>I</a:t>
            </a:r>
            <a:r>
              <a:rPr sz="1000" dirty="0">
                <a:latin typeface="Trebuchet MS"/>
                <a:cs typeface="Corbel"/>
              </a:rPr>
              <a:t>ON /</a:t>
            </a:r>
            <a:r>
              <a:rPr sz="1000" spc="-10" dirty="0">
                <a:latin typeface="Trebuchet MS"/>
                <a:cs typeface="Corbel"/>
              </a:rPr>
              <a:t> </a:t>
            </a:r>
            <a:r>
              <a:rPr sz="1000" dirty="0">
                <a:latin typeface="Trebuchet MS"/>
                <a:cs typeface="Corbel"/>
              </a:rPr>
              <a:t>N</a:t>
            </a:r>
            <a:r>
              <a:rPr sz="1000" spc="5" dirty="0">
                <a:latin typeface="Trebuchet MS"/>
                <a:cs typeface="Corbel"/>
              </a:rPr>
              <a:t>A</a:t>
            </a:r>
            <a:r>
              <a:rPr sz="1000" spc="-5" dirty="0">
                <a:latin typeface="Trebuchet MS"/>
                <a:cs typeface="Corbel"/>
              </a:rPr>
              <a:t>T</a:t>
            </a:r>
            <a:r>
              <a:rPr sz="1000" spc="-10" dirty="0">
                <a:latin typeface="Trebuchet MS"/>
                <a:cs typeface="Corbel"/>
              </a:rPr>
              <a:t>I</a:t>
            </a:r>
            <a:r>
              <a:rPr sz="1000" spc="-15" dirty="0">
                <a:latin typeface="Trebuchet MS"/>
                <a:cs typeface="Corbel"/>
              </a:rPr>
              <a:t>O</a:t>
            </a:r>
            <a:r>
              <a:rPr sz="1000" dirty="0">
                <a:latin typeface="Trebuchet MS"/>
                <a:cs typeface="Corbel"/>
              </a:rPr>
              <a:t>N</a:t>
            </a:r>
            <a:r>
              <a:rPr sz="1000" spc="-10" dirty="0">
                <a:latin typeface="Trebuchet MS"/>
                <a:cs typeface="Corbel"/>
              </a:rPr>
              <a:t>A</a:t>
            </a:r>
            <a:r>
              <a:rPr sz="1000" dirty="0">
                <a:latin typeface="Trebuchet MS"/>
                <a:cs typeface="Corbel"/>
              </a:rPr>
              <a:t>L</a:t>
            </a:r>
            <a:r>
              <a:rPr sz="1000" spc="-5" dirty="0">
                <a:latin typeface="Trebuchet MS"/>
                <a:cs typeface="Corbel"/>
              </a:rPr>
              <a:t> T</a:t>
            </a:r>
            <a:r>
              <a:rPr sz="1000" dirty="0">
                <a:latin typeface="Trebuchet MS"/>
                <a:cs typeface="Corbel"/>
              </a:rPr>
              <a:t>R</a:t>
            </a:r>
            <a:r>
              <a:rPr sz="1000" spc="5" dirty="0">
                <a:latin typeface="Trebuchet MS"/>
                <a:cs typeface="Corbel"/>
              </a:rPr>
              <a:t>A</a:t>
            </a:r>
            <a:r>
              <a:rPr sz="1000" spc="-20" dirty="0">
                <a:latin typeface="Trebuchet MS"/>
                <a:cs typeface="Corbel"/>
              </a:rPr>
              <a:t>I</a:t>
            </a:r>
            <a:r>
              <a:rPr sz="1000" dirty="0">
                <a:latin typeface="Trebuchet MS"/>
                <a:cs typeface="Corbel"/>
              </a:rPr>
              <a:t>N</a:t>
            </a:r>
            <a:r>
              <a:rPr sz="1000" spc="-10" dirty="0">
                <a:latin typeface="Trebuchet MS"/>
                <a:cs typeface="Corbel"/>
              </a:rPr>
              <a:t>IN</a:t>
            </a:r>
            <a:r>
              <a:rPr sz="1000" dirty="0">
                <a:latin typeface="Trebuchet MS"/>
                <a:cs typeface="Corbel"/>
              </a:rPr>
              <a:t>G</a:t>
            </a:r>
            <a:r>
              <a:rPr sz="1000" spc="-5" dirty="0">
                <a:latin typeface="Trebuchet MS"/>
                <a:cs typeface="Corbel"/>
              </a:rPr>
              <a:t> </a:t>
            </a:r>
            <a:r>
              <a:rPr sz="1000" spc="5" dirty="0">
                <a:latin typeface="Trebuchet MS"/>
                <a:cs typeface="Corbel"/>
              </a:rPr>
              <a:t>A</a:t>
            </a:r>
            <a:r>
              <a:rPr sz="1000" spc="-10" dirty="0">
                <a:latin typeface="Trebuchet MS"/>
                <a:cs typeface="Corbel"/>
              </a:rPr>
              <a:t>N</a:t>
            </a:r>
            <a:r>
              <a:rPr sz="1000" dirty="0">
                <a:latin typeface="Trebuchet MS"/>
                <a:cs typeface="Corbel"/>
              </a:rPr>
              <a:t>D</a:t>
            </a:r>
            <a:r>
              <a:rPr sz="1000" spc="-5" dirty="0">
                <a:latin typeface="Trebuchet MS"/>
                <a:cs typeface="Corbel"/>
              </a:rPr>
              <a:t> </a:t>
            </a:r>
            <a:r>
              <a:rPr sz="1000" dirty="0">
                <a:latin typeface="Trebuchet MS"/>
                <a:cs typeface="Corbel"/>
              </a:rPr>
              <a:t>EDU</a:t>
            </a:r>
            <a:r>
              <a:rPr sz="1000" spc="-10" dirty="0">
                <a:latin typeface="Trebuchet MS"/>
                <a:cs typeface="Corbel"/>
              </a:rPr>
              <a:t>C</a:t>
            </a:r>
            <a:r>
              <a:rPr sz="1000" spc="5" dirty="0">
                <a:latin typeface="Trebuchet MS"/>
                <a:cs typeface="Corbel"/>
              </a:rPr>
              <a:t>A</a:t>
            </a:r>
            <a:r>
              <a:rPr sz="1000" spc="-5" dirty="0">
                <a:latin typeface="Trebuchet MS"/>
                <a:cs typeface="Corbel"/>
              </a:rPr>
              <a:t>T</a:t>
            </a:r>
            <a:r>
              <a:rPr sz="1000" spc="-10" dirty="0">
                <a:latin typeface="Trebuchet MS"/>
                <a:cs typeface="Corbel"/>
              </a:rPr>
              <a:t>I</a:t>
            </a:r>
            <a:r>
              <a:rPr sz="1000" spc="-15" dirty="0">
                <a:latin typeface="Trebuchet MS"/>
                <a:cs typeface="Corbel"/>
              </a:rPr>
              <a:t>O</a:t>
            </a:r>
            <a:r>
              <a:rPr sz="1000" dirty="0">
                <a:latin typeface="Trebuchet MS"/>
                <a:cs typeface="Corbel"/>
              </a:rPr>
              <a:t>N SYS</a:t>
            </a:r>
            <a:r>
              <a:rPr sz="1000" spc="-15" dirty="0">
                <a:latin typeface="Trebuchet MS"/>
                <a:cs typeface="Corbel"/>
              </a:rPr>
              <a:t>T</a:t>
            </a:r>
            <a:r>
              <a:rPr sz="1000" dirty="0">
                <a:latin typeface="Trebuchet MS"/>
                <a:cs typeface="Corbel"/>
              </a:rPr>
              <a:t>EM</a:t>
            </a:r>
          </a:p>
        </p:txBody>
      </p:sp>
      <p:sp>
        <p:nvSpPr>
          <p:cNvPr id="5" name="object 3" descr="Seal of the U.S. Department of Homeland Security">
            <a:extLst>
              <a:ext uri="{FF2B5EF4-FFF2-40B4-BE49-F238E27FC236}">
                <a16:creationId xmlns:a16="http://schemas.microsoft.com/office/drawing/2014/main" id="{13B4530A-EF0B-4E38-8E9C-D725D1463558}"/>
              </a:ext>
            </a:extLst>
          </p:cNvPr>
          <p:cNvSpPr/>
          <p:nvPr/>
        </p:nvSpPr>
        <p:spPr>
          <a:xfrm>
            <a:off x="232794" y="195701"/>
            <a:ext cx="685799" cy="685795"/>
          </a:xfrm>
          <a:prstGeom prst="rect">
            <a:avLst/>
          </a:prstGeom>
          <a:blipFill>
            <a:blip r:embed="rId3" cstate="print"/>
            <a:stretch>
              <a:fillRect/>
            </a:stretch>
          </a:blipFill>
        </p:spPr>
        <p:txBody>
          <a:bodyPr wrap="square" lIns="0" tIns="0" rIns="0" bIns="0" rtlCol="0"/>
          <a:lstStyle/>
          <a:p>
            <a:endParaRPr dirty="0"/>
          </a:p>
        </p:txBody>
      </p:sp>
      <p:sp>
        <p:nvSpPr>
          <p:cNvPr id="6" name="object 4" descr="FEMA Logo">
            <a:extLst>
              <a:ext uri="{FF2B5EF4-FFF2-40B4-BE49-F238E27FC236}">
                <a16:creationId xmlns:a16="http://schemas.microsoft.com/office/drawing/2014/main" id="{BB3BE088-1A56-4C24-B508-DAC5E2DDE85C}"/>
              </a:ext>
            </a:extLst>
          </p:cNvPr>
          <p:cNvSpPr/>
          <p:nvPr/>
        </p:nvSpPr>
        <p:spPr>
          <a:xfrm>
            <a:off x="979553" y="309366"/>
            <a:ext cx="1390649" cy="458464"/>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725277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0E7-7B22-4412-84E8-D097A83AF966}"/>
              </a:ext>
            </a:extLst>
          </p:cNvPr>
          <p:cNvSpPr>
            <a:spLocks noGrp="1"/>
          </p:cNvSpPr>
          <p:nvPr>
            <p:ph type="title"/>
          </p:nvPr>
        </p:nvSpPr>
        <p:spPr/>
        <p:txBody>
          <a:bodyPr/>
          <a:lstStyle/>
          <a:p>
            <a:r>
              <a:rPr lang="en-US" dirty="0">
                <a:latin typeface="Trebuchet MS"/>
              </a:rPr>
              <a:t>Community Risk Assessment</a:t>
            </a:r>
          </a:p>
        </p:txBody>
      </p:sp>
      <p:sp>
        <p:nvSpPr>
          <p:cNvPr id="3" name="Content Placeholder 2">
            <a:extLst>
              <a:ext uri="{FF2B5EF4-FFF2-40B4-BE49-F238E27FC236}">
                <a16:creationId xmlns:a16="http://schemas.microsoft.com/office/drawing/2014/main" id="{A2D81C3A-0094-4A0B-84D4-22470F2AF4C7}"/>
              </a:ext>
            </a:extLst>
          </p:cNvPr>
          <p:cNvSpPr>
            <a:spLocks noGrp="1"/>
          </p:cNvSpPr>
          <p:nvPr>
            <p:ph idx="1"/>
          </p:nvPr>
        </p:nvSpPr>
        <p:spPr>
          <a:xfrm>
            <a:off x="907774" y="1440376"/>
            <a:ext cx="7164794" cy="4537514"/>
          </a:xfrm>
        </p:spPr>
        <p:txBody>
          <a:bodyPr vert="horz" lIns="91440" tIns="45720" rIns="91440" bIns="45720" rtlCol="0" anchor="t">
            <a:noAutofit/>
          </a:bodyPr>
          <a:lstStyle/>
          <a:p>
            <a:pPr marL="0" indent="0">
              <a:lnSpc>
                <a:spcPct val="100000"/>
              </a:lnSpc>
              <a:buNone/>
            </a:pPr>
            <a:r>
              <a:rPr lang="en-US" sz="1800" dirty="0"/>
              <a:t>Tools and national guidance support a data-driven approach to understanding the threats and hazards that pose the greatest risk to a community and their potential impacts.</a:t>
            </a:r>
            <a:endParaRPr lang="en-US" sz="1800" dirty="0">
              <a:cs typeface="Calibri" panose="020F0502020204030204"/>
            </a:endParaRPr>
          </a:p>
          <a:p>
            <a:pPr marL="457200" indent="-457200">
              <a:lnSpc>
                <a:spcPct val="100000"/>
              </a:lnSpc>
            </a:pPr>
            <a:r>
              <a:rPr lang="en-US" sz="1800" b="1" dirty="0">
                <a:ea typeface="+mn-lt"/>
                <a:cs typeface="+mn-lt"/>
              </a:rPr>
              <a:t>The National Risk and Capability Assessment (NRCA) –</a:t>
            </a:r>
            <a:r>
              <a:rPr lang="en-US" sz="1800" dirty="0">
                <a:ea typeface="+mn-lt"/>
                <a:cs typeface="+mn-lt"/>
              </a:rPr>
              <a:t> suite of assessment products that measures risk and capability across the nation in a </a:t>
            </a:r>
            <a:r>
              <a:rPr lang="en-US" sz="1800" u="sng" dirty="0">
                <a:ea typeface="+mn-lt"/>
                <a:cs typeface="+mn-lt"/>
              </a:rPr>
              <a:t>standardized</a:t>
            </a:r>
            <a:r>
              <a:rPr lang="en-US" sz="1800" dirty="0">
                <a:ea typeface="+mn-lt"/>
                <a:cs typeface="+mn-lt"/>
              </a:rPr>
              <a:t> and </a:t>
            </a:r>
            <a:r>
              <a:rPr lang="en-US" sz="1800" u="sng" dirty="0">
                <a:ea typeface="+mn-lt"/>
                <a:cs typeface="+mn-lt"/>
              </a:rPr>
              <a:t>coordinated</a:t>
            </a:r>
            <a:r>
              <a:rPr lang="en-US" sz="1800" dirty="0">
                <a:ea typeface="+mn-lt"/>
                <a:cs typeface="+mn-lt"/>
              </a:rPr>
              <a:t> process.</a:t>
            </a:r>
          </a:p>
          <a:p>
            <a:pPr marL="914400" lvl="1">
              <a:lnSpc>
                <a:spcPct val="100000"/>
              </a:lnSpc>
            </a:pPr>
            <a:r>
              <a:rPr lang="en-US" sz="1800" b="1" dirty="0">
                <a:ea typeface="+mn-lt"/>
                <a:cs typeface="+mn-lt"/>
              </a:rPr>
              <a:t>Threat and Hazard Identification and Risk Assessment (THIRA) </a:t>
            </a:r>
            <a:r>
              <a:rPr lang="en-US" sz="1800" dirty="0">
                <a:ea typeface="+mn-lt"/>
                <a:cs typeface="+mn-lt"/>
              </a:rPr>
              <a:t>– process that helps communities understand their risks to the most challenging threats and hazards and the capabilities needed to do to address them.</a:t>
            </a:r>
            <a:endParaRPr lang="en-US" sz="1800" dirty="0"/>
          </a:p>
          <a:p>
            <a:pPr marL="914400" lvl="1">
              <a:lnSpc>
                <a:spcPct val="100000"/>
              </a:lnSpc>
            </a:pPr>
            <a:r>
              <a:rPr lang="en-US" sz="1800" b="1" dirty="0">
                <a:ea typeface="+mn-lt"/>
                <a:cs typeface="+mn-lt"/>
              </a:rPr>
              <a:t>Hazard Mitigation Planning (HMP)</a:t>
            </a:r>
            <a:r>
              <a:rPr lang="en-US" sz="1800" b="1" dirty="0"/>
              <a:t> </a:t>
            </a:r>
            <a:r>
              <a:rPr lang="en-US" sz="1800" dirty="0">
                <a:ea typeface="+mn-lt"/>
                <a:cs typeface="+mn-lt"/>
              </a:rPr>
              <a:t>– summarize the natural hazards that can affect a jurisdiction, the history of previous occurrences, the potential of future impacts of hazard events, and the infrastructure at risk.</a:t>
            </a:r>
          </a:p>
        </p:txBody>
      </p:sp>
      <p:pic>
        <p:nvPicPr>
          <p:cNvPr id="7" name="Picture 6" descr="National Risk Index census track map with a pop-up window showing NRI details of Jackson County, MO ">
            <a:extLst>
              <a:ext uri="{FF2B5EF4-FFF2-40B4-BE49-F238E27FC236}">
                <a16:creationId xmlns:a16="http://schemas.microsoft.com/office/drawing/2014/main" id="{252547D9-5670-41A4-8BE0-7E8574784BB0}"/>
              </a:ext>
            </a:extLst>
          </p:cNvPr>
          <p:cNvPicPr>
            <a:picLocks noChangeAspect="1"/>
          </p:cNvPicPr>
          <p:nvPr/>
        </p:nvPicPr>
        <p:blipFill rotWithShape="1">
          <a:blip r:embed="rId3">
            <a:extLst>
              <a:ext uri="{28A0092B-C50C-407E-A947-70E740481C1C}">
                <a14:useLocalDpi xmlns:a14="http://schemas.microsoft.com/office/drawing/2010/main" val="0"/>
              </a:ext>
            </a:extLst>
          </a:blip>
          <a:srcRect l="30748"/>
          <a:stretch/>
        </p:blipFill>
        <p:spPr>
          <a:xfrm>
            <a:off x="8183310" y="1296470"/>
            <a:ext cx="3772469" cy="404084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90A92B7E-5E4D-41F6-AF51-2402C3A6A874}"/>
              </a:ext>
            </a:extLst>
          </p:cNvPr>
          <p:cNvSpPr txBox="1"/>
          <p:nvPr/>
        </p:nvSpPr>
        <p:spPr>
          <a:xfrm>
            <a:off x="9988826" y="5337313"/>
            <a:ext cx="2077696" cy="261610"/>
          </a:xfrm>
          <a:prstGeom prst="rect">
            <a:avLst/>
          </a:prstGeom>
          <a:noFill/>
        </p:spPr>
        <p:txBody>
          <a:bodyPr wrap="square" rtlCol="0">
            <a:spAutoFit/>
          </a:bodyPr>
          <a:lstStyle/>
          <a:p>
            <a:r>
              <a:rPr lang="en-US" sz="1100" dirty="0"/>
              <a:t>FEMA’s National Risk Index (NRI)</a:t>
            </a:r>
          </a:p>
        </p:txBody>
      </p:sp>
      <p:sp>
        <p:nvSpPr>
          <p:cNvPr id="4" name="Rectangle 3">
            <a:extLst>
              <a:ext uri="{FF2B5EF4-FFF2-40B4-BE49-F238E27FC236}">
                <a16:creationId xmlns:a16="http://schemas.microsoft.com/office/drawing/2014/main" id="{15CEA9FC-F399-4B2D-BF1F-981431A09E32}"/>
              </a:ext>
            </a:extLst>
          </p:cNvPr>
          <p:cNvSpPr/>
          <p:nvPr/>
        </p:nvSpPr>
        <p:spPr>
          <a:xfrm>
            <a:off x="3605456" y="6215876"/>
            <a:ext cx="10020925" cy="276999"/>
          </a:xfrm>
          <a:prstGeom prst="rect">
            <a:avLst/>
          </a:prstGeom>
        </p:spPr>
        <p:txBody>
          <a:bodyPr wrap="square">
            <a:spAutoFit/>
          </a:bodyPr>
          <a:lstStyle/>
          <a:p>
            <a:r>
              <a:rPr lang="en-US" sz="1200" dirty="0">
                <a:solidFill>
                  <a:srgbClr val="000066"/>
                </a:solidFill>
                <a:hlinkClick r:id="rId4"/>
              </a:rPr>
              <a:t>National Risk and Capability Assessment </a:t>
            </a:r>
            <a:r>
              <a:rPr lang="en-US" sz="1200" dirty="0">
                <a:solidFill>
                  <a:srgbClr val="000000"/>
                </a:solidFill>
              </a:rPr>
              <a:t>(https://www.fema.gov/emergency-managers/risk-management/risk-capability-assessment)</a:t>
            </a:r>
          </a:p>
        </p:txBody>
      </p:sp>
    </p:spTree>
    <p:extLst>
      <p:ext uri="{BB962C8B-B14F-4D97-AF65-F5344CB8AC3E}">
        <p14:creationId xmlns:p14="http://schemas.microsoft.com/office/powerpoint/2010/main" val="3201034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0E7-7B22-4412-84E8-D097A83AF966}"/>
              </a:ext>
            </a:extLst>
          </p:cNvPr>
          <p:cNvSpPr>
            <a:spLocks noGrp="1"/>
          </p:cNvSpPr>
          <p:nvPr>
            <p:ph type="title"/>
          </p:nvPr>
        </p:nvSpPr>
        <p:spPr/>
        <p:txBody>
          <a:bodyPr/>
          <a:lstStyle/>
          <a:p>
            <a:r>
              <a:rPr lang="en-US" dirty="0">
                <a:latin typeface="Trebuchet MS"/>
              </a:rPr>
              <a:t>Defining Vulnerability</a:t>
            </a:r>
          </a:p>
        </p:txBody>
      </p:sp>
      <p:sp>
        <p:nvSpPr>
          <p:cNvPr id="3" name="Content Placeholder 2">
            <a:extLst>
              <a:ext uri="{FF2B5EF4-FFF2-40B4-BE49-F238E27FC236}">
                <a16:creationId xmlns:a16="http://schemas.microsoft.com/office/drawing/2014/main" id="{A2D81C3A-0094-4A0B-84D4-22470F2AF4C7}"/>
              </a:ext>
            </a:extLst>
          </p:cNvPr>
          <p:cNvSpPr>
            <a:spLocks noGrp="1"/>
          </p:cNvSpPr>
          <p:nvPr>
            <p:ph idx="1"/>
          </p:nvPr>
        </p:nvSpPr>
        <p:spPr/>
        <p:txBody>
          <a:bodyPr vert="horz" lIns="91440" tIns="45720" rIns="91440" bIns="45720" rtlCol="0" anchor="t">
            <a:normAutofit/>
          </a:bodyPr>
          <a:lstStyle/>
          <a:p>
            <a:pPr>
              <a:lnSpc>
                <a:spcPct val="100000"/>
              </a:lnSpc>
            </a:pPr>
            <a:r>
              <a:rPr lang="en-US" dirty="0"/>
              <a:t>Physical feature or operational attribute that renders an entity open to exploitation or susceptible to a given hazard. – </a:t>
            </a:r>
            <a:r>
              <a:rPr lang="en-US" b="1" dirty="0"/>
              <a:t>U.S. Department of Homeland Security Risk Lexicon</a:t>
            </a:r>
          </a:p>
          <a:p>
            <a:pPr>
              <a:lnSpc>
                <a:spcPct val="100000"/>
              </a:lnSpc>
            </a:pPr>
            <a:r>
              <a:rPr lang="en-US" dirty="0"/>
              <a:t>The conditions determined by physical, social, economic and environmental factors or processes which increase the susceptibility of an individual, a community, assets or systems to the impacts of hazards. – </a:t>
            </a:r>
            <a:r>
              <a:rPr lang="en-US" b="1" dirty="0"/>
              <a:t>United Nations Office for Disaster Risk Reduction</a:t>
            </a:r>
          </a:p>
        </p:txBody>
      </p:sp>
      <p:sp>
        <p:nvSpPr>
          <p:cNvPr id="5" name="TextBox 4">
            <a:extLst>
              <a:ext uri="{FF2B5EF4-FFF2-40B4-BE49-F238E27FC236}">
                <a16:creationId xmlns:a16="http://schemas.microsoft.com/office/drawing/2014/main" id="{2C552CFD-B51B-4166-98DC-CAE8201FDC50}"/>
              </a:ext>
            </a:extLst>
          </p:cNvPr>
          <p:cNvSpPr txBox="1"/>
          <p:nvPr/>
        </p:nvSpPr>
        <p:spPr>
          <a:xfrm>
            <a:off x="2862943" y="5345277"/>
            <a:ext cx="6096000" cy="646331"/>
          </a:xfrm>
          <a:prstGeom prst="rect">
            <a:avLst/>
          </a:prstGeom>
          <a:noFill/>
        </p:spPr>
        <p:txBody>
          <a:bodyPr wrap="square">
            <a:spAutoFit/>
          </a:bodyPr>
          <a:lstStyle/>
          <a:p>
            <a:r>
              <a:rPr lang="en-US" dirty="0"/>
              <a:t>“[The] susceptibility to injury or damage from hazards.” (Godschalk, 1991) </a:t>
            </a:r>
          </a:p>
        </p:txBody>
      </p:sp>
    </p:spTree>
    <p:extLst>
      <p:ext uri="{BB962C8B-B14F-4D97-AF65-F5344CB8AC3E}">
        <p14:creationId xmlns:p14="http://schemas.microsoft.com/office/powerpoint/2010/main" val="1794726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45D5-0FE5-45AD-AF0B-5F3B91EBB187}"/>
              </a:ext>
            </a:extLst>
          </p:cNvPr>
          <p:cNvSpPr>
            <a:spLocks noGrp="1"/>
          </p:cNvSpPr>
          <p:nvPr>
            <p:ph type="title"/>
          </p:nvPr>
        </p:nvSpPr>
        <p:spPr/>
        <p:txBody>
          <a:bodyPr/>
          <a:lstStyle/>
          <a:p>
            <a:r>
              <a:rPr lang="en-US" cap="small" dirty="0">
                <a:latin typeface="Trebuchet MS"/>
                <a:ea typeface="+mn-ea"/>
                <a:cs typeface="+mn-cs"/>
              </a:rPr>
              <a:t>Social Vulnerability </a:t>
            </a:r>
          </a:p>
        </p:txBody>
      </p:sp>
      <p:sp>
        <p:nvSpPr>
          <p:cNvPr id="3" name="Content Placeholder 2">
            <a:extLst>
              <a:ext uri="{FF2B5EF4-FFF2-40B4-BE49-F238E27FC236}">
                <a16:creationId xmlns:a16="http://schemas.microsoft.com/office/drawing/2014/main" id="{DF050671-34BA-4865-A504-273B02253FD7}"/>
              </a:ext>
            </a:extLst>
          </p:cNvPr>
          <p:cNvSpPr>
            <a:spLocks noGrp="1"/>
          </p:cNvSpPr>
          <p:nvPr>
            <p:ph idx="1"/>
          </p:nvPr>
        </p:nvSpPr>
        <p:spPr>
          <a:xfrm>
            <a:off x="838200" y="1743564"/>
            <a:ext cx="7878637" cy="4351338"/>
          </a:xfrm>
        </p:spPr>
        <p:txBody>
          <a:bodyPr vert="horz" lIns="91440" tIns="45720" rIns="91440" bIns="45720" rtlCol="0" anchor="t">
            <a:normAutofit fontScale="92500" lnSpcReduction="20000"/>
          </a:bodyPr>
          <a:lstStyle/>
          <a:p>
            <a:pPr>
              <a:lnSpc>
                <a:spcPct val="110000"/>
              </a:lnSpc>
            </a:pPr>
            <a:r>
              <a:rPr lang="en-US" dirty="0"/>
              <a:t>Refers to the potential negative effects on communities caused by external stresses on human health. Such stresses include natural or human-caused disasters, or disease outbreaks. </a:t>
            </a:r>
            <a:r>
              <a:rPr lang="en-US" b="1" dirty="0"/>
              <a:t>– Center for Disease Control</a:t>
            </a:r>
          </a:p>
          <a:p>
            <a:pPr>
              <a:lnSpc>
                <a:spcPct val="110000"/>
              </a:lnSpc>
            </a:pPr>
            <a:r>
              <a:rPr lang="en-US" dirty="0"/>
              <a:t>Susceptibility of social groups to the impacts of hazards such as disproportionate death, injury, loss, or disruption of livelihood </a:t>
            </a:r>
            <a:r>
              <a:rPr lang="en-US" b="1" dirty="0"/>
              <a:t>– FEMA's National Risk Index</a:t>
            </a:r>
            <a:endParaRPr lang="en-US" b="1" dirty="0">
              <a:cs typeface="Calibri"/>
            </a:endParaRPr>
          </a:p>
          <a:p>
            <a:pPr lvl="1">
              <a:lnSpc>
                <a:spcPct val="110000"/>
              </a:lnSpc>
            </a:pPr>
            <a:r>
              <a:rPr lang="en-US" b="1" dirty="0">
                <a:cs typeface="Calibri"/>
              </a:rPr>
              <a:t>CDC Social Vulnerability Index (SVI) – </a:t>
            </a:r>
            <a:r>
              <a:rPr lang="en-US" dirty="0">
                <a:cs typeface="Calibri"/>
              </a:rPr>
              <a:t>Aggregated</a:t>
            </a:r>
            <a:r>
              <a:rPr lang="en-US" dirty="0">
                <a:ea typeface="+mn-lt"/>
                <a:cs typeface="+mn-lt"/>
              </a:rPr>
              <a:t> census data to derive relative social vulnerability. </a:t>
            </a:r>
          </a:p>
          <a:p>
            <a:pPr lvl="1">
              <a:lnSpc>
                <a:spcPct val="110000"/>
              </a:lnSpc>
            </a:pPr>
            <a:r>
              <a:rPr lang="en-US" b="1" dirty="0">
                <a:ea typeface="+mn-lt"/>
                <a:cs typeface="+mn-lt"/>
              </a:rPr>
              <a:t>Social Vulnerability Index for the US (SoVI) – </a:t>
            </a:r>
            <a:r>
              <a:rPr lang="en-US" dirty="0">
                <a:ea typeface="+mn-lt"/>
                <a:cs typeface="+mn-lt"/>
              </a:rPr>
              <a:t>A</a:t>
            </a:r>
            <a:r>
              <a:rPr lang="en-US" b="1" dirty="0">
                <a:ea typeface="+mn-lt"/>
                <a:cs typeface="+mn-lt"/>
              </a:rPr>
              <a:t> </a:t>
            </a:r>
            <a:r>
              <a:rPr lang="en-US" dirty="0">
                <a:ea typeface="+mn-lt"/>
                <a:cs typeface="+mn-lt"/>
              </a:rPr>
              <a:t>comparative social vulnerability score of counties across the USA.</a:t>
            </a:r>
          </a:p>
        </p:txBody>
      </p:sp>
      <p:sp>
        <p:nvSpPr>
          <p:cNvPr id="4" name="Rectangle 3">
            <a:extLst>
              <a:ext uri="{FF2B5EF4-FFF2-40B4-BE49-F238E27FC236}">
                <a16:creationId xmlns:a16="http://schemas.microsoft.com/office/drawing/2014/main" id="{426776B2-5139-4D21-AFD6-FA59A4E42C1A}"/>
              </a:ext>
            </a:extLst>
          </p:cNvPr>
          <p:cNvSpPr/>
          <p:nvPr/>
        </p:nvSpPr>
        <p:spPr>
          <a:xfrm>
            <a:off x="8823960" y="5788000"/>
            <a:ext cx="3368040" cy="261610"/>
          </a:xfrm>
          <a:prstGeom prst="rect">
            <a:avLst/>
          </a:prstGeom>
        </p:spPr>
        <p:txBody>
          <a:bodyPr wrap="square">
            <a:spAutoFit/>
          </a:bodyPr>
          <a:lstStyle/>
          <a:p>
            <a:r>
              <a:rPr lang="en-US" sz="1100" i="1" dirty="0"/>
              <a:t>Source: National Response Framework 4</a:t>
            </a:r>
            <a:r>
              <a:rPr lang="en-US" sz="1100" i="1" baseline="30000" dirty="0"/>
              <a:t>th</a:t>
            </a:r>
            <a:r>
              <a:rPr lang="en-US" sz="1100" i="1" dirty="0"/>
              <a:t> Edition</a:t>
            </a:r>
          </a:p>
        </p:txBody>
      </p:sp>
      <p:grpSp>
        <p:nvGrpSpPr>
          <p:cNvPr id="7" name="Group 6" descr="Blue background rectangle box for &quot;Access and Functional Needs&quot; text box.">
            <a:extLst>
              <a:ext uri="{FF2B5EF4-FFF2-40B4-BE49-F238E27FC236}">
                <a16:creationId xmlns:a16="http://schemas.microsoft.com/office/drawing/2014/main" id="{39C4BF3E-D362-4882-B621-D146ADDEB3F1}"/>
              </a:ext>
            </a:extLst>
          </p:cNvPr>
          <p:cNvGrpSpPr/>
          <p:nvPr/>
        </p:nvGrpSpPr>
        <p:grpSpPr>
          <a:xfrm>
            <a:off x="8716837" y="1700556"/>
            <a:ext cx="3227513" cy="4087444"/>
            <a:chOff x="8716837" y="1700556"/>
            <a:chExt cx="3227513" cy="4087444"/>
          </a:xfrm>
        </p:grpSpPr>
        <p:sp>
          <p:nvSpPr>
            <p:cNvPr id="5" name="Rectangle 4">
              <a:extLst>
                <a:ext uri="{FF2B5EF4-FFF2-40B4-BE49-F238E27FC236}">
                  <a16:creationId xmlns:a16="http://schemas.microsoft.com/office/drawing/2014/main" id="{41649EE2-940B-4178-8140-A1414A335250}"/>
                </a:ext>
              </a:extLst>
            </p:cNvPr>
            <p:cNvSpPr/>
            <p:nvPr/>
          </p:nvSpPr>
          <p:spPr>
            <a:xfrm>
              <a:off x="8716837" y="1700556"/>
              <a:ext cx="3227513" cy="4087444"/>
            </a:xfrm>
            <a:prstGeom prst="rect">
              <a:avLst/>
            </a:prstGeom>
            <a:solidFill>
              <a:srgbClr val="1C416E"/>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r>
                <a:rPr lang="en-US" sz="1400" b="1" dirty="0"/>
              </a:br>
              <a:r>
                <a:rPr lang="en-US" sz="1400" b="1" dirty="0"/>
                <a:t>Access and Functional Needs:</a:t>
              </a:r>
            </a:p>
            <a:p>
              <a:pPr>
                <a:lnSpc>
                  <a:spcPct val="100000"/>
                </a:lnSpc>
                <a:spcBef>
                  <a:spcPts val="0"/>
                </a:spcBef>
              </a:pPr>
              <a:br>
                <a:rPr lang="en-US" sz="1400" b="1" dirty="0"/>
              </a:br>
              <a:r>
                <a:rPr lang="en-US" sz="1400" dirty="0"/>
                <a:t>Persons who may have additional needs before, during, and after an incident in functional areas, including but not limited to maintaining health, independence, communication, transportation, support, services, self-determination, and medical care. </a:t>
              </a:r>
              <a:br>
                <a:rPr lang="en-US" sz="1400" dirty="0"/>
              </a:br>
              <a:endParaRPr lang="en-US" sz="1400" dirty="0"/>
            </a:p>
            <a:p>
              <a:r>
                <a:rPr lang="en-US" sz="1400" dirty="0"/>
                <a:t>Individuals in need of additional response assistance may include those who have disabilities, live in institutionalized settings, are older adults, are children, are from diverse cultures, have limited English proficiency or are non-English speaking, or are transportation disadvantaged.</a:t>
              </a:r>
              <a:r>
                <a:rPr lang="en-US" sz="1400" i="1" dirty="0">
                  <a:latin typeface="Trebuchet MS"/>
                </a:rPr>
                <a:t> </a:t>
              </a:r>
            </a:p>
            <a:p>
              <a:pPr algn="ctr"/>
              <a:endParaRPr lang="en-US" dirty="0"/>
            </a:p>
          </p:txBody>
        </p:sp>
        <p:cxnSp>
          <p:nvCxnSpPr>
            <p:cNvPr id="6" name="Straight Connector 5">
              <a:extLst>
                <a:ext uri="{FF2B5EF4-FFF2-40B4-BE49-F238E27FC236}">
                  <a16:creationId xmlns:a16="http://schemas.microsoft.com/office/drawing/2014/main" id="{0EE7F5C6-FDA1-4774-8FDC-6FCC0961D21D}"/>
                </a:ext>
              </a:extLst>
            </p:cNvPr>
            <p:cNvCxnSpPr>
              <a:cxnSpLocks/>
            </p:cNvCxnSpPr>
            <p:nvPr/>
          </p:nvCxnSpPr>
          <p:spPr>
            <a:xfrm>
              <a:off x="8995410" y="2067712"/>
              <a:ext cx="2697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6209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0E7-7B22-4412-84E8-D097A83AF966}"/>
              </a:ext>
            </a:extLst>
          </p:cNvPr>
          <p:cNvSpPr>
            <a:spLocks noGrp="1"/>
          </p:cNvSpPr>
          <p:nvPr>
            <p:ph type="title"/>
          </p:nvPr>
        </p:nvSpPr>
        <p:spPr/>
        <p:txBody>
          <a:bodyPr/>
          <a:lstStyle/>
          <a:p>
            <a:r>
              <a:rPr lang="en-US" dirty="0">
                <a:latin typeface="Trebuchet MS"/>
              </a:rPr>
              <a:t>Connection to Disasters</a:t>
            </a:r>
          </a:p>
        </p:txBody>
      </p:sp>
      <p:sp>
        <p:nvSpPr>
          <p:cNvPr id="3" name="Content Placeholder 2">
            <a:extLst>
              <a:ext uri="{FF2B5EF4-FFF2-40B4-BE49-F238E27FC236}">
                <a16:creationId xmlns:a16="http://schemas.microsoft.com/office/drawing/2014/main" id="{A2D81C3A-0094-4A0B-84D4-22470F2AF4C7}"/>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dirty="0">
                <a:latin typeface="Trebuchet MS"/>
              </a:rPr>
              <a:t>“Socioeconomic status is a significant predictor … for physical and psychological impacts of disasters. [Vulnerable Populations] are … less likely to prepare for hazards … less likely to respond to warnings; more likely to die, suffer injuries, and have proportionally higher material losses; have more psychological trauma; and face more obstacles during phases of response, recovery, and reconstruction.”</a:t>
            </a:r>
          </a:p>
        </p:txBody>
      </p:sp>
      <p:sp>
        <p:nvSpPr>
          <p:cNvPr id="4" name="Rectangle 3">
            <a:extLst>
              <a:ext uri="{FF2B5EF4-FFF2-40B4-BE49-F238E27FC236}">
                <a16:creationId xmlns:a16="http://schemas.microsoft.com/office/drawing/2014/main" id="{36311183-04AC-4195-BA91-21D623E72603}"/>
              </a:ext>
            </a:extLst>
          </p:cNvPr>
          <p:cNvSpPr/>
          <p:nvPr/>
        </p:nvSpPr>
        <p:spPr>
          <a:xfrm>
            <a:off x="7839306" y="5665569"/>
            <a:ext cx="4192859" cy="430887"/>
          </a:xfrm>
          <a:prstGeom prst="rect">
            <a:avLst/>
          </a:prstGeom>
        </p:spPr>
        <p:txBody>
          <a:bodyPr wrap="square" lIns="91440" tIns="45720" rIns="91440" bIns="45720" anchor="t">
            <a:spAutoFit/>
          </a:bodyPr>
          <a:lstStyle/>
          <a:p>
            <a:r>
              <a:rPr lang="en-US" sz="1100" i="1" dirty="0">
                <a:latin typeface="Trebuchet MS"/>
              </a:rPr>
              <a:t>Source: Fothergill, A., Peek, L.A. Poverty and Disasters in the United States: A Review of Recent Sociological Findings</a:t>
            </a:r>
          </a:p>
        </p:txBody>
      </p:sp>
    </p:spTree>
    <p:extLst>
      <p:ext uri="{BB962C8B-B14F-4D97-AF65-F5344CB8AC3E}">
        <p14:creationId xmlns:p14="http://schemas.microsoft.com/office/powerpoint/2010/main" val="2930159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45D5-0FE5-45AD-AF0B-5F3B91EBB187}"/>
              </a:ext>
            </a:extLst>
          </p:cNvPr>
          <p:cNvSpPr>
            <a:spLocks noGrp="1"/>
          </p:cNvSpPr>
          <p:nvPr>
            <p:ph type="title"/>
          </p:nvPr>
        </p:nvSpPr>
        <p:spPr/>
        <p:txBody>
          <a:bodyPr/>
          <a:lstStyle/>
          <a:p>
            <a:r>
              <a:rPr lang="en-US" cap="small" dirty="0">
                <a:latin typeface="Trebuchet MS"/>
                <a:ea typeface="+mn-ea"/>
                <a:cs typeface="+mn-cs"/>
              </a:rPr>
              <a:t>Physical and Cyber Vulnerability </a:t>
            </a:r>
          </a:p>
        </p:txBody>
      </p:sp>
      <p:sp>
        <p:nvSpPr>
          <p:cNvPr id="3" name="Content Placeholder 2">
            <a:extLst>
              <a:ext uri="{FF2B5EF4-FFF2-40B4-BE49-F238E27FC236}">
                <a16:creationId xmlns:a16="http://schemas.microsoft.com/office/drawing/2014/main" id="{DF050671-34BA-4865-A504-273B02253FD7}"/>
              </a:ext>
            </a:extLst>
          </p:cNvPr>
          <p:cNvSpPr>
            <a:spLocks noGrp="1"/>
          </p:cNvSpPr>
          <p:nvPr>
            <p:ph idx="1"/>
          </p:nvPr>
        </p:nvSpPr>
        <p:spPr>
          <a:xfrm>
            <a:off x="838200" y="1743564"/>
            <a:ext cx="7944556" cy="4351338"/>
          </a:xfrm>
        </p:spPr>
        <p:txBody>
          <a:bodyPr vert="horz" lIns="91440" tIns="45720" rIns="91440" bIns="45720" rtlCol="0" anchor="t">
            <a:normAutofit fontScale="85000" lnSpcReduction="10000"/>
          </a:bodyPr>
          <a:lstStyle/>
          <a:p>
            <a:pPr marL="0" indent="0">
              <a:lnSpc>
                <a:spcPct val="110000"/>
              </a:lnSpc>
              <a:buNone/>
            </a:pPr>
            <a:r>
              <a:rPr lang="en-US" b="0" i="1" dirty="0">
                <a:solidFill>
                  <a:srgbClr val="333333"/>
                </a:solidFill>
                <a:effectLst/>
                <a:latin typeface="Source Sans Pro" panose="020B0503030403020204" pitchFamily="34" charset="0"/>
              </a:rPr>
              <a:t>Our Nation's well-being relies upon secure and resilient critical infrastructure—the assets, systems, and networks that underpin American society. </a:t>
            </a:r>
            <a:r>
              <a:rPr lang="en-US" b="0" i="0" dirty="0">
                <a:solidFill>
                  <a:srgbClr val="333333"/>
                </a:solidFill>
                <a:effectLst/>
                <a:latin typeface="Source Sans Pro" panose="020B0503030403020204" pitchFamily="34" charset="0"/>
              </a:rPr>
              <a:t>- NIPP 2013</a:t>
            </a:r>
          </a:p>
          <a:p>
            <a:pPr marL="0" indent="0">
              <a:lnSpc>
                <a:spcPct val="110000"/>
              </a:lnSpc>
              <a:buNone/>
            </a:pPr>
            <a:r>
              <a:rPr lang="en-US" dirty="0"/>
              <a:t>To manage risk to critical infrastructure, we must:</a:t>
            </a:r>
          </a:p>
          <a:p>
            <a:pPr>
              <a:lnSpc>
                <a:spcPct val="110000"/>
              </a:lnSpc>
            </a:pPr>
            <a:r>
              <a:rPr lang="en-US" dirty="0"/>
              <a:t>Identify, deter, detect, disrupt, and prepare for threats and hazards to the Nation’s critical infrastructure; </a:t>
            </a:r>
          </a:p>
          <a:p>
            <a:pPr>
              <a:lnSpc>
                <a:spcPct val="110000"/>
              </a:lnSpc>
            </a:pPr>
            <a:r>
              <a:rPr lang="en-US" dirty="0"/>
              <a:t>Reduce vulnerabilities of critical assets, systems, and networks; and </a:t>
            </a:r>
          </a:p>
          <a:p>
            <a:pPr>
              <a:lnSpc>
                <a:spcPct val="110000"/>
              </a:lnSpc>
            </a:pPr>
            <a:r>
              <a:rPr lang="en-US" dirty="0"/>
              <a:t>Mitigate the potential consequences to critical infrastructure of incidents or adverse events that do occur. </a:t>
            </a:r>
            <a:endParaRPr lang="en-US" b="0" i="0" dirty="0">
              <a:solidFill>
                <a:srgbClr val="333333"/>
              </a:solidFill>
              <a:effectLst/>
              <a:latin typeface="Source Sans Pro" panose="020B0503030403020204" pitchFamily="34" charset="0"/>
            </a:endParaRPr>
          </a:p>
        </p:txBody>
      </p:sp>
      <p:pic>
        <p:nvPicPr>
          <p:cNvPr id="5" name="Picture 3" descr="Cover of the 2013 DHS National Infrastructure Protection Plan: &quot;Partnering for Critical Infrastructure Security and Resilience &quot;">
            <a:extLst>
              <a:ext uri="{FF2B5EF4-FFF2-40B4-BE49-F238E27FC236}">
                <a16:creationId xmlns:a16="http://schemas.microsoft.com/office/drawing/2014/main" id="{968D87A5-1E53-4924-9909-AC5F15A4A7C2}"/>
              </a:ext>
            </a:extLst>
          </p:cNvPr>
          <p:cNvPicPr>
            <a:picLocks noChangeAspect="1"/>
          </p:cNvPicPr>
          <p:nvPr/>
        </p:nvPicPr>
        <p:blipFill>
          <a:blip r:embed="rId3"/>
          <a:stretch>
            <a:fillRect/>
          </a:stretch>
        </p:blipFill>
        <p:spPr>
          <a:xfrm>
            <a:off x="8939552" y="1796432"/>
            <a:ext cx="2964658" cy="3821329"/>
          </a:xfrm>
          <a:prstGeom prst="rect">
            <a:avLst/>
          </a:prstGeom>
          <a:effectLst>
            <a:outerShdw blurRad="63500" sx="102000" sy="102000" algn="ctr" rotWithShape="0">
              <a:prstClr val="black">
                <a:alpha val="40000"/>
              </a:prstClr>
            </a:outerShdw>
          </a:effectLst>
        </p:spPr>
      </p:pic>
      <p:sp>
        <p:nvSpPr>
          <p:cNvPr id="9" name="TextBox 4">
            <a:extLst>
              <a:ext uri="{FF2B5EF4-FFF2-40B4-BE49-F238E27FC236}">
                <a16:creationId xmlns:a16="http://schemas.microsoft.com/office/drawing/2014/main" id="{606BD126-746A-40D0-BBDB-29977189986E}"/>
              </a:ext>
            </a:extLst>
          </p:cNvPr>
          <p:cNvSpPr txBox="1"/>
          <p:nvPr/>
        </p:nvSpPr>
        <p:spPr>
          <a:xfrm>
            <a:off x="7840211" y="5879458"/>
            <a:ext cx="4063999" cy="430887"/>
          </a:xfrm>
          <a:prstGeom prst="rect">
            <a:avLst/>
          </a:prstGeom>
          <a:noFill/>
        </p:spPr>
        <p:txBody>
          <a:bodyPr wrap="square">
            <a:spAutoFit/>
          </a:bodyPr>
          <a:lstStyle/>
          <a:p>
            <a:r>
              <a:rPr lang="en-US" sz="1100" i="1" dirty="0">
                <a:latin typeface="Trebuchet MS"/>
              </a:rPr>
              <a:t>Source: Department of Homeland Security, NIPP 2013: Partnering for Critical Infrastructure Security and Resilience</a:t>
            </a:r>
          </a:p>
        </p:txBody>
      </p:sp>
    </p:spTree>
    <p:extLst>
      <p:ext uri="{BB962C8B-B14F-4D97-AF65-F5344CB8AC3E}">
        <p14:creationId xmlns:p14="http://schemas.microsoft.com/office/powerpoint/2010/main" val="3100385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45D5-0FE5-45AD-AF0B-5F3B91EBB187}"/>
              </a:ext>
            </a:extLst>
          </p:cNvPr>
          <p:cNvSpPr>
            <a:spLocks noGrp="1"/>
          </p:cNvSpPr>
          <p:nvPr>
            <p:ph type="title"/>
          </p:nvPr>
        </p:nvSpPr>
        <p:spPr/>
        <p:txBody>
          <a:bodyPr/>
          <a:lstStyle/>
          <a:p>
            <a:r>
              <a:rPr lang="en-US" sz="4000" cap="small" dirty="0">
                <a:latin typeface="Trebuchet MS"/>
                <a:ea typeface="+mn-ea"/>
                <a:cs typeface="+mn-cs"/>
              </a:rPr>
              <a:t>Case Study – Hurricane Katrina</a:t>
            </a:r>
          </a:p>
        </p:txBody>
      </p:sp>
      <p:sp>
        <p:nvSpPr>
          <p:cNvPr id="12" name="Content Placeholder 11">
            <a:extLst>
              <a:ext uri="{FF2B5EF4-FFF2-40B4-BE49-F238E27FC236}">
                <a16:creationId xmlns:a16="http://schemas.microsoft.com/office/drawing/2014/main" id="{6F3FE164-296D-4E55-A301-BA9BC6CFDE82}"/>
              </a:ext>
            </a:extLst>
          </p:cNvPr>
          <p:cNvSpPr>
            <a:spLocks noGrp="1"/>
          </p:cNvSpPr>
          <p:nvPr>
            <p:ph sz="half" idx="1"/>
          </p:nvPr>
        </p:nvSpPr>
        <p:spPr>
          <a:xfrm>
            <a:off x="826240" y="1321492"/>
            <a:ext cx="8020579" cy="1240304"/>
          </a:xfrm>
        </p:spPr>
        <p:txBody>
          <a:bodyPr>
            <a:normAutofit fontScale="55000" lnSpcReduction="20000"/>
          </a:bodyPr>
          <a:lstStyle/>
          <a:p>
            <a:pPr marL="0" indent="0">
              <a:lnSpc>
                <a:spcPct val="120000"/>
              </a:lnSpc>
              <a:buNone/>
            </a:pPr>
            <a:r>
              <a:rPr lang="en-US" i="1" dirty="0"/>
              <a:t>Ecological upheavals are not egalitarian; they disproportionately affect those who are in lower socioeconomic levels. Many high-risk geographical areas have a disproportionately high percentage of marginalized populations; this same population is at a disadvantage preparation, evacuation, response, and recovery.</a:t>
            </a:r>
          </a:p>
        </p:txBody>
      </p:sp>
      <p:sp>
        <p:nvSpPr>
          <p:cNvPr id="13" name="Content Placeholder 12">
            <a:extLst>
              <a:ext uri="{FF2B5EF4-FFF2-40B4-BE49-F238E27FC236}">
                <a16:creationId xmlns:a16="http://schemas.microsoft.com/office/drawing/2014/main" id="{E80EDEFC-7C75-4E62-A9FE-9E8A395302DB}"/>
              </a:ext>
            </a:extLst>
          </p:cNvPr>
          <p:cNvSpPr>
            <a:spLocks noGrp="1"/>
          </p:cNvSpPr>
          <p:nvPr>
            <p:ph sz="half" idx="2"/>
          </p:nvPr>
        </p:nvSpPr>
        <p:spPr>
          <a:xfrm>
            <a:off x="904063" y="2369223"/>
            <a:ext cx="7348369" cy="3365418"/>
          </a:xfrm>
          <a:solidFill>
            <a:srgbClr val="000066"/>
          </a:solidFill>
        </p:spPr>
        <p:txBody>
          <a:bodyPr>
            <a:normAutofit fontScale="55000" lnSpcReduction="20000"/>
          </a:bodyPr>
          <a:lstStyle/>
          <a:p>
            <a:pPr marL="0" indent="0">
              <a:lnSpc>
                <a:spcPct val="100000"/>
              </a:lnSpc>
              <a:buNone/>
            </a:pPr>
            <a:r>
              <a:rPr lang="en-US" u="sng" dirty="0">
                <a:solidFill>
                  <a:schemeClr val="bg1"/>
                </a:solidFill>
              </a:rPr>
              <a:t>Research Findings:</a:t>
            </a:r>
          </a:p>
          <a:p>
            <a:pPr marL="0" indent="0">
              <a:lnSpc>
                <a:spcPct val="120000"/>
              </a:lnSpc>
              <a:buNone/>
            </a:pPr>
            <a:r>
              <a:rPr lang="en-US" i="1" dirty="0">
                <a:solidFill>
                  <a:schemeClr val="bg1"/>
                </a:solidFill>
              </a:rPr>
              <a:t>Those of lower socioeconomic standing tend to live in more polluted, less secure, and high-risk environments.</a:t>
            </a:r>
            <a:endParaRPr lang="en-US" dirty="0">
              <a:solidFill>
                <a:schemeClr val="bg1"/>
              </a:solidFill>
            </a:endParaRPr>
          </a:p>
          <a:p>
            <a:pPr>
              <a:lnSpc>
                <a:spcPct val="100000"/>
              </a:lnSpc>
            </a:pPr>
            <a:r>
              <a:rPr lang="en-US" b="1" dirty="0">
                <a:solidFill>
                  <a:schemeClr val="bg1"/>
                </a:solidFill>
              </a:rPr>
              <a:t>Rental vs. Owned. </a:t>
            </a:r>
            <a:r>
              <a:rPr lang="en-US" dirty="0">
                <a:solidFill>
                  <a:schemeClr val="bg1"/>
                </a:solidFill>
              </a:rPr>
              <a:t>Rental stock was impacted disproportionately, with damaged areas having a higher percentage of renters (46%) compared to the undamaged areas (31%).</a:t>
            </a:r>
          </a:p>
          <a:p>
            <a:pPr>
              <a:lnSpc>
                <a:spcPct val="100000"/>
              </a:lnSpc>
            </a:pPr>
            <a:r>
              <a:rPr lang="en-US" b="1" dirty="0">
                <a:solidFill>
                  <a:schemeClr val="bg1"/>
                </a:solidFill>
              </a:rPr>
              <a:t>Minority and Poverty. </a:t>
            </a:r>
            <a:r>
              <a:rPr lang="en-US" dirty="0">
                <a:solidFill>
                  <a:schemeClr val="bg1"/>
                </a:solidFill>
              </a:rPr>
              <a:t>Areas identified as having the highest social risk according to the Social Vulnerability Index (</a:t>
            </a:r>
            <a:r>
              <a:rPr lang="en-US" dirty="0" err="1">
                <a:solidFill>
                  <a:schemeClr val="bg1"/>
                </a:solidFill>
              </a:rPr>
              <a:t>SoVI</a:t>
            </a:r>
            <a:r>
              <a:rPr lang="en-US" dirty="0">
                <a:solidFill>
                  <a:schemeClr val="bg1"/>
                </a:solidFill>
              </a:rPr>
              <a:t>) were generally the worst hit, i.e., damaged areas of New Orleans were disproportionately Black (46%) and below the poverty line (21%) compared to undamaged areas (26% and 15%, respectively).</a:t>
            </a:r>
          </a:p>
          <a:p>
            <a:pPr>
              <a:lnSpc>
                <a:spcPct val="100000"/>
              </a:lnSpc>
            </a:pPr>
            <a:r>
              <a:rPr lang="en-US" b="1" dirty="0">
                <a:solidFill>
                  <a:schemeClr val="bg1"/>
                </a:solidFill>
              </a:rPr>
              <a:t>Transportation. </a:t>
            </a:r>
            <a:r>
              <a:rPr lang="en-US" dirty="0">
                <a:solidFill>
                  <a:schemeClr val="bg1"/>
                </a:solidFill>
              </a:rPr>
              <a:t>Poor and minorities, the elderly and disabled are much less likely to have access to vehicles than the general population for evacuation. 90% of White US Households may own a vehicle compared to 77% of minority households, and 65% for minority renters. (2000 US Census)</a:t>
            </a:r>
          </a:p>
        </p:txBody>
      </p:sp>
      <p:pic>
        <p:nvPicPr>
          <p:cNvPr id="5" name="Picture 5" descr="Hurricane Katrina survivors housed in the Red Cross shelter at the Astrodome">
            <a:extLst>
              <a:ext uri="{FF2B5EF4-FFF2-40B4-BE49-F238E27FC236}">
                <a16:creationId xmlns:a16="http://schemas.microsoft.com/office/drawing/2014/main" id="{B0389819-376D-46DA-893B-85C7950F4FAF}"/>
              </a:ext>
            </a:extLst>
          </p:cNvPr>
          <p:cNvPicPr>
            <a:picLocks noChangeAspect="1"/>
          </p:cNvPicPr>
          <p:nvPr/>
        </p:nvPicPr>
        <p:blipFill>
          <a:blip r:embed="rId3"/>
          <a:stretch>
            <a:fillRect/>
          </a:stretch>
        </p:blipFill>
        <p:spPr>
          <a:xfrm>
            <a:off x="9004175" y="248937"/>
            <a:ext cx="2809875" cy="1873382"/>
          </a:xfrm>
          <a:prstGeom prst="rect">
            <a:avLst/>
          </a:prstGeom>
        </p:spPr>
      </p:pic>
      <p:sp>
        <p:nvSpPr>
          <p:cNvPr id="6" name="TextBox 5">
            <a:extLst>
              <a:ext uri="{FF2B5EF4-FFF2-40B4-BE49-F238E27FC236}">
                <a16:creationId xmlns:a16="http://schemas.microsoft.com/office/drawing/2014/main" id="{2D8B3FAF-C933-4DE7-ADD5-449FE41A717A}"/>
              </a:ext>
            </a:extLst>
          </p:cNvPr>
          <p:cNvSpPr txBox="1"/>
          <p:nvPr/>
        </p:nvSpPr>
        <p:spPr>
          <a:xfrm>
            <a:off x="8846820" y="2123002"/>
            <a:ext cx="313158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t>Andrea Booher, Public domain, via Wikimedia Commons</a:t>
            </a:r>
          </a:p>
        </p:txBody>
      </p:sp>
      <p:pic>
        <p:nvPicPr>
          <p:cNvPr id="7" name="Picture 7" descr="Houses devastated by the surge from canal flood following Hurricane Katrina.">
            <a:extLst>
              <a:ext uri="{FF2B5EF4-FFF2-40B4-BE49-F238E27FC236}">
                <a16:creationId xmlns:a16="http://schemas.microsoft.com/office/drawing/2014/main" id="{57D7B36A-9804-450B-B993-2ADF25A445CF}"/>
              </a:ext>
            </a:extLst>
          </p:cNvPr>
          <p:cNvPicPr>
            <a:picLocks noChangeAspect="1"/>
          </p:cNvPicPr>
          <p:nvPr/>
        </p:nvPicPr>
        <p:blipFill>
          <a:blip r:embed="rId4"/>
          <a:stretch>
            <a:fillRect/>
          </a:stretch>
        </p:blipFill>
        <p:spPr>
          <a:xfrm>
            <a:off x="8827477" y="2516212"/>
            <a:ext cx="2743200" cy="2057400"/>
          </a:xfrm>
          <a:prstGeom prst="rect">
            <a:avLst/>
          </a:prstGeom>
        </p:spPr>
      </p:pic>
      <p:sp>
        <p:nvSpPr>
          <p:cNvPr id="8" name="TextBox 7">
            <a:extLst>
              <a:ext uri="{FF2B5EF4-FFF2-40B4-BE49-F238E27FC236}">
                <a16:creationId xmlns:a16="http://schemas.microsoft.com/office/drawing/2014/main" id="{60623176-9C7F-4CE2-BD4F-1576183294B3}"/>
              </a:ext>
            </a:extLst>
          </p:cNvPr>
          <p:cNvSpPr txBox="1"/>
          <p:nvPr/>
        </p:nvSpPr>
        <p:spPr>
          <a:xfrm>
            <a:off x="8736990" y="4573612"/>
            <a:ext cx="31103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By Photo by Infrogmation, November 2005. CC BY 3.0, </a:t>
            </a:r>
            <a:endParaRPr lang="en-US" sz="1000" dirty="0">
              <a:cs typeface="Calibri"/>
            </a:endParaRPr>
          </a:p>
        </p:txBody>
      </p:sp>
      <p:sp>
        <p:nvSpPr>
          <p:cNvPr id="4" name="TextBox 3">
            <a:extLst>
              <a:ext uri="{FF2B5EF4-FFF2-40B4-BE49-F238E27FC236}">
                <a16:creationId xmlns:a16="http://schemas.microsoft.com/office/drawing/2014/main" id="{E8255180-B50C-4891-8DFA-F35F519191BD}"/>
              </a:ext>
            </a:extLst>
          </p:cNvPr>
          <p:cNvSpPr txBox="1"/>
          <p:nvPr/>
        </p:nvSpPr>
        <p:spPr>
          <a:xfrm>
            <a:off x="6525603" y="6011619"/>
            <a:ext cx="5664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Trebuchet MS"/>
              </a:rPr>
              <a:t>Source: Zoraster RM: Vulnerable populations: Hurricane Katrina as a case study</a:t>
            </a:r>
          </a:p>
        </p:txBody>
      </p:sp>
    </p:spTree>
    <p:extLst>
      <p:ext uri="{BB962C8B-B14F-4D97-AF65-F5344CB8AC3E}">
        <p14:creationId xmlns:p14="http://schemas.microsoft.com/office/powerpoint/2010/main" val="3474485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0E7-7B22-4412-84E8-D097A83AF966}"/>
              </a:ext>
            </a:extLst>
          </p:cNvPr>
          <p:cNvSpPr>
            <a:spLocks noGrp="1"/>
          </p:cNvSpPr>
          <p:nvPr>
            <p:ph type="title"/>
          </p:nvPr>
        </p:nvSpPr>
        <p:spPr/>
        <p:txBody>
          <a:bodyPr/>
          <a:lstStyle/>
          <a:p>
            <a:r>
              <a:rPr lang="en-US" dirty="0">
                <a:latin typeface="Trebuchet MS"/>
              </a:rPr>
              <a:t>Defining Resilience</a:t>
            </a:r>
          </a:p>
        </p:txBody>
      </p:sp>
      <p:sp>
        <p:nvSpPr>
          <p:cNvPr id="3" name="Content Placeholder 2">
            <a:extLst>
              <a:ext uri="{FF2B5EF4-FFF2-40B4-BE49-F238E27FC236}">
                <a16:creationId xmlns:a16="http://schemas.microsoft.com/office/drawing/2014/main" id="{A2D81C3A-0094-4A0B-84D4-22470F2AF4C7}"/>
              </a:ext>
            </a:extLst>
          </p:cNvPr>
          <p:cNvSpPr>
            <a:spLocks noGrp="1"/>
          </p:cNvSpPr>
          <p:nvPr>
            <p:ph idx="1"/>
          </p:nvPr>
        </p:nvSpPr>
        <p:spPr>
          <a:xfrm>
            <a:off x="838200" y="1616903"/>
            <a:ext cx="10515600" cy="4351338"/>
          </a:xfrm>
        </p:spPr>
        <p:txBody>
          <a:bodyPr vert="horz" lIns="91440" tIns="45720" rIns="91440" bIns="45720" rtlCol="0" anchor="t">
            <a:normAutofit/>
          </a:bodyPr>
          <a:lstStyle/>
          <a:p>
            <a:pPr>
              <a:lnSpc>
                <a:spcPct val="100000"/>
              </a:lnSpc>
            </a:pPr>
            <a:r>
              <a:rPr lang="en-US" sz="2400" dirty="0"/>
              <a:t>The ability of a community to adapt to changing conditions, withstand disruption, and rapidly recover from emergencies. – </a:t>
            </a:r>
            <a:r>
              <a:rPr lang="en-US" sz="2400" b="1" dirty="0"/>
              <a:t>FEMA PPD-8</a:t>
            </a:r>
          </a:p>
          <a:p>
            <a:pPr>
              <a:lnSpc>
                <a:spcPct val="100000"/>
              </a:lnSpc>
            </a:pPr>
            <a:r>
              <a:rPr lang="en-US" sz="2400" dirty="0"/>
              <a:t>The ability of a system to resist disaster impacts, rapidly recover from those impacts, and enhance its abilities to both withstand and recover in the future … as part of the recovery process, a resilient system enhances its capacities by improving its mitigation status, reducing pre-existing vulnerabilities, and improving its sustainability. –</a:t>
            </a:r>
            <a:r>
              <a:rPr lang="en-US" sz="2400" b="1" dirty="0"/>
              <a:t> NOAA Coastal Services Center Report </a:t>
            </a:r>
          </a:p>
        </p:txBody>
      </p:sp>
      <p:sp>
        <p:nvSpPr>
          <p:cNvPr id="5" name="Rectangle 4">
            <a:extLst>
              <a:ext uri="{FF2B5EF4-FFF2-40B4-BE49-F238E27FC236}">
                <a16:creationId xmlns:a16="http://schemas.microsoft.com/office/drawing/2014/main" id="{BB666FF9-B582-412D-9D29-8EE2661D850F}"/>
              </a:ext>
            </a:extLst>
          </p:cNvPr>
          <p:cNvSpPr/>
          <p:nvPr/>
        </p:nvSpPr>
        <p:spPr>
          <a:xfrm>
            <a:off x="5468592" y="5665054"/>
            <a:ext cx="6392883" cy="461665"/>
          </a:xfrm>
          <a:prstGeom prst="rect">
            <a:avLst/>
          </a:prstGeom>
        </p:spPr>
        <p:txBody>
          <a:bodyPr wrap="square" lIns="91440" tIns="45720" rIns="91440" bIns="45720" anchor="t">
            <a:spAutoFit/>
          </a:bodyPr>
          <a:lstStyle/>
          <a:p>
            <a:r>
              <a:rPr lang="en-US" sz="1200" i="1" dirty="0">
                <a:latin typeface="Trebuchet MS"/>
              </a:rPr>
              <a:t>Advancing the Resilience of Coastal Localities: Developing, Implementing and Sustaining the Use of Coastal Resilience Indicators: A Final Report </a:t>
            </a:r>
            <a:r>
              <a:rPr lang="en-US" sz="1200" dirty="0">
                <a:latin typeface="Trebuchet MS"/>
              </a:rPr>
              <a:t>– Walter Gillis Peacock, et. al.</a:t>
            </a:r>
          </a:p>
        </p:txBody>
      </p:sp>
    </p:spTree>
    <p:extLst>
      <p:ext uri="{BB962C8B-B14F-4D97-AF65-F5344CB8AC3E}">
        <p14:creationId xmlns:p14="http://schemas.microsoft.com/office/powerpoint/2010/main" val="743713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0E7-7B22-4412-84E8-D097A83AF966}"/>
              </a:ext>
            </a:extLst>
          </p:cNvPr>
          <p:cNvSpPr>
            <a:spLocks noGrp="1"/>
          </p:cNvSpPr>
          <p:nvPr>
            <p:ph type="title"/>
          </p:nvPr>
        </p:nvSpPr>
        <p:spPr/>
        <p:txBody>
          <a:bodyPr/>
          <a:lstStyle/>
          <a:p>
            <a:r>
              <a:rPr lang="en-US" dirty="0">
                <a:latin typeface="Trebuchet MS"/>
              </a:rPr>
              <a:t>Community Resilience Assessment</a:t>
            </a:r>
          </a:p>
        </p:txBody>
      </p:sp>
      <p:sp>
        <p:nvSpPr>
          <p:cNvPr id="3" name="Content Placeholder 2">
            <a:extLst>
              <a:ext uri="{FF2B5EF4-FFF2-40B4-BE49-F238E27FC236}">
                <a16:creationId xmlns:a16="http://schemas.microsoft.com/office/drawing/2014/main" id="{A2D81C3A-0094-4A0B-84D4-22470F2AF4C7}"/>
              </a:ext>
            </a:extLst>
          </p:cNvPr>
          <p:cNvSpPr>
            <a:spLocks noGrp="1"/>
          </p:cNvSpPr>
          <p:nvPr>
            <p:ph idx="1"/>
          </p:nvPr>
        </p:nvSpPr>
        <p:spPr>
          <a:xfrm>
            <a:off x="838200" y="1690688"/>
            <a:ext cx="10515600" cy="4351338"/>
          </a:xfrm>
        </p:spPr>
        <p:txBody>
          <a:bodyPr vert="horz" lIns="91440" tIns="45720" rIns="91440" bIns="45720" rtlCol="0" anchor="t">
            <a:noAutofit/>
          </a:bodyPr>
          <a:lstStyle/>
          <a:p>
            <a:pPr marL="0" indent="0">
              <a:lnSpc>
                <a:spcPct val="100000"/>
              </a:lnSpc>
              <a:buNone/>
            </a:pPr>
            <a:r>
              <a:rPr lang="en-US" sz="1800" dirty="0"/>
              <a:t>Requires an understanding of the community and the interdependencies of the built, social, and economical functions.(NIST)</a:t>
            </a:r>
          </a:p>
          <a:p>
            <a:pPr>
              <a:lnSpc>
                <a:spcPct val="100000"/>
              </a:lnSpc>
            </a:pPr>
            <a:r>
              <a:rPr lang="en-US" sz="1800" b="1" dirty="0"/>
              <a:t>Built Environment </a:t>
            </a:r>
            <a:r>
              <a:rPr lang="en-US" sz="1800" dirty="0"/>
              <a:t>– FEMA Community Lifelines Construct describes</a:t>
            </a:r>
            <a:r>
              <a:rPr lang="en-US" sz="1800" dirty="0">
                <a:ea typeface="+mn-lt"/>
                <a:cs typeface="+mn-lt"/>
              </a:rPr>
              <a:t> the integrated network of assets, services, and capabilities that provide services to support the recurring needs of the community and enable all other aspects of society to function. </a:t>
            </a:r>
            <a:endParaRPr lang="en-US" sz="1800" dirty="0"/>
          </a:p>
          <a:p>
            <a:pPr>
              <a:lnSpc>
                <a:spcPct val="100000"/>
              </a:lnSpc>
            </a:pPr>
            <a:r>
              <a:rPr lang="en-US" sz="1800" b="1" dirty="0">
                <a:cs typeface="Calibri"/>
              </a:rPr>
              <a:t>Social and Demographic Composition </a:t>
            </a:r>
            <a:r>
              <a:rPr lang="en-US" sz="1800" dirty="0">
                <a:cs typeface="Calibri"/>
              </a:rPr>
              <a:t>– Census data on population, households, transportation, and populations characteristics. Resilience Analysis and Planning Tool (RAPT) is </a:t>
            </a:r>
            <a:r>
              <a:rPr lang="en-US" sz="1800" dirty="0"/>
              <a:t>a tool to help jurisdictions better understand the interplay of factors that may be important for resilience.</a:t>
            </a:r>
            <a:endParaRPr lang="en-US" sz="1800" dirty="0">
              <a:cs typeface="Calibri"/>
            </a:endParaRPr>
          </a:p>
          <a:p>
            <a:pPr>
              <a:lnSpc>
                <a:spcPct val="100000"/>
              </a:lnSpc>
            </a:pPr>
            <a:r>
              <a:rPr lang="en-US" sz="1800" b="1" dirty="0">
                <a:cs typeface="Calibri"/>
              </a:rPr>
              <a:t>Economic Functions </a:t>
            </a:r>
            <a:r>
              <a:rPr lang="en-US" sz="1800" dirty="0">
                <a:cs typeface="Calibri"/>
              </a:rPr>
              <a:t>– Census data on business and industry, diversity of employers and customers, and owner-occupied housing units vs. rental, etc. </a:t>
            </a:r>
          </a:p>
          <a:p>
            <a:pPr>
              <a:lnSpc>
                <a:spcPct val="100000"/>
              </a:lnSpc>
            </a:pPr>
            <a:r>
              <a:rPr lang="en-US" sz="1800" b="1" dirty="0">
                <a:cs typeface="Calibri"/>
              </a:rPr>
              <a:t>Hazards and Chronic Stressors </a:t>
            </a:r>
            <a:r>
              <a:rPr lang="en-US" sz="1800" dirty="0">
                <a:cs typeface="Calibri"/>
              </a:rPr>
              <a:t>– Hazard Mitigation Plans and Hazard-Specific Appendices from Emergency Operations Plan can provide historical context and data for the types of hazards a community is at risk for.</a:t>
            </a:r>
          </a:p>
        </p:txBody>
      </p:sp>
      <p:sp>
        <p:nvSpPr>
          <p:cNvPr id="5" name="Rectangle 4">
            <a:extLst>
              <a:ext uri="{FF2B5EF4-FFF2-40B4-BE49-F238E27FC236}">
                <a16:creationId xmlns:a16="http://schemas.microsoft.com/office/drawing/2014/main" id="{BB666FF9-B582-412D-9D29-8EE2661D850F}"/>
              </a:ext>
            </a:extLst>
          </p:cNvPr>
          <p:cNvSpPr/>
          <p:nvPr/>
        </p:nvSpPr>
        <p:spPr>
          <a:xfrm>
            <a:off x="2506533" y="6031210"/>
            <a:ext cx="9573634" cy="461665"/>
          </a:xfrm>
          <a:prstGeom prst="rect">
            <a:avLst/>
          </a:prstGeom>
        </p:spPr>
        <p:txBody>
          <a:bodyPr wrap="square" lIns="91440" tIns="45720" rIns="91440" bIns="45720" anchor="t">
            <a:spAutoFit/>
          </a:bodyPr>
          <a:lstStyle/>
          <a:p>
            <a:pPr algn="r"/>
            <a:r>
              <a:rPr lang="en-US" sz="1200" dirty="0">
                <a:latin typeface="Trebuchet MS"/>
                <a:ea typeface="+mn-lt"/>
                <a:cs typeface="+mn-lt"/>
                <a:hlinkClick r:id="rId3"/>
              </a:rPr>
              <a:t>Data, Information, and Tools Needed for Community Resilience Planning and Decision-Making</a:t>
            </a:r>
            <a:endParaRPr lang="en-US" sz="1200" dirty="0">
              <a:latin typeface="Trebuchet MS"/>
              <a:ea typeface="+mn-lt"/>
              <a:cs typeface="+mn-lt"/>
            </a:endParaRPr>
          </a:p>
          <a:p>
            <a:pPr algn="r"/>
            <a:r>
              <a:rPr lang="en-US" sz="1200" dirty="0">
                <a:latin typeface="Trebuchet MS"/>
                <a:ea typeface="+mn-lt"/>
                <a:cs typeface="+mn-lt"/>
              </a:rPr>
              <a:t>(https://nvlpubs.nist.gov/nistpubs/specialpublications/NIST.SP.1240.pdf)</a:t>
            </a:r>
            <a:endParaRPr lang="en-US" dirty="0">
              <a:latin typeface="Trebuchet MS"/>
            </a:endParaRPr>
          </a:p>
        </p:txBody>
      </p:sp>
    </p:spTree>
    <p:extLst>
      <p:ext uri="{BB962C8B-B14F-4D97-AF65-F5344CB8AC3E}">
        <p14:creationId xmlns:p14="http://schemas.microsoft.com/office/powerpoint/2010/main" val="4284692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945D5-0FE5-45AD-AF0B-5F3B91EBB187}"/>
              </a:ext>
            </a:extLst>
          </p:cNvPr>
          <p:cNvSpPr>
            <a:spLocks noGrp="1"/>
          </p:cNvSpPr>
          <p:nvPr>
            <p:ph type="title"/>
          </p:nvPr>
        </p:nvSpPr>
        <p:spPr/>
        <p:txBody>
          <a:bodyPr/>
          <a:lstStyle/>
          <a:p>
            <a:r>
              <a:rPr lang="en-US" sz="4000" cap="small" dirty="0">
                <a:latin typeface="Trebuchet MS"/>
                <a:ea typeface="+mn-ea"/>
                <a:cs typeface="+mn-cs"/>
              </a:rPr>
              <a:t>Case Study - Building Resilience</a:t>
            </a:r>
          </a:p>
        </p:txBody>
      </p:sp>
      <p:sp>
        <p:nvSpPr>
          <p:cNvPr id="3" name="Content Placeholder 2">
            <a:extLst>
              <a:ext uri="{FF2B5EF4-FFF2-40B4-BE49-F238E27FC236}">
                <a16:creationId xmlns:a16="http://schemas.microsoft.com/office/drawing/2014/main" id="{DF050671-34BA-4865-A504-273B02253FD7}"/>
              </a:ext>
            </a:extLst>
          </p:cNvPr>
          <p:cNvSpPr>
            <a:spLocks noGrp="1"/>
          </p:cNvSpPr>
          <p:nvPr>
            <p:ph sz="half" idx="1"/>
          </p:nvPr>
        </p:nvSpPr>
        <p:spPr>
          <a:xfrm>
            <a:off x="838201" y="1369684"/>
            <a:ext cx="5181600" cy="4351338"/>
          </a:xfrm>
        </p:spPr>
        <p:txBody>
          <a:bodyPr vert="horz" lIns="91440" tIns="45720" rIns="91440" bIns="45720" rtlCol="0" anchor="t">
            <a:normAutofit/>
          </a:bodyPr>
          <a:lstStyle/>
          <a:p>
            <a:pPr marL="0" indent="0">
              <a:lnSpc>
                <a:spcPct val="100000"/>
              </a:lnSpc>
              <a:buNone/>
            </a:pPr>
            <a:r>
              <a:rPr lang="en-US" sz="1800" b="1" dirty="0"/>
              <a:t>Resilient Nashua (NH) Initiative</a:t>
            </a:r>
          </a:p>
          <a:p>
            <a:pPr>
              <a:lnSpc>
                <a:spcPct val="100000"/>
              </a:lnSpc>
            </a:pPr>
            <a:r>
              <a:rPr lang="en-US" sz="1800" dirty="0"/>
              <a:t>Identify acute shocks impacting the City of Nashua</a:t>
            </a:r>
          </a:p>
          <a:p>
            <a:pPr>
              <a:lnSpc>
                <a:spcPct val="100000"/>
              </a:lnSpc>
            </a:pPr>
            <a:r>
              <a:rPr lang="en-US" sz="1800" dirty="0"/>
              <a:t>Identify chronic stressors impacting the City of Nashua</a:t>
            </a:r>
          </a:p>
          <a:p>
            <a:pPr>
              <a:lnSpc>
                <a:spcPct val="100000"/>
              </a:lnSpc>
            </a:pPr>
            <a:r>
              <a:rPr lang="en-US" sz="1800" dirty="0"/>
              <a:t>Encourage diverse stakeholder dialogue through an inclusive environment</a:t>
            </a:r>
          </a:p>
          <a:p>
            <a:pPr>
              <a:lnSpc>
                <a:spcPct val="100000"/>
              </a:lnSpc>
            </a:pPr>
            <a:r>
              <a:rPr lang="en-US" sz="1800" dirty="0"/>
              <a:t>Identify opportunities to improve the City of Nashua’s resilience</a:t>
            </a:r>
          </a:p>
        </p:txBody>
      </p:sp>
      <p:sp>
        <p:nvSpPr>
          <p:cNvPr id="5" name="Content Placeholder 4">
            <a:extLst>
              <a:ext uri="{FF2B5EF4-FFF2-40B4-BE49-F238E27FC236}">
                <a16:creationId xmlns:a16="http://schemas.microsoft.com/office/drawing/2014/main" id="{0AB59D2E-3728-4A0A-8E84-AA6E2A96A32B}"/>
              </a:ext>
            </a:extLst>
          </p:cNvPr>
          <p:cNvSpPr>
            <a:spLocks noGrp="1"/>
          </p:cNvSpPr>
          <p:nvPr>
            <p:ph sz="half" idx="2"/>
          </p:nvPr>
        </p:nvSpPr>
        <p:spPr>
          <a:xfrm>
            <a:off x="838200" y="4256135"/>
            <a:ext cx="10515600" cy="1920828"/>
          </a:xfrm>
        </p:spPr>
        <p:txBody>
          <a:bodyPr/>
          <a:lstStyle/>
          <a:p>
            <a:pPr marL="0" lvl="0" indent="0">
              <a:lnSpc>
                <a:spcPct val="100000"/>
              </a:lnSpc>
              <a:spcBef>
                <a:spcPts val="0"/>
              </a:spcBef>
              <a:buNone/>
            </a:pPr>
            <a:r>
              <a:rPr lang="en-US" sz="1800" dirty="0">
                <a:solidFill>
                  <a:prstClr val="black"/>
                </a:solidFill>
              </a:rPr>
              <a:t>“Government Emergency Managers can't do it alone, … there are too many complex interconnected systems. Risk reduction is only possible through multidisciplinary collaboration between public safety, community development, economic development, engineering/infrastructure, and public health … inside and outside your jurisdiction. And then you need to involve businesses (owners of the majority of the infrastructure), non-profits (disaster relief experts), and citizens (the real 1st responders in an emergency) ...” </a:t>
            </a:r>
            <a:r>
              <a:rPr lang="en-US" sz="1800" b="1" dirty="0">
                <a:solidFill>
                  <a:prstClr val="black"/>
                </a:solidFill>
              </a:rPr>
              <a:t>- Resilient Nashua Summit, 2018</a:t>
            </a:r>
          </a:p>
        </p:txBody>
      </p:sp>
      <p:sp>
        <p:nvSpPr>
          <p:cNvPr id="8" name="TextBox 7">
            <a:extLst>
              <a:ext uri="{FF2B5EF4-FFF2-40B4-BE49-F238E27FC236}">
                <a16:creationId xmlns:a16="http://schemas.microsoft.com/office/drawing/2014/main" id="{60623176-9C7F-4CE2-BD4F-1576183294B3}"/>
              </a:ext>
            </a:extLst>
          </p:cNvPr>
          <p:cNvSpPr txBox="1"/>
          <p:nvPr/>
        </p:nvSpPr>
        <p:spPr>
          <a:xfrm>
            <a:off x="6941507" y="4025303"/>
            <a:ext cx="543993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t>CoUrbanize Crowdsourcing Map</a:t>
            </a:r>
          </a:p>
        </p:txBody>
      </p:sp>
      <p:pic>
        <p:nvPicPr>
          <p:cNvPr id="10" name="Picture 9" descr="Nashua web mapping application of crowdsourced community input of hazards of concern and resources important to the city. ">
            <a:extLst>
              <a:ext uri="{FF2B5EF4-FFF2-40B4-BE49-F238E27FC236}">
                <a16:creationId xmlns:a16="http://schemas.microsoft.com/office/drawing/2014/main" id="{F40C7913-D1AC-44A2-8C17-9AC426923BC4}"/>
              </a:ext>
            </a:extLst>
          </p:cNvPr>
          <p:cNvPicPr>
            <a:picLocks noChangeAspect="1"/>
          </p:cNvPicPr>
          <p:nvPr/>
        </p:nvPicPr>
        <p:blipFill>
          <a:blip r:embed="rId3"/>
          <a:stretch>
            <a:fillRect/>
          </a:stretch>
        </p:blipFill>
        <p:spPr>
          <a:xfrm>
            <a:off x="6738212" y="1351344"/>
            <a:ext cx="4980645" cy="26874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46111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normAutofit/>
          </a:bodyPr>
          <a:lstStyle/>
          <a:p>
            <a:r>
              <a:rPr lang="en-US" dirty="0">
                <a:latin typeface="Trebuchet MS"/>
                <a:cs typeface="Calibri"/>
              </a:rPr>
              <a:t>Risk, Vulnerability, or Resilience?</a:t>
            </a:r>
            <a:endParaRPr lang="en-US" dirty="0">
              <a:latin typeface="Trebuchet MS"/>
            </a:endParaRP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a:xfrm>
            <a:off x="842369" y="1535619"/>
            <a:ext cx="10999469" cy="4351338"/>
          </a:xfrm>
        </p:spPr>
        <p:txBody>
          <a:bodyPr vert="horz" lIns="91440" tIns="45720" rIns="91440" bIns="45720" rtlCol="0" anchor="t">
            <a:normAutofit lnSpcReduction="10000"/>
          </a:bodyPr>
          <a:lstStyle/>
          <a:p>
            <a:pPr>
              <a:lnSpc>
                <a:spcPct val="100000"/>
              </a:lnSpc>
            </a:pPr>
            <a:r>
              <a:rPr lang="en-US" dirty="0"/>
              <a:t>Indices and indicators on Risk, Vulnerability, and Resilience can all help provide a picture of a community and support a data-driven approach to mitigating against future disasters, such as:</a:t>
            </a:r>
          </a:p>
          <a:p>
            <a:pPr lvl="2">
              <a:lnSpc>
                <a:spcPct val="100000"/>
              </a:lnSpc>
            </a:pPr>
            <a:r>
              <a:rPr lang="en-US" sz="2400" dirty="0"/>
              <a:t>Investing in measures that reduce risk </a:t>
            </a:r>
          </a:p>
          <a:p>
            <a:pPr lvl="2">
              <a:lnSpc>
                <a:spcPct val="100000"/>
              </a:lnSpc>
            </a:pPr>
            <a:r>
              <a:rPr lang="en-US" sz="2400" dirty="0"/>
              <a:t>Including preparedness activities that support those who may need the most help and understanding their unique needs</a:t>
            </a:r>
          </a:p>
          <a:p>
            <a:pPr lvl="2">
              <a:lnSpc>
                <a:spcPct val="100000"/>
              </a:lnSpc>
            </a:pPr>
            <a:r>
              <a:rPr lang="en-US" sz="2400" dirty="0"/>
              <a:t>Developing long-term strategies that focus on building a community’s resilience</a:t>
            </a:r>
            <a:endParaRPr lang="en-US" dirty="0"/>
          </a:p>
          <a:p>
            <a:pPr>
              <a:lnSpc>
                <a:spcPct val="100000"/>
              </a:lnSpc>
            </a:pPr>
            <a:r>
              <a:rPr lang="en-US" dirty="0"/>
              <a:t>Methodologies, variables included, scale, and intended purpose can inform which is suitable for a specific application.</a:t>
            </a:r>
          </a:p>
        </p:txBody>
      </p:sp>
      <p:pic>
        <p:nvPicPr>
          <p:cNvPr id="13" name="Graphic 12" descr="Puzzle pieces with solid fill">
            <a:extLst>
              <a:ext uri="{FF2B5EF4-FFF2-40B4-BE49-F238E27FC236}">
                <a16:creationId xmlns:a16="http://schemas.microsoft.com/office/drawing/2014/main" id="{78492C23-89D6-4461-BA99-029B3BC6CE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2331" y="447451"/>
            <a:ext cx="1160910" cy="1160910"/>
          </a:xfrm>
          <a:prstGeom prst="rect">
            <a:avLst/>
          </a:prstGeom>
        </p:spPr>
      </p:pic>
    </p:spTree>
    <p:extLst>
      <p:ext uri="{BB962C8B-B14F-4D97-AF65-F5344CB8AC3E}">
        <p14:creationId xmlns:p14="http://schemas.microsoft.com/office/powerpoint/2010/main" val="402586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EDC4-347A-4E0B-A88D-81F473CF5858}"/>
              </a:ext>
            </a:extLst>
          </p:cNvPr>
          <p:cNvSpPr>
            <a:spLocks noGrp="1"/>
          </p:cNvSpPr>
          <p:nvPr>
            <p:ph type="title"/>
          </p:nvPr>
        </p:nvSpPr>
        <p:spPr/>
        <p:txBody>
          <a:bodyPr>
            <a:normAutofit/>
          </a:bodyPr>
          <a:lstStyle/>
          <a:p>
            <a:r>
              <a:rPr lang="en-US" sz="4000" cap="small" dirty="0">
                <a:latin typeface="Trebuchet MS"/>
                <a:ea typeface="+mn-ea"/>
                <a:cs typeface="+mn-cs"/>
              </a:rPr>
              <a:t>Course Outline</a:t>
            </a:r>
          </a:p>
        </p:txBody>
      </p:sp>
      <p:sp>
        <p:nvSpPr>
          <p:cNvPr id="3" name="Content Placeholder 2">
            <a:extLst>
              <a:ext uri="{FF2B5EF4-FFF2-40B4-BE49-F238E27FC236}">
                <a16:creationId xmlns:a16="http://schemas.microsoft.com/office/drawing/2014/main" id="{BE3E6F6E-239F-4295-B7E5-887BBA2413E5}"/>
              </a:ext>
            </a:extLst>
          </p:cNvPr>
          <p:cNvSpPr>
            <a:spLocks noGrp="1"/>
          </p:cNvSpPr>
          <p:nvPr>
            <p:ph idx="1"/>
          </p:nvPr>
        </p:nvSpPr>
        <p:spPr/>
        <p:txBody>
          <a:bodyPr vert="horz" lIns="91440" tIns="45720" rIns="91440" bIns="45720" rtlCol="0" anchor="t">
            <a:normAutofit/>
          </a:bodyPr>
          <a:lstStyle/>
          <a:p>
            <a:pPr>
              <a:lnSpc>
                <a:spcPct val="100000"/>
              </a:lnSpc>
            </a:pPr>
            <a:r>
              <a:rPr lang="en-US" cap="small" dirty="0">
                <a:latin typeface="Trebuchet MS"/>
              </a:rPr>
              <a:t>Introduction</a:t>
            </a:r>
          </a:p>
          <a:p>
            <a:pPr>
              <a:lnSpc>
                <a:spcPct val="100000"/>
              </a:lnSpc>
            </a:pPr>
            <a:r>
              <a:rPr lang="en-US" cap="small" dirty="0">
                <a:latin typeface="Trebuchet MS"/>
              </a:rPr>
              <a:t>Section 1. What are Risk, Resilience, &amp; Vulnerability? </a:t>
            </a:r>
          </a:p>
          <a:p>
            <a:pPr>
              <a:lnSpc>
                <a:spcPct val="100000"/>
              </a:lnSpc>
            </a:pPr>
            <a:r>
              <a:rPr lang="en-US" cap="small" dirty="0">
                <a:latin typeface="Trebuchet MS"/>
              </a:rPr>
              <a:t>Section 2. How are Indices created? </a:t>
            </a:r>
          </a:p>
          <a:p>
            <a:pPr>
              <a:lnSpc>
                <a:spcPct val="100000"/>
              </a:lnSpc>
            </a:pPr>
            <a:r>
              <a:rPr lang="en-US" cap="small" dirty="0">
                <a:latin typeface="Trebuchet MS"/>
              </a:rPr>
              <a:t>Section 3. Overview of GIS and Mapping Technology</a:t>
            </a:r>
            <a:r>
              <a:rPr lang="en-US" dirty="0">
                <a:latin typeface="Trebuchet MS"/>
              </a:rPr>
              <a:t> </a:t>
            </a:r>
            <a:endParaRPr lang="en-US" dirty="0">
              <a:latin typeface="Trebuchet MS"/>
              <a:cs typeface="Calibri"/>
            </a:endParaRPr>
          </a:p>
          <a:p>
            <a:pPr>
              <a:lnSpc>
                <a:spcPct val="100000"/>
              </a:lnSpc>
            </a:pPr>
            <a:r>
              <a:rPr lang="en-US" cap="small" dirty="0">
                <a:latin typeface="Trebuchet MS"/>
              </a:rPr>
              <a:t>Section 4. Review of Available Indices and Tools</a:t>
            </a:r>
            <a:endParaRPr lang="en-US" cap="small" dirty="0">
              <a:latin typeface="Trebuchet MS"/>
              <a:cs typeface="Calibri"/>
            </a:endParaRPr>
          </a:p>
          <a:p>
            <a:pPr>
              <a:lnSpc>
                <a:spcPct val="100000"/>
              </a:lnSpc>
            </a:pPr>
            <a:r>
              <a:rPr lang="en-US" cap="small" dirty="0">
                <a:latin typeface="Trebuchet MS"/>
              </a:rPr>
              <a:t>Section 5. Explore FEMA’s Resilience Analysis and Planning Tool (RAPT)</a:t>
            </a:r>
            <a:r>
              <a:rPr lang="en-US" dirty="0">
                <a:latin typeface="Trebuchet MS"/>
              </a:rPr>
              <a:t>  </a:t>
            </a:r>
            <a:endParaRPr lang="en-US" dirty="0">
              <a:latin typeface="Trebuchet MS"/>
              <a:cs typeface="Calibri"/>
            </a:endParaRPr>
          </a:p>
        </p:txBody>
      </p:sp>
    </p:spTree>
    <p:extLst>
      <p:ext uri="{BB962C8B-B14F-4D97-AF65-F5344CB8AC3E}">
        <p14:creationId xmlns:p14="http://schemas.microsoft.com/office/powerpoint/2010/main" val="2020348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B2F0-8E9C-4AFB-9FD9-F84513CF36DA}"/>
              </a:ext>
            </a:extLst>
          </p:cNvPr>
          <p:cNvSpPr>
            <a:spLocks noGrp="1"/>
          </p:cNvSpPr>
          <p:nvPr>
            <p:ph type="title"/>
          </p:nvPr>
        </p:nvSpPr>
        <p:spPr/>
        <p:txBody>
          <a:bodyPr/>
          <a:lstStyle/>
          <a:p>
            <a:r>
              <a:rPr lang="en-US" dirty="0">
                <a:latin typeface="Trebuchet MS"/>
              </a:rPr>
              <a:t>Section 2.</a:t>
            </a:r>
          </a:p>
        </p:txBody>
      </p:sp>
      <p:sp>
        <p:nvSpPr>
          <p:cNvPr id="3" name="Text Placeholder 2">
            <a:extLst>
              <a:ext uri="{FF2B5EF4-FFF2-40B4-BE49-F238E27FC236}">
                <a16:creationId xmlns:a16="http://schemas.microsoft.com/office/drawing/2014/main" id="{65858CAC-1D98-4010-AEB3-32278CF371DD}"/>
              </a:ext>
            </a:extLst>
          </p:cNvPr>
          <p:cNvSpPr>
            <a:spLocks noGrp="1"/>
          </p:cNvSpPr>
          <p:nvPr>
            <p:ph type="body" idx="1"/>
          </p:nvPr>
        </p:nvSpPr>
        <p:spPr/>
        <p:txBody>
          <a:bodyPr vert="horz" lIns="91440" tIns="45720" rIns="91440" bIns="45720" rtlCol="0" anchor="t">
            <a:normAutofit/>
          </a:bodyPr>
          <a:lstStyle/>
          <a:p>
            <a:r>
              <a:rPr lang="en-US" dirty="0">
                <a:latin typeface="Trebuchet MS"/>
              </a:rPr>
              <a:t>How are Indices created?</a:t>
            </a:r>
          </a:p>
        </p:txBody>
      </p:sp>
    </p:spTree>
    <p:extLst>
      <p:ext uri="{BB962C8B-B14F-4D97-AF65-F5344CB8AC3E}">
        <p14:creationId xmlns:p14="http://schemas.microsoft.com/office/powerpoint/2010/main" val="2425034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lstStyle/>
          <a:p>
            <a:r>
              <a:rPr lang="en-US" dirty="0">
                <a:latin typeface="Trebuchet MS"/>
              </a:rPr>
              <a:t>Section 2 Topics</a:t>
            </a: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p:txBody>
          <a:bodyPr vert="horz" lIns="91440" tIns="45720" rIns="91440" bIns="45720" rtlCol="0" anchor="t">
            <a:normAutofit/>
          </a:bodyPr>
          <a:lstStyle/>
          <a:p>
            <a:pPr fontAlgn="base">
              <a:lnSpc>
                <a:spcPct val="100000"/>
              </a:lnSpc>
            </a:pPr>
            <a:r>
              <a:rPr lang="en-US" dirty="0"/>
              <a:t>Index vs. Indicator </a:t>
            </a:r>
          </a:p>
          <a:p>
            <a:pPr fontAlgn="base">
              <a:lnSpc>
                <a:spcPct val="100000"/>
              </a:lnSpc>
            </a:pPr>
            <a:r>
              <a:rPr lang="en-US" dirty="0"/>
              <a:t>Examples of Indices and Indicators </a:t>
            </a:r>
          </a:p>
          <a:p>
            <a:pPr fontAlgn="base">
              <a:lnSpc>
                <a:spcPct val="100000"/>
              </a:lnSpc>
            </a:pPr>
            <a:r>
              <a:rPr lang="en-US" dirty="0"/>
              <a:t>Detail how FEMA identified commonly used community resilience indicators in multiple indices to develop the Community Resilience Indicator Analysis (CRIA) </a:t>
            </a:r>
            <a:r>
              <a:rPr lang="en-US" dirty="0">
                <a:latin typeface="Trebuchet MS"/>
              </a:rPr>
              <a:t> </a:t>
            </a:r>
          </a:p>
        </p:txBody>
      </p:sp>
    </p:spTree>
    <p:extLst>
      <p:ext uri="{BB962C8B-B14F-4D97-AF65-F5344CB8AC3E}">
        <p14:creationId xmlns:p14="http://schemas.microsoft.com/office/powerpoint/2010/main" val="3031491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lstStyle/>
          <a:p>
            <a:r>
              <a:rPr lang="en-US" dirty="0">
                <a:latin typeface="Trebuchet MS"/>
              </a:rPr>
              <a:t>Index vs. Indicator </a:t>
            </a: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p:txBody>
          <a:bodyPr vert="horz" lIns="91440" tIns="45720" rIns="91440" bIns="45720" rtlCol="0" anchor="t">
            <a:normAutofit/>
          </a:bodyPr>
          <a:lstStyle/>
          <a:p>
            <a:pPr>
              <a:lnSpc>
                <a:spcPct val="100000"/>
              </a:lnSpc>
            </a:pPr>
            <a:r>
              <a:rPr lang="en-US" dirty="0"/>
              <a:t>An </a:t>
            </a:r>
            <a:r>
              <a:rPr lang="en-US" b="1" dirty="0"/>
              <a:t>index</a:t>
            </a:r>
            <a:r>
              <a:rPr lang="en-US" dirty="0"/>
              <a:t> is an aggregate of two or more indicators</a:t>
            </a:r>
          </a:p>
          <a:p>
            <a:pPr>
              <a:lnSpc>
                <a:spcPct val="100000"/>
              </a:lnSpc>
            </a:pPr>
            <a:r>
              <a:rPr lang="en-US" dirty="0"/>
              <a:t>An </a:t>
            </a:r>
            <a:r>
              <a:rPr lang="en-US" b="1" dirty="0"/>
              <a:t>indicator</a:t>
            </a:r>
            <a:r>
              <a:rPr lang="en-US" dirty="0"/>
              <a:t> provides a measure of a concept that is less directly quantifiable (a community’s relative resilience) but correlates to the concept.</a:t>
            </a:r>
            <a:endParaRPr lang="en-US" dirty="0">
              <a:latin typeface="Trebuchet MS"/>
            </a:endParaRPr>
          </a:p>
        </p:txBody>
      </p:sp>
      <p:sp>
        <p:nvSpPr>
          <p:cNvPr id="5" name="TextBox 4">
            <a:extLst>
              <a:ext uri="{FF2B5EF4-FFF2-40B4-BE49-F238E27FC236}">
                <a16:creationId xmlns:a16="http://schemas.microsoft.com/office/drawing/2014/main" id="{15C77FB3-21D3-4194-88EA-814F46D31F1D}"/>
              </a:ext>
            </a:extLst>
          </p:cNvPr>
          <p:cNvSpPr txBox="1"/>
          <p:nvPr/>
        </p:nvSpPr>
        <p:spPr>
          <a:xfrm>
            <a:off x="7530353" y="6127234"/>
            <a:ext cx="4661647" cy="369332"/>
          </a:xfrm>
          <a:prstGeom prst="rect">
            <a:avLst/>
          </a:prstGeom>
          <a:noFill/>
        </p:spPr>
        <p:txBody>
          <a:bodyPr wrap="square">
            <a:spAutoFit/>
          </a:bodyPr>
          <a:lstStyle/>
          <a:p>
            <a:pPr algn="r"/>
            <a:r>
              <a:rPr lang="en-US" dirty="0">
                <a:hlinkClick r:id="rId3"/>
              </a:rPr>
              <a:t>ReviseSociology</a:t>
            </a:r>
            <a:r>
              <a:rPr lang="en-US" dirty="0"/>
              <a:t> (https://revisesociology.com/)</a:t>
            </a:r>
          </a:p>
        </p:txBody>
      </p:sp>
    </p:spTree>
    <p:extLst>
      <p:ext uri="{BB962C8B-B14F-4D97-AF65-F5344CB8AC3E}">
        <p14:creationId xmlns:p14="http://schemas.microsoft.com/office/powerpoint/2010/main" val="2980094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normAutofit/>
          </a:bodyPr>
          <a:lstStyle/>
          <a:p>
            <a:pPr fontAlgn="base"/>
            <a:r>
              <a:rPr lang="en-US" dirty="0">
                <a:latin typeface="Trebuchet MS"/>
              </a:rPr>
              <a:t>Community Resilience Indicator Analysis:</a:t>
            </a: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a:xfrm>
            <a:off x="837053" y="1690640"/>
            <a:ext cx="6987540" cy="4351338"/>
          </a:xfrm>
        </p:spPr>
        <p:txBody>
          <a:bodyPr vert="horz" lIns="91440" tIns="45720" rIns="91440" bIns="45720" rtlCol="0" anchor="t">
            <a:normAutofit/>
          </a:bodyPr>
          <a:lstStyle/>
          <a:p>
            <a:pPr marL="0" indent="0" fontAlgn="base">
              <a:lnSpc>
                <a:spcPct val="100000"/>
              </a:lnSpc>
              <a:buNone/>
            </a:pPr>
            <a:r>
              <a:rPr lang="en-US" sz="2000" dirty="0"/>
              <a:t>Background</a:t>
            </a:r>
          </a:p>
          <a:p>
            <a:pPr fontAlgn="base">
              <a:lnSpc>
                <a:spcPct val="100000"/>
              </a:lnSpc>
            </a:pPr>
            <a:r>
              <a:rPr lang="en-US" sz="2000" dirty="0"/>
              <a:t>In 2018, the Federal Emergency Management Agency (FEMA) National Integration Center (NIC) Technical Assistance (TA) Branch tasked Argonne National Laboratory (Argonne) with analyzing current community resilience research to provide a data-driven basis to prioritize locations for TA investment and to inform community resilience–related TA content.</a:t>
            </a:r>
          </a:p>
          <a:p>
            <a:pPr fontAlgn="base">
              <a:lnSpc>
                <a:spcPct val="100000"/>
              </a:lnSpc>
            </a:pPr>
            <a:r>
              <a:rPr lang="en-US" sz="2000" dirty="0"/>
              <a:t>Argonne’s analysis identified </a:t>
            </a:r>
            <a:r>
              <a:rPr lang="en-US" sz="2000" b="1" dirty="0"/>
              <a:t>20 commonly used indicators</a:t>
            </a:r>
            <a:r>
              <a:rPr lang="en-US" sz="2000" dirty="0"/>
              <a:t> from peer-reviewed research. Fifteen of the 20 indicators use the American Community Survey 5-year average. </a:t>
            </a:r>
            <a:endParaRPr lang="en-US" sz="2000" dirty="0">
              <a:latin typeface="Trebuchet MS"/>
            </a:endParaRPr>
          </a:p>
        </p:txBody>
      </p:sp>
      <p:pic>
        <p:nvPicPr>
          <p:cNvPr id="4" name="Picture 3" descr="Cover of the Community Resilience Indicator Analysis: County-Level Analysis of Commonly Used Indicators from Peer-Reviewed Research, 2019 Update">
            <a:extLst>
              <a:ext uri="{FF2B5EF4-FFF2-40B4-BE49-F238E27FC236}">
                <a16:creationId xmlns:a16="http://schemas.microsoft.com/office/drawing/2014/main" id="{56896ECF-1C60-4C08-B439-E902AD1DD553}"/>
              </a:ext>
            </a:extLst>
          </p:cNvPr>
          <p:cNvPicPr>
            <a:picLocks noChangeAspect="1"/>
          </p:cNvPicPr>
          <p:nvPr/>
        </p:nvPicPr>
        <p:blipFill>
          <a:blip r:embed="rId3"/>
          <a:stretch>
            <a:fillRect/>
          </a:stretch>
        </p:blipFill>
        <p:spPr>
          <a:xfrm>
            <a:off x="8122609" y="1417955"/>
            <a:ext cx="3804595" cy="4937125"/>
          </a:xfrm>
          <a:prstGeom prst="rect">
            <a:avLst/>
          </a:prstGeom>
        </p:spPr>
      </p:pic>
    </p:spTree>
    <p:extLst>
      <p:ext uri="{BB962C8B-B14F-4D97-AF65-F5344CB8AC3E}">
        <p14:creationId xmlns:p14="http://schemas.microsoft.com/office/powerpoint/2010/main" val="4262061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a:xfrm>
            <a:off x="838200" y="349627"/>
            <a:ext cx="10934700" cy="1325563"/>
          </a:xfrm>
        </p:spPr>
        <p:txBody>
          <a:bodyPr>
            <a:normAutofit/>
          </a:bodyPr>
          <a:lstStyle/>
          <a:p>
            <a:pPr fontAlgn="base"/>
            <a:r>
              <a:rPr lang="en-US" sz="3600" dirty="0">
                <a:latin typeface="Trebuchet MS"/>
              </a:rPr>
              <a:t>5-Step Methodology to Identify and Map Commonly Used Indicators of Community Resilience  </a:t>
            </a:r>
          </a:p>
        </p:txBody>
      </p:sp>
      <p:grpSp>
        <p:nvGrpSpPr>
          <p:cNvPr id="46" name="Group 45" descr="Directional arrow going through each step in the 5-Step Methodology">
            <a:extLst>
              <a:ext uri="{FF2B5EF4-FFF2-40B4-BE49-F238E27FC236}">
                <a16:creationId xmlns:a16="http://schemas.microsoft.com/office/drawing/2014/main" id="{B38575C4-9FB1-456F-B570-76568B17D2EE}"/>
              </a:ext>
            </a:extLst>
          </p:cNvPr>
          <p:cNvGrpSpPr/>
          <p:nvPr/>
        </p:nvGrpSpPr>
        <p:grpSpPr>
          <a:xfrm>
            <a:off x="3126216" y="2284650"/>
            <a:ext cx="5674435" cy="3081170"/>
            <a:chOff x="3126216" y="2284650"/>
            <a:chExt cx="5674435" cy="3081170"/>
          </a:xfrm>
        </p:grpSpPr>
        <p:grpSp>
          <p:nvGrpSpPr>
            <p:cNvPr id="45" name="Group 44">
              <a:extLst>
                <a:ext uri="{FF2B5EF4-FFF2-40B4-BE49-F238E27FC236}">
                  <a16:creationId xmlns:a16="http://schemas.microsoft.com/office/drawing/2014/main" id="{7D780765-DF6E-46B2-AD9E-1C7896E26416}"/>
                </a:ext>
              </a:extLst>
            </p:cNvPr>
            <p:cNvGrpSpPr/>
            <p:nvPr/>
          </p:nvGrpSpPr>
          <p:grpSpPr>
            <a:xfrm>
              <a:off x="3126216" y="2284650"/>
              <a:ext cx="5674435" cy="3081170"/>
              <a:chOff x="3126216" y="2284650"/>
              <a:chExt cx="5674435" cy="3081170"/>
            </a:xfrm>
          </p:grpSpPr>
          <p:grpSp>
            <p:nvGrpSpPr>
              <p:cNvPr id="44" name="Group 43">
                <a:extLst>
                  <a:ext uri="{FF2B5EF4-FFF2-40B4-BE49-F238E27FC236}">
                    <a16:creationId xmlns:a16="http://schemas.microsoft.com/office/drawing/2014/main" id="{6B21C882-271E-4F79-A2CA-92AA480CE823}"/>
                  </a:ext>
                </a:extLst>
              </p:cNvPr>
              <p:cNvGrpSpPr/>
              <p:nvPr/>
            </p:nvGrpSpPr>
            <p:grpSpPr>
              <a:xfrm>
                <a:off x="3126216" y="2284650"/>
                <a:ext cx="5674435" cy="3038367"/>
                <a:chOff x="3126216" y="2284650"/>
                <a:chExt cx="5674435" cy="3038367"/>
              </a:xfrm>
            </p:grpSpPr>
            <p:grpSp>
              <p:nvGrpSpPr>
                <p:cNvPr id="43" name="Group 42">
                  <a:extLst>
                    <a:ext uri="{FF2B5EF4-FFF2-40B4-BE49-F238E27FC236}">
                      <a16:creationId xmlns:a16="http://schemas.microsoft.com/office/drawing/2014/main" id="{DEB7B79B-8427-4145-9D29-32BBD6C21BDF}"/>
                    </a:ext>
                  </a:extLst>
                </p:cNvPr>
                <p:cNvGrpSpPr/>
                <p:nvPr/>
              </p:nvGrpSpPr>
              <p:grpSpPr>
                <a:xfrm>
                  <a:off x="3126216" y="2285949"/>
                  <a:ext cx="5674435" cy="3037068"/>
                  <a:chOff x="3126216" y="2285949"/>
                  <a:chExt cx="5674435" cy="3037068"/>
                </a:xfrm>
              </p:grpSpPr>
              <p:grpSp>
                <p:nvGrpSpPr>
                  <p:cNvPr id="42" name="Group 41">
                    <a:extLst>
                      <a:ext uri="{FF2B5EF4-FFF2-40B4-BE49-F238E27FC236}">
                        <a16:creationId xmlns:a16="http://schemas.microsoft.com/office/drawing/2014/main" id="{48F53578-0266-4CB1-BEBE-C30D00857690}"/>
                      </a:ext>
                    </a:extLst>
                  </p:cNvPr>
                  <p:cNvGrpSpPr/>
                  <p:nvPr/>
                </p:nvGrpSpPr>
                <p:grpSpPr>
                  <a:xfrm>
                    <a:off x="3126216" y="2327013"/>
                    <a:ext cx="5674435" cy="2996004"/>
                    <a:chOff x="3126216" y="2327013"/>
                    <a:chExt cx="5674435" cy="2996004"/>
                  </a:xfrm>
                </p:grpSpPr>
                <p:grpSp>
                  <p:nvGrpSpPr>
                    <p:cNvPr id="3" name="Group 2">
                      <a:extLst>
                        <a:ext uri="{FF2B5EF4-FFF2-40B4-BE49-F238E27FC236}">
                          <a16:creationId xmlns:a16="http://schemas.microsoft.com/office/drawing/2014/main" id="{C747EC3B-34B5-4AB3-A24C-EDC54A4DE207}"/>
                        </a:ext>
                      </a:extLst>
                    </p:cNvPr>
                    <p:cNvGrpSpPr/>
                    <p:nvPr/>
                  </p:nvGrpSpPr>
                  <p:grpSpPr>
                    <a:xfrm>
                      <a:off x="3168575" y="2327013"/>
                      <a:ext cx="5632076" cy="2996004"/>
                      <a:chOff x="3168575" y="2327013"/>
                      <a:chExt cx="5632076" cy="2996004"/>
                    </a:xfrm>
                  </p:grpSpPr>
                  <p:sp>
                    <p:nvSpPr>
                      <p:cNvPr id="4" name="object 3">
                        <a:extLst>
                          <a:ext uri="{FF2B5EF4-FFF2-40B4-BE49-F238E27FC236}">
                            <a16:creationId xmlns:a16="http://schemas.microsoft.com/office/drawing/2014/main" id="{505AD97F-5654-4CBF-A7C2-B5424B583611}"/>
                          </a:ext>
                        </a:extLst>
                      </p:cNvPr>
                      <p:cNvSpPr/>
                      <p:nvPr/>
                    </p:nvSpPr>
                    <p:spPr>
                      <a:xfrm>
                        <a:off x="3168575" y="4102026"/>
                        <a:ext cx="5632076" cy="449916"/>
                      </a:xfrm>
                      <a:custGeom>
                        <a:avLst/>
                        <a:gdLst/>
                        <a:ahLst/>
                        <a:cxnLst/>
                        <a:rect l="l" t="t" r="r" b="b"/>
                        <a:pathLst>
                          <a:path w="6383020" h="509904">
                            <a:moveTo>
                              <a:pt x="6382512" y="0"/>
                            </a:moveTo>
                            <a:lnTo>
                              <a:pt x="6382512" y="284137"/>
                            </a:lnTo>
                            <a:lnTo>
                              <a:pt x="0" y="284137"/>
                            </a:lnTo>
                            <a:lnTo>
                              <a:pt x="0" y="509295"/>
                            </a:lnTo>
                          </a:path>
                        </a:pathLst>
                      </a:custGeom>
                      <a:ln w="27432">
                        <a:solidFill>
                          <a:srgbClr val="000000"/>
                        </a:solidFill>
                      </a:ln>
                    </p:spPr>
                    <p:txBody>
                      <a:bodyPr wrap="square" lIns="0" tIns="0" rIns="0" bIns="0" rtlCol="0"/>
                      <a:lstStyle/>
                      <a:p>
                        <a:endParaRPr sz="1588" dirty="0"/>
                      </a:p>
                    </p:txBody>
                  </p:sp>
                  <p:sp>
                    <p:nvSpPr>
                      <p:cNvPr id="8" name="object 7">
                        <a:extLst>
                          <a:ext uri="{FF2B5EF4-FFF2-40B4-BE49-F238E27FC236}">
                            <a16:creationId xmlns:a16="http://schemas.microsoft.com/office/drawing/2014/main" id="{4938FB5C-BC8A-4FF2-9A1C-FCACD4E79DBB}"/>
                          </a:ext>
                        </a:extLst>
                      </p:cNvPr>
                      <p:cNvSpPr/>
                      <p:nvPr/>
                    </p:nvSpPr>
                    <p:spPr>
                      <a:xfrm>
                        <a:off x="4330401" y="2327663"/>
                        <a:ext cx="492499" cy="0"/>
                      </a:xfrm>
                      <a:custGeom>
                        <a:avLst/>
                        <a:gdLst/>
                        <a:ahLst/>
                        <a:cxnLst/>
                        <a:rect l="l" t="t" r="r" b="b"/>
                        <a:pathLst>
                          <a:path w="558164">
                            <a:moveTo>
                              <a:pt x="0" y="0"/>
                            </a:moveTo>
                            <a:lnTo>
                              <a:pt x="558063" y="0"/>
                            </a:lnTo>
                          </a:path>
                        </a:pathLst>
                      </a:custGeom>
                      <a:ln w="3175">
                        <a:solidFill>
                          <a:srgbClr val="000000"/>
                        </a:solidFill>
                      </a:ln>
                    </p:spPr>
                    <p:txBody>
                      <a:bodyPr wrap="square" lIns="0" tIns="0" rIns="0" bIns="0" rtlCol="0"/>
                      <a:lstStyle/>
                      <a:p>
                        <a:endParaRPr sz="1588" dirty="0"/>
                      </a:p>
                    </p:txBody>
                  </p:sp>
                  <p:sp>
                    <p:nvSpPr>
                      <p:cNvPr id="14" name="object 13">
                        <a:extLst>
                          <a:ext uri="{FF2B5EF4-FFF2-40B4-BE49-F238E27FC236}">
                            <a16:creationId xmlns:a16="http://schemas.microsoft.com/office/drawing/2014/main" id="{B19EE692-28AC-449C-9CC9-666B3B70ED68}"/>
                          </a:ext>
                        </a:extLst>
                      </p:cNvPr>
                      <p:cNvSpPr/>
                      <p:nvPr/>
                    </p:nvSpPr>
                    <p:spPr>
                      <a:xfrm>
                        <a:off x="7200003" y="2327013"/>
                        <a:ext cx="484654" cy="0"/>
                      </a:xfrm>
                      <a:custGeom>
                        <a:avLst/>
                        <a:gdLst/>
                        <a:ahLst/>
                        <a:cxnLst/>
                        <a:rect l="l" t="t" r="r" b="b"/>
                        <a:pathLst>
                          <a:path w="549275">
                            <a:moveTo>
                              <a:pt x="0" y="0"/>
                            </a:moveTo>
                            <a:lnTo>
                              <a:pt x="548919" y="0"/>
                            </a:lnTo>
                          </a:path>
                        </a:pathLst>
                      </a:custGeom>
                      <a:ln w="27432">
                        <a:solidFill>
                          <a:srgbClr val="000000"/>
                        </a:solidFill>
                      </a:ln>
                    </p:spPr>
                    <p:txBody>
                      <a:bodyPr wrap="square" lIns="0" tIns="0" rIns="0" bIns="0" rtlCol="0"/>
                      <a:lstStyle/>
                      <a:p>
                        <a:endParaRPr sz="1588" dirty="0"/>
                      </a:p>
                    </p:txBody>
                  </p:sp>
                  <p:sp>
                    <p:nvSpPr>
                      <p:cNvPr id="22" name="object 21">
                        <a:extLst>
                          <a:ext uri="{FF2B5EF4-FFF2-40B4-BE49-F238E27FC236}">
                            <a16:creationId xmlns:a16="http://schemas.microsoft.com/office/drawing/2014/main" id="{E6336AF3-9537-400B-8916-AE0D2AE7A23E}"/>
                          </a:ext>
                        </a:extLst>
                      </p:cNvPr>
                      <p:cNvSpPr/>
                      <p:nvPr/>
                    </p:nvSpPr>
                    <p:spPr>
                      <a:xfrm>
                        <a:off x="4338470" y="5323017"/>
                        <a:ext cx="484654" cy="0"/>
                      </a:xfrm>
                      <a:custGeom>
                        <a:avLst/>
                        <a:gdLst/>
                        <a:ahLst/>
                        <a:cxnLst/>
                        <a:rect l="l" t="t" r="r" b="b"/>
                        <a:pathLst>
                          <a:path w="549275">
                            <a:moveTo>
                              <a:pt x="0" y="0"/>
                            </a:moveTo>
                            <a:lnTo>
                              <a:pt x="548919" y="0"/>
                            </a:lnTo>
                          </a:path>
                        </a:pathLst>
                      </a:custGeom>
                      <a:ln w="27432">
                        <a:solidFill>
                          <a:srgbClr val="000000"/>
                        </a:solidFill>
                      </a:ln>
                    </p:spPr>
                    <p:txBody>
                      <a:bodyPr wrap="square" lIns="0" tIns="0" rIns="0" bIns="0" rtlCol="0"/>
                      <a:lstStyle/>
                      <a:p>
                        <a:endParaRPr sz="1588" dirty="0"/>
                      </a:p>
                    </p:txBody>
                  </p:sp>
                  <p:sp>
                    <p:nvSpPr>
                      <p:cNvPr id="28" name="object 27">
                        <a:extLst>
                          <a:ext uri="{FF2B5EF4-FFF2-40B4-BE49-F238E27FC236}">
                            <a16:creationId xmlns:a16="http://schemas.microsoft.com/office/drawing/2014/main" id="{9DDB910B-6623-44FB-8495-0A6ED5FA963C}"/>
                          </a:ext>
                        </a:extLst>
                      </p:cNvPr>
                      <p:cNvSpPr/>
                      <p:nvPr/>
                    </p:nvSpPr>
                    <p:spPr>
                      <a:xfrm>
                        <a:off x="7200003" y="5323017"/>
                        <a:ext cx="484654" cy="0"/>
                      </a:xfrm>
                      <a:custGeom>
                        <a:avLst/>
                        <a:gdLst/>
                        <a:ahLst/>
                        <a:cxnLst/>
                        <a:rect l="l" t="t" r="r" b="b"/>
                        <a:pathLst>
                          <a:path w="549275">
                            <a:moveTo>
                              <a:pt x="0" y="0"/>
                            </a:moveTo>
                            <a:lnTo>
                              <a:pt x="548919" y="0"/>
                            </a:lnTo>
                          </a:path>
                        </a:pathLst>
                      </a:custGeom>
                      <a:ln w="27432">
                        <a:solidFill>
                          <a:srgbClr val="000000"/>
                        </a:solidFill>
                      </a:ln>
                    </p:spPr>
                    <p:txBody>
                      <a:bodyPr wrap="square" lIns="0" tIns="0" rIns="0" bIns="0" rtlCol="0"/>
                      <a:lstStyle/>
                      <a:p>
                        <a:endParaRPr sz="1588" dirty="0"/>
                      </a:p>
                    </p:txBody>
                  </p:sp>
                </p:grpSp>
                <p:sp>
                  <p:nvSpPr>
                    <p:cNvPr id="5" name="object 4">
                      <a:extLst>
                        <a:ext uri="{FF2B5EF4-FFF2-40B4-BE49-F238E27FC236}">
                          <a16:creationId xmlns:a16="http://schemas.microsoft.com/office/drawing/2014/main" id="{FEC9B670-A207-47D0-816D-FB17D5FCCDE2}"/>
                        </a:ext>
                      </a:extLst>
                    </p:cNvPr>
                    <p:cNvSpPr/>
                    <p:nvPr/>
                  </p:nvSpPr>
                  <p:spPr>
                    <a:xfrm>
                      <a:off x="3126216" y="4478785"/>
                      <a:ext cx="85165" cy="72838"/>
                    </a:xfrm>
                    <a:custGeom>
                      <a:avLst/>
                      <a:gdLst/>
                      <a:ahLst/>
                      <a:cxnLst/>
                      <a:rect l="l" t="t" r="r" b="b"/>
                      <a:pathLst>
                        <a:path w="96519" h="82550">
                          <a:moveTo>
                            <a:pt x="96012" y="0"/>
                          </a:moveTo>
                          <a:lnTo>
                            <a:pt x="48006" y="82296"/>
                          </a:lnTo>
                          <a:lnTo>
                            <a:pt x="0" y="0"/>
                          </a:lnTo>
                        </a:path>
                      </a:pathLst>
                    </a:custGeom>
                    <a:ln w="27432">
                      <a:solidFill>
                        <a:srgbClr val="000000"/>
                      </a:solidFill>
                    </a:ln>
                  </p:spPr>
                  <p:txBody>
                    <a:bodyPr wrap="square" lIns="0" tIns="0" rIns="0" bIns="0" rtlCol="0"/>
                    <a:lstStyle/>
                    <a:p>
                      <a:endParaRPr sz="1588" dirty="0"/>
                    </a:p>
                  </p:txBody>
                </p:sp>
              </p:grpSp>
              <p:sp>
                <p:nvSpPr>
                  <p:cNvPr id="9" name="object 8">
                    <a:extLst>
                      <a:ext uri="{FF2B5EF4-FFF2-40B4-BE49-F238E27FC236}">
                        <a16:creationId xmlns:a16="http://schemas.microsoft.com/office/drawing/2014/main" id="{3D76EBF5-8D8C-4104-B559-4B0396408A0E}"/>
                      </a:ext>
                    </a:extLst>
                  </p:cNvPr>
                  <p:cNvSpPr/>
                  <p:nvPr/>
                </p:nvSpPr>
                <p:spPr>
                  <a:xfrm>
                    <a:off x="4750193" y="2285949"/>
                    <a:ext cx="72838" cy="85165"/>
                  </a:xfrm>
                  <a:custGeom>
                    <a:avLst/>
                    <a:gdLst/>
                    <a:ahLst/>
                    <a:cxnLst/>
                    <a:rect l="l" t="t" r="r" b="b"/>
                    <a:pathLst>
                      <a:path w="82550" h="96519">
                        <a:moveTo>
                          <a:pt x="0" y="0"/>
                        </a:moveTo>
                        <a:lnTo>
                          <a:pt x="82296" y="48006"/>
                        </a:lnTo>
                        <a:lnTo>
                          <a:pt x="0" y="96012"/>
                        </a:lnTo>
                      </a:path>
                    </a:pathLst>
                  </a:custGeom>
                  <a:ln w="27432">
                    <a:solidFill>
                      <a:srgbClr val="000000"/>
                    </a:solidFill>
                  </a:ln>
                </p:spPr>
                <p:txBody>
                  <a:bodyPr wrap="square" lIns="0" tIns="0" rIns="0" bIns="0" rtlCol="0"/>
                  <a:lstStyle/>
                  <a:p>
                    <a:endParaRPr sz="1588" dirty="0"/>
                  </a:p>
                </p:txBody>
              </p:sp>
            </p:grpSp>
            <p:sp>
              <p:nvSpPr>
                <p:cNvPr id="15" name="object 14">
                  <a:extLst>
                    <a:ext uri="{FF2B5EF4-FFF2-40B4-BE49-F238E27FC236}">
                      <a16:creationId xmlns:a16="http://schemas.microsoft.com/office/drawing/2014/main" id="{3CB87A15-4F20-4EB4-9FF3-490C30D912ED}"/>
                    </a:ext>
                  </a:extLst>
                </p:cNvPr>
                <p:cNvSpPr/>
                <p:nvPr/>
              </p:nvSpPr>
              <p:spPr>
                <a:xfrm>
                  <a:off x="7611726" y="2284650"/>
                  <a:ext cx="72838" cy="85165"/>
                </a:xfrm>
                <a:custGeom>
                  <a:avLst/>
                  <a:gdLst/>
                  <a:ahLst/>
                  <a:cxnLst/>
                  <a:rect l="l" t="t" r="r" b="b"/>
                  <a:pathLst>
                    <a:path w="82550" h="96519">
                      <a:moveTo>
                        <a:pt x="0" y="0"/>
                      </a:moveTo>
                      <a:lnTo>
                        <a:pt x="82296" y="48006"/>
                      </a:lnTo>
                      <a:lnTo>
                        <a:pt x="0" y="96012"/>
                      </a:lnTo>
                    </a:path>
                  </a:pathLst>
                </a:custGeom>
                <a:ln w="27432">
                  <a:solidFill>
                    <a:srgbClr val="000000"/>
                  </a:solidFill>
                </a:ln>
              </p:spPr>
              <p:txBody>
                <a:bodyPr wrap="square" lIns="0" tIns="0" rIns="0" bIns="0" rtlCol="0"/>
                <a:lstStyle/>
                <a:p>
                  <a:endParaRPr sz="1588" dirty="0"/>
                </a:p>
              </p:txBody>
            </p:sp>
          </p:grpSp>
          <p:sp>
            <p:nvSpPr>
              <p:cNvPr id="23" name="object 22">
                <a:extLst>
                  <a:ext uri="{FF2B5EF4-FFF2-40B4-BE49-F238E27FC236}">
                    <a16:creationId xmlns:a16="http://schemas.microsoft.com/office/drawing/2014/main" id="{F236D7B8-77F7-4415-946E-4F00855354F3}"/>
                  </a:ext>
                </a:extLst>
              </p:cNvPr>
              <p:cNvSpPr/>
              <p:nvPr/>
            </p:nvSpPr>
            <p:spPr>
              <a:xfrm>
                <a:off x="4750193" y="5280655"/>
                <a:ext cx="72838" cy="85165"/>
              </a:xfrm>
              <a:custGeom>
                <a:avLst/>
                <a:gdLst/>
                <a:ahLst/>
                <a:cxnLst/>
                <a:rect l="l" t="t" r="r" b="b"/>
                <a:pathLst>
                  <a:path w="82550" h="96520">
                    <a:moveTo>
                      <a:pt x="0" y="0"/>
                    </a:moveTo>
                    <a:lnTo>
                      <a:pt x="82296" y="48006"/>
                    </a:lnTo>
                    <a:lnTo>
                      <a:pt x="0" y="96012"/>
                    </a:lnTo>
                  </a:path>
                </a:pathLst>
              </a:custGeom>
              <a:ln w="27432">
                <a:solidFill>
                  <a:srgbClr val="000000"/>
                </a:solidFill>
              </a:ln>
            </p:spPr>
            <p:txBody>
              <a:bodyPr wrap="square" lIns="0" tIns="0" rIns="0" bIns="0" rtlCol="0"/>
              <a:lstStyle/>
              <a:p>
                <a:endParaRPr sz="1588" dirty="0"/>
              </a:p>
            </p:txBody>
          </p:sp>
        </p:grpSp>
        <p:sp>
          <p:nvSpPr>
            <p:cNvPr id="29" name="object 28">
              <a:extLst>
                <a:ext uri="{FF2B5EF4-FFF2-40B4-BE49-F238E27FC236}">
                  <a16:creationId xmlns:a16="http://schemas.microsoft.com/office/drawing/2014/main" id="{700167A2-AC30-49BF-A873-32BDDCD9C5FA}"/>
                </a:ext>
              </a:extLst>
            </p:cNvPr>
            <p:cNvSpPr/>
            <p:nvPr/>
          </p:nvSpPr>
          <p:spPr>
            <a:xfrm>
              <a:off x="7611726" y="5280655"/>
              <a:ext cx="72838" cy="85165"/>
            </a:xfrm>
            <a:custGeom>
              <a:avLst/>
              <a:gdLst/>
              <a:ahLst/>
              <a:cxnLst/>
              <a:rect l="l" t="t" r="r" b="b"/>
              <a:pathLst>
                <a:path w="82550" h="96520">
                  <a:moveTo>
                    <a:pt x="0" y="0"/>
                  </a:moveTo>
                  <a:lnTo>
                    <a:pt x="82296" y="48006"/>
                  </a:lnTo>
                  <a:lnTo>
                    <a:pt x="0" y="96012"/>
                  </a:lnTo>
                </a:path>
              </a:pathLst>
            </a:custGeom>
            <a:ln w="27432">
              <a:solidFill>
                <a:srgbClr val="000000"/>
              </a:solidFill>
            </a:ln>
          </p:spPr>
          <p:txBody>
            <a:bodyPr wrap="square" lIns="0" tIns="0" rIns="0" bIns="0" rtlCol="0"/>
            <a:lstStyle/>
            <a:p>
              <a:endParaRPr sz="1588" dirty="0"/>
            </a:p>
          </p:txBody>
        </p:sp>
      </p:grpSp>
      <p:grpSp>
        <p:nvGrpSpPr>
          <p:cNvPr id="47" name="Group 46">
            <a:extLst>
              <a:ext uri="{FF2B5EF4-FFF2-40B4-BE49-F238E27FC236}">
                <a16:creationId xmlns:a16="http://schemas.microsoft.com/office/drawing/2014/main" id="{425D0493-3352-45EC-8532-248302E622B1}"/>
              </a:ext>
              <a:ext uri="{C183D7F6-B498-43B3-948B-1728B52AA6E4}">
                <adec:decorative xmlns:adec="http://schemas.microsoft.com/office/drawing/2017/decorative" val="1"/>
              </a:ext>
            </a:extLst>
          </p:cNvPr>
          <p:cNvGrpSpPr/>
          <p:nvPr/>
        </p:nvGrpSpPr>
        <p:grpSpPr>
          <a:xfrm>
            <a:off x="2002715" y="1626422"/>
            <a:ext cx="2329143" cy="1396253"/>
            <a:chOff x="2002715" y="1626422"/>
            <a:chExt cx="2329143" cy="1396253"/>
          </a:xfrm>
        </p:grpSpPr>
        <p:sp>
          <p:nvSpPr>
            <p:cNvPr id="10" name="object 9">
              <a:extLst>
                <a:ext uri="{FF2B5EF4-FFF2-40B4-BE49-F238E27FC236}">
                  <a16:creationId xmlns:a16="http://schemas.microsoft.com/office/drawing/2014/main" id="{7644E9D7-024D-4A4A-AF5A-D94ECD40BE06}"/>
                </a:ext>
              </a:extLst>
            </p:cNvPr>
            <p:cNvSpPr/>
            <p:nvPr/>
          </p:nvSpPr>
          <p:spPr>
            <a:xfrm>
              <a:off x="2002715" y="1626422"/>
              <a:ext cx="2329143" cy="1396253"/>
            </a:xfrm>
            <a:custGeom>
              <a:avLst/>
              <a:gdLst/>
              <a:ahLst/>
              <a:cxnLst/>
              <a:rect l="l" t="t" r="r" b="b"/>
              <a:pathLst>
                <a:path w="2639695" h="1582420">
                  <a:moveTo>
                    <a:pt x="0" y="0"/>
                  </a:moveTo>
                  <a:lnTo>
                    <a:pt x="2639568" y="0"/>
                  </a:lnTo>
                  <a:lnTo>
                    <a:pt x="2639568" y="1581912"/>
                  </a:lnTo>
                  <a:lnTo>
                    <a:pt x="0" y="1581912"/>
                  </a:lnTo>
                  <a:lnTo>
                    <a:pt x="0" y="0"/>
                  </a:lnTo>
                  <a:close/>
                </a:path>
              </a:pathLst>
            </a:custGeom>
            <a:solidFill>
              <a:srgbClr val="005F9C"/>
            </a:solidFill>
          </p:spPr>
          <p:txBody>
            <a:bodyPr wrap="square" lIns="0" tIns="0" rIns="0" bIns="0" rtlCol="0"/>
            <a:lstStyle/>
            <a:p>
              <a:endParaRPr sz="1588" dirty="0"/>
            </a:p>
          </p:txBody>
        </p:sp>
        <p:sp>
          <p:nvSpPr>
            <p:cNvPr id="13" name="object 12">
              <a:extLst>
                <a:ext uri="{FF2B5EF4-FFF2-40B4-BE49-F238E27FC236}">
                  <a16:creationId xmlns:a16="http://schemas.microsoft.com/office/drawing/2014/main" id="{7F97635A-6FA4-4642-9D8C-219B40F71256}"/>
                </a:ext>
              </a:extLst>
            </p:cNvPr>
            <p:cNvSpPr txBox="1"/>
            <p:nvPr/>
          </p:nvSpPr>
          <p:spPr>
            <a:xfrm>
              <a:off x="2238717" y="1885249"/>
              <a:ext cx="1934135" cy="884858"/>
            </a:xfrm>
            <a:prstGeom prst="rect">
              <a:avLst/>
            </a:prstGeom>
          </p:spPr>
          <p:txBody>
            <a:bodyPr vert="horz" wrap="square" lIns="0" tIns="0" rIns="0" bIns="0" rtlCol="0">
              <a:spAutoFit/>
            </a:bodyPr>
            <a:lstStyle/>
            <a:p>
              <a:pPr marL="13448" marR="4483" indent="-2802" algn="ctr">
                <a:lnSpc>
                  <a:spcPts val="2285"/>
                </a:lnSpc>
              </a:pPr>
              <a:r>
                <a:rPr lang="en-US" sz="2118" spc="-4" dirty="0">
                  <a:solidFill>
                    <a:srgbClr val="FFFFFF"/>
                  </a:solidFill>
                  <a:latin typeface="Calibri"/>
                  <a:cs typeface="Calibri"/>
                </a:rPr>
                <a:t>Conducted</a:t>
              </a:r>
              <a:br>
                <a:rPr lang="en-US" sz="2118" spc="-4" dirty="0">
                  <a:solidFill>
                    <a:srgbClr val="FFFFFF"/>
                  </a:solidFill>
                  <a:latin typeface="Calibri"/>
                  <a:cs typeface="Calibri"/>
                </a:rPr>
              </a:br>
              <a:r>
                <a:rPr sz="2118" spc="-4" dirty="0">
                  <a:solidFill>
                    <a:srgbClr val="FFFFFF"/>
                  </a:solidFill>
                  <a:latin typeface="Calibri"/>
                  <a:cs typeface="Calibri"/>
                </a:rPr>
                <a:t>L</a:t>
              </a:r>
              <a:r>
                <a:rPr sz="2118" dirty="0">
                  <a:solidFill>
                    <a:srgbClr val="FFFFFF"/>
                  </a:solidFill>
                  <a:latin typeface="Calibri"/>
                  <a:cs typeface="Calibri"/>
                </a:rPr>
                <a:t>i</a:t>
              </a:r>
              <a:r>
                <a:rPr sz="2118" spc="-22" dirty="0">
                  <a:solidFill>
                    <a:srgbClr val="FFFFFF"/>
                  </a:solidFill>
                  <a:latin typeface="Calibri"/>
                  <a:cs typeface="Calibri"/>
                </a:rPr>
                <a:t>t</a:t>
              </a:r>
              <a:r>
                <a:rPr sz="2118" spc="-9" dirty="0">
                  <a:solidFill>
                    <a:srgbClr val="FFFFFF"/>
                  </a:solidFill>
                  <a:latin typeface="Calibri"/>
                  <a:cs typeface="Calibri"/>
                </a:rPr>
                <a:t>e</a:t>
              </a:r>
              <a:r>
                <a:rPr sz="2118" spc="-49" dirty="0">
                  <a:solidFill>
                    <a:srgbClr val="FFFFFF"/>
                  </a:solidFill>
                  <a:latin typeface="Calibri"/>
                  <a:cs typeface="Calibri"/>
                </a:rPr>
                <a:t>r</a:t>
              </a:r>
              <a:r>
                <a:rPr sz="2118" spc="-22" dirty="0">
                  <a:solidFill>
                    <a:srgbClr val="FFFFFF"/>
                  </a:solidFill>
                  <a:latin typeface="Calibri"/>
                  <a:cs typeface="Calibri"/>
                </a:rPr>
                <a:t>a</a:t>
              </a:r>
              <a:r>
                <a:rPr sz="2118" dirty="0">
                  <a:solidFill>
                    <a:srgbClr val="FFFFFF"/>
                  </a:solidFill>
                  <a:latin typeface="Calibri"/>
                  <a:cs typeface="Calibri"/>
                </a:rPr>
                <a:t>t</a:t>
              </a:r>
              <a:r>
                <a:rPr sz="2118" spc="9" dirty="0">
                  <a:solidFill>
                    <a:srgbClr val="FFFFFF"/>
                  </a:solidFill>
                  <a:latin typeface="Calibri"/>
                  <a:cs typeface="Calibri"/>
                </a:rPr>
                <a:t>u</a:t>
              </a:r>
              <a:r>
                <a:rPr sz="2118" spc="-31" dirty="0">
                  <a:solidFill>
                    <a:srgbClr val="FFFFFF"/>
                  </a:solidFill>
                  <a:latin typeface="Calibri"/>
                  <a:cs typeface="Calibri"/>
                </a:rPr>
                <a:t>r</a:t>
              </a:r>
              <a:r>
                <a:rPr sz="2118" spc="-13" dirty="0">
                  <a:solidFill>
                    <a:srgbClr val="FFFFFF"/>
                  </a:solidFill>
                  <a:latin typeface="Calibri"/>
                  <a:cs typeface="Calibri"/>
                </a:rPr>
                <a:t>e</a:t>
              </a:r>
              <a:r>
                <a:rPr sz="2118" spc="-53" dirty="0">
                  <a:solidFill>
                    <a:srgbClr val="FFFFFF"/>
                  </a:solidFill>
                  <a:latin typeface="Calibri"/>
                  <a:cs typeface="Calibri"/>
                </a:rPr>
                <a:t> </a:t>
              </a:r>
              <a:r>
                <a:rPr sz="2118" spc="-66" dirty="0">
                  <a:solidFill>
                    <a:srgbClr val="FFFFFF"/>
                  </a:solidFill>
                  <a:latin typeface="Calibri"/>
                  <a:cs typeface="Calibri"/>
                </a:rPr>
                <a:t>R</a:t>
              </a:r>
              <a:r>
                <a:rPr sz="2118" spc="-9" dirty="0">
                  <a:solidFill>
                    <a:srgbClr val="FFFFFF"/>
                  </a:solidFill>
                  <a:latin typeface="Calibri"/>
                  <a:cs typeface="Calibri"/>
                </a:rPr>
                <a:t>e</a:t>
              </a:r>
              <a:r>
                <a:rPr sz="2118" spc="-18" dirty="0">
                  <a:solidFill>
                    <a:srgbClr val="FFFFFF"/>
                  </a:solidFill>
                  <a:latin typeface="Calibri"/>
                  <a:cs typeface="Calibri"/>
                </a:rPr>
                <a:t>v</a:t>
              </a:r>
              <a:r>
                <a:rPr sz="2118" dirty="0">
                  <a:solidFill>
                    <a:srgbClr val="FFFFFF"/>
                  </a:solidFill>
                  <a:latin typeface="Calibri"/>
                  <a:cs typeface="Calibri"/>
                </a:rPr>
                <a:t>i</a:t>
              </a:r>
              <a:r>
                <a:rPr sz="2118" spc="-9" dirty="0">
                  <a:solidFill>
                    <a:srgbClr val="FFFFFF"/>
                  </a:solidFill>
                  <a:latin typeface="Calibri"/>
                  <a:cs typeface="Calibri"/>
                </a:rPr>
                <a:t>ew</a:t>
              </a:r>
              <a:r>
                <a:rPr sz="2118" spc="-4" dirty="0">
                  <a:solidFill>
                    <a:srgbClr val="FFFFFF"/>
                  </a:solidFill>
                  <a:latin typeface="Calibri"/>
                  <a:cs typeface="Calibri"/>
                </a:rPr>
                <a:t> </a:t>
              </a:r>
              <a:r>
                <a:rPr sz="2118" spc="4" dirty="0">
                  <a:solidFill>
                    <a:srgbClr val="FFFFFF"/>
                  </a:solidFill>
                  <a:latin typeface="Calibri"/>
                  <a:cs typeface="Calibri"/>
                </a:rPr>
                <a:t>o</a:t>
              </a:r>
              <a:r>
                <a:rPr sz="2118" dirty="0">
                  <a:solidFill>
                    <a:srgbClr val="FFFFFF"/>
                  </a:solidFill>
                  <a:latin typeface="Calibri"/>
                  <a:cs typeface="Calibri"/>
                </a:rPr>
                <a:t>f</a:t>
              </a:r>
              <a:r>
                <a:rPr sz="2118" spc="-4" dirty="0">
                  <a:solidFill>
                    <a:srgbClr val="FFFFFF"/>
                  </a:solidFill>
                  <a:latin typeface="Calibri"/>
                  <a:cs typeface="Calibri"/>
                </a:rPr>
                <a:t> </a:t>
              </a:r>
              <a:r>
                <a:rPr sz="2118" spc="-13" dirty="0">
                  <a:solidFill>
                    <a:srgbClr val="FFFFFF"/>
                  </a:solidFill>
                  <a:latin typeface="Calibri"/>
                  <a:cs typeface="Calibri"/>
                </a:rPr>
                <a:t>M</a:t>
              </a:r>
              <a:r>
                <a:rPr sz="2118" spc="-31" dirty="0">
                  <a:solidFill>
                    <a:srgbClr val="FFFFFF"/>
                  </a:solidFill>
                  <a:latin typeface="Calibri"/>
                  <a:cs typeface="Calibri"/>
                </a:rPr>
                <a:t>e</a:t>
              </a:r>
              <a:r>
                <a:rPr sz="2118" spc="-22" dirty="0">
                  <a:solidFill>
                    <a:srgbClr val="FFFFFF"/>
                  </a:solidFill>
                  <a:latin typeface="Calibri"/>
                  <a:cs typeface="Calibri"/>
                </a:rPr>
                <a:t>t</a:t>
              </a:r>
              <a:r>
                <a:rPr sz="2118" dirty="0">
                  <a:solidFill>
                    <a:srgbClr val="FFFFFF"/>
                  </a:solidFill>
                  <a:latin typeface="Calibri"/>
                  <a:cs typeface="Calibri"/>
                </a:rPr>
                <a:t>a</a:t>
              </a:r>
              <a:r>
                <a:rPr sz="2118" spc="4" dirty="0">
                  <a:solidFill>
                    <a:srgbClr val="FFFFFF"/>
                  </a:solidFill>
                  <a:latin typeface="Calibri"/>
                  <a:cs typeface="Calibri"/>
                </a:rPr>
                <a:t>-</a:t>
              </a:r>
              <a:r>
                <a:rPr sz="2118" dirty="0">
                  <a:solidFill>
                    <a:srgbClr val="FFFFFF"/>
                  </a:solidFill>
                  <a:latin typeface="Calibri"/>
                  <a:cs typeface="Calibri"/>
                </a:rPr>
                <a:t>A</a:t>
              </a:r>
              <a:r>
                <a:rPr sz="2118" spc="9" dirty="0">
                  <a:solidFill>
                    <a:srgbClr val="FFFFFF"/>
                  </a:solidFill>
                  <a:latin typeface="Calibri"/>
                  <a:cs typeface="Calibri"/>
                </a:rPr>
                <a:t>n</a:t>
              </a:r>
              <a:r>
                <a:rPr sz="2118" dirty="0">
                  <a:solidFill>
                    <a:srgbClr val="FFFFFF"/>
                  </a:solidFill>
                  <a:latin typeface="Calibri"/>
                  <a:cs typeface="Calibri"/>
                </a:rPr>
                <a:t>al</a:t>
              </a:r>
              <a:r>
                <a:rPr sz="2118" spc="-31" dirty="0">
                  <a:solidFill>
                    <a:srgbClr val="FFFFFF"/>
                  </a:solidFill>
                  <a:latin typeface="Calibri"/>
                  <a:cs typeface="Calibri"/>
                </a:rPr>
                <a:t>y</a:t>
              </a:r>
              <a:r>
                <a:rPr sz="2118" spc="-4" dirty="0">
                  <a:solidFill>
                    <a:srgbClr val="FFFFFF"/>
                  </a:solidFill>
                  <a:latin typeface="Calibri"/>
                  <a:cs typeface="Calibri"/>
                </a:rPr>
                <a:t>s</a:t>
              </a:r>
              <a:r>
                <a:rPr sz="2118" spc="-9" dirty="0">
                  <a:solidFill>
                    <a:srgbClr val="FFFFFF"/>
                  </a:solidFill>
                  <a:latin typeface="Calibri"/>
                  <a:cs typeface="Calibri"/>
                </a:rPr>
                <a:t>e</a:t>
              </a:r>
              <a:r>
                <a:rPr sz="2118" dirty="0">
                  <a:solidFill>
                    <a:srgbClr val="FFFFFF"/>
                  </a:solidFill>
                  <a:latin typeface="Calibri"/>
                  <a:cs typeface="Calibri"/>
                </a:rPr>
                <a:t>s</a:t>
              </a:r>
              <a:endParaRPr sz="2118" dirty="0">
                <a:latin typeface="Calibri"/>
                <a:cs typeface="Calibri"/>
              </a:endParaRPr>
            </a:p>
          </p:txBody>
        </p:sp>
        <p:sp>
          <p:nvSpPr>
            <p:cNvPr id="34" name="object 33">
              <a:extLst>
                <a:ext uri="{FF2B5EF4-FFF2-40B4-BE49-F238E27FC236}">
                  <a16:creationId xmlns:a16="http://schemas.microsoft.com/office/drawing/2014/main" id="{F4BA1FF5-6DCB-4848-94FD-C9EA57C069E0}"/>
                </a:ext>
              </a:extLst>
            </p:cNvPr>
            <p:cNvSpPr txBox="1"/>
            <p:nvPr/>
          </p:nvSpPr>
          <p:spPr>
            <a:xfrm>
              <a:off x="2029609" y="1653316"/>
              <a:ext cx="277346" cy="271613"/>
            </a:xfrm>
            <a:prstGeom prst="rect">
              <a:avLst/>
            </a:prstGeom>
            <a:solidFill>
              <a:srgbClr val="BCD6ED"/>
            </a:solidFill>
          </p:spPr>
          <p:txBody>
            <a:bodyPr vert="horz" wrap="square" lIns="0" tIns="0" rIns="0" bIns="0" rtlCol="0">
              <a:spAutoFit/>
            </a:bodyPr>
            <a:lstStyle/>
            <a:p>
              <a:pPr marL="80126">
                <a:lnSpc>
                  <a:spcPct val="100000"/>
                </a:lnSpc>
              </a:pPr>
              <a:r>
                <a:rPr sz="1765" dirty="0">
                  <a:solidFill>
                    <a:srgbClr val="001F5F"/>
                  </a:solidFill>
                  <a:latin typeface="Calibri"/>
                  <a:cs typeface="Calibri"/>
                </a:rPr>
                <a:t>1</a:t>
              </a:r>
              <a:endParaRPr sz="1765" dirty="0">
                <a:latin typeface="Calibri"/>
                <a:cs typeface="Calibri"/>
              </a:endParaRPr>
            </a:p>
          </p:txBody>
        </p:sp>
      </p:grpSp>
      <p:grpSp>
        <p:nvGrpSpPr>
          <p:cNvPr id="48" name="Group 47">
            <a:extLst>
              <a:ext uri="{FF2B5EF4-FFF2-40B4-BE49-F238E27FC236}">
                <a16:creationId xmlns:a16="http://schemas.microsoft.com/office/drawing/2014/main" id="{A883FA74-069F-4DBE-A049-5F123F2E9D0B}"/>
              </a:ext>
              <a:ext uri="{C183D7F6-B498-43B3-948B-1728B52AA6E4}">
                <adec:decorative xmlns:adec="http://schemas.microsoft.com/office/drawing/2017/decorative" val="1"/>
              </a:ext>
            </a:extLst>
          </p:cNvPr>
          <p:cNvGrpSpPr/>
          <p:nvPr/>
        </p:nvGrpSpPr>
        <p:grpSpPr>
          <a:xfrm>
            <a:off x="4872317" y="1626422"/>
            <a:ext cx="2329143" cy="1398494"/>
            <a:chOff x="4872317" y="1626422"/>
            <a:chExt cx="2329143" cy="1398494"/>
          </a:xfrm>
        </p:grpSpPr>
        <p:sp>
          <p:nvSpPr>
            <p:cNvPr id="16" name="object 15">
              <a:extLst>
                <a:ext uri="{FF2B5EF4-FFF2-40B4-BE49-F238E27FC236}">
                  <a16:creationId xmlns:a16="http://schemas.microsoft.com/office/drawing/2014/main" id="{4CE80EB3-D03C-490C-8F17-2997CFD93DAA}"/>
                </a:ext>
              </a:extLst>
            </p:cNvPr>
            <p:cNvSpPr/>
            <p:nvPr/>
          </p:nvSpPr>
          <p:spPr>
            <a:xfrm>
              <a:off x="4872317" y="1626422"/>
              <a:ext cx="2329143" cy="1398494"/>
            </a:xfrm>
            <a:custGeom>
              <a:avLst/>
              <a:gdLst/>
              <a:ahLst/>
              <a:cxnLst/>
              <a:rect l="l" t="t" r="r" b="b"/>
              <a:pathLst>
                <a:path w="2639695" h="1584960">
                  <a:moveTo>
                    <a:pt x="0" y="0"/>
                  </a:moveTo>
                  <a:lnTo>
                    <a:pt x="2639567" y="0"/>
                  </a:lnTo>
                  <a:lnTo>
                    <a:pt x="2639567" y="1584960"/>
                  </a:lnTo>
                  <a:lnTo>
                    <a:pt x="0" y="1584960"/>
                  </a:lnTo>
                  <a:lnTo>
                    <a:pt x="0" y="0"/>
                  </a:lnTo>
                  <a:close/>
                </a:path>
              </a:pathLst>
            </a:custGeom>
            <a:solidFill>
              <a:srgbClr val="005F9C"/>
            </a:solidFill>
          </p:spPr>
          <p:txBody>
            <a:bodyPr wrap="square" lIns="0" tIns="0" rIns="0" bIns="0" rtlCol="0"/>
            <a:lstStyle/>
            <a:p>
              <a:endParaRPr sz="1588" dirty="0"/>
            </a:p>
          </p:txBody>
        </p:sp>
        <p:sp>
          <p:nvSpPr>
            <p:cNvPr id="18" name="object 17">
              <a:extLst>
                <a:ext uri="{FF2B5EF4-FFF2-40B4-BE49-F238E27FC236}">
                  <a16:creationId xmlns:a16="http://schemas.microsoft.com/office/drawing/2014/main" id="{8947C97D-AC08-4F09-A6CD-C7F45053264B}"/>
                </a:ext>
              </a:extLst>
            </p:cNvPr>
            <p:cNvSpPr txBox="1"/>
            <p:nvPr/>
          </p:nvSpPr>
          <p:spPr>
            <a:xfrm>
              <a:off x="5028368" y="1809253"/>
              <a:ext cx="2025436" cy="1179810"/>
            </a:xfrm>
            <a:prstGeom prst="rect">
              <a:avLst/>
            </a:prstGeom>
          </p:spPr>
          <p:txBody>
            <a:bodyPr vert="horz" wrap="square" lIns="0" tIns="0" rIns="0" bIns="0" rtlCol="0" anchor="t">
              <a:spAutoFit/>
            </a:bodyPr>
            <a:lstStyle/>
            <a:p>
              <a:pPr marL="34925" marR="4445" indent="-24130" algn="ctr">
                <a:lnSpc>
                  <a:spcPts val="2285"/>
                </a:lnSpc>
              </a:pPr>
              <a:r>
                <a:rPr sz="2100" spc="-9" dirty="0">
                  <a:solidFill>
                    <a:srgbClr val="FFFFFF"/>
                  </a:solidFill>
                  <a:latin typeface="Calibri"/>
                  <a:cs typeface="Calibri"/>
                </a:rPr>
                <a:t>C</a:t>
              </a:r>
              <a:r>
                <a:rPr sz="2100" spc="-22" dirty="0">
                  <a:solidFill>
                    <a:srgbClr val="FFFFFF"/>
                  </a:solidFill>
                  <a:latin typeface="Calibri"/>
                  <a:cs typeface="Calibri"/>
                </a:rPr>
                <a:t>at</a:t>
              </a:r>
              <a:r>
                <a:rPr sz="2100" dirty="0">
                  <a:solidFill>
                    <a:srgbClr val="FFFFFF"/>
                  </a:solidFill>
                  <a:latin typeface="Calibri"/>
                  <a:cs typeface="Calibri"/>
                </a:rPr>
                <a:t>al</a:t>
              </a:r>
              <a:r>
                <a:rPr sz="2100" spc="4" dirty="0">
                  <a:solidFill>
                    <a:srgbClr val="FFFFFF"/>
                  </a:solidFill>
                  <a:latin typeface="Calibri"/>
                  <a:cs typeface="Calibri"/>
                </a:rPr>
                <a:t>o</a:t>
              </a:r>
              <a:r>
                <a:rPr sz="2100" spc="-13" dirty="0">
                  <a:solidFill>
                    <a:srgbClr val="FFFFFF"/>
                  </a:solidFill>
                  <a:latin typeface="Calibri"/>
                  <a:cs typeface="Calibri"/>
                </a:rPr>
                <a:t>g</a:t>
              </a:r>
              <a:r>
                <a:rPr lang="en-US" sz="2100" spc="-13" dirty="0">
                  <a:solidFill>
                    <a:srgbClr val="FFFFFF"/>
                  </a:solidFill>
                  <a:latin typeface="Calibri"/>
                  <a:cs typeface="Calibri"/>
                </a:rPr>
                <a:t>ed</a:t>
              </a:r>
              <a:r>
                <a:rPr sz="2100" spc="-40" dirty="0">
                  <a:solidFill>
                    <a:srgbClr val="FFFFFF"/>
                  </a:solidFill>
                  <a:latin typeface="Calibri"/>
                  <a:cs typeface="Calibri"/>
                </a:rPr>
                <a:t> </a:t>
              </a:r>
              <a:r>
                <a:rPr lang="en-US" sz="2100" spc="-40" dirty="0">
                  <a:solidFill>
                    <a:srgbClr val="FFFFFF"/>
                  </a:solidFill>
                  <a:latin typeface="Calibri"/>
                  <a:cs typeface="Calibri"/>
                </a:rPr>
                <a:t>73 </a:t>
              </a:r>
              <a:r>
                <a:rPr sz="2100" spc="9" dirty="0">
                  <a:solidFill>
                    <a:srgbClr val="FFFFFF"/>
                  </a:solidFill>
                  <a:latin typeface="Calibri"/>
                  <a:cs typeface="Calibri"/>
                </a:rPr>
                <a:t>D</a:t>
              </a:r>
              <a:r>
                <a:rPr sz="2100" dirty="0">
                  <a:solidFill>
                    <a:srgbClr val="FFFFFF"/>
                  </a:solidFill>
                  <a:latin typeface="Calibri"/>
                  <a:cs typeface="Calibri"/>
                </a:rPr>
                <a:t>i</a:t>
              </a:r>
              <a:r>
                <a:rPr sz="2100" spc="-26" dirty="0">
                  <a:solidFill>
                    <a:srgbClr val="FFFFFF"/>
                  </a:solidFill>
                  <a:latin typeface="Calibri"/>
                  <a:cs typeface="Calibri"/>
                </a:rPr>
                <a:t>s</a:t>
              </a:r>
              <a:r>
                <a:rPr sz="2100" dirty="0">
                  <a:solidFill>
                    <a:srgbClr val="FFFFFF"/>
                  </a:solidFill>
                  <a:latin typeface="Calibri"/>
                  <a:cs typeface="Calibri"/>
                </a:rPr>
                <a:t>ti</a:t>
              </a:r>
              <a:r>
                <a:rPr sz="2100" spc="9" dirty="0">
                  <a:solidFill>
                    <a:srgbClr val="FFFFFF"/>
                  </a:solidFill>
                  <a:latin typeface="Calibri"/>
                  <a:cs typeface="Calibri"/>
                </a:rPr>
                <a:t>n</a:t>
              </a:r>
              <a:r>
                <a:rPr sz="2100" spc="-22" dirty="0">
                  <a:solidFill>
                    <a:srgbClr val="FFFFFF"/>
                  </a:solidFill>
                  <a:latin typeface="Calibri"/>
                  <a:cs typeface="Calibri"/>
                </a:rPr>
                <a:t>c</a:t>
              </a:r>
              <a:r>
                <a:rPr sz="2100" spc="-9" dirty="0">
                  <a:solidFill>
                    <a:srgbClr val="FFFFFF"/>
                  </a:solidFill>
                  <a:latin typeface="Calibri"/>
                  <a:cs typeface="Calibri"/>
                </a:rPr>
                <a:t>t </a:t>
              </a:r>
              <a:r>
                <a:rPr sz="2100" spc="-13" dirty="0">
                  <a:solidFill>
                    <a:srgbClr val="FFFFFF"/>
                  </a:solidFill>
                  <a:latin typeface="Calibri"/>
                  <a:cs typeface="Calibri"/>
                </a:rPr>
                <a:t>M</a:t>
              </a:r>
              <a:r>
                <a:rPr sz="2100" spc="-31" dirty="0">
                  <a:solidFill>
                    <a:srgbClr val="FFFFFF"/>
                  </a:solidFill>
                  <a:latin typeface="Calibri"/>
                  <a:cs typeface="Calibri"/>
                </a:rPr>
                <a:t>e</a:t>
              </a:r>
              <a:r>
                <a:rPr sz="2100" spc="9" dirty="0">
                  <a:solidFill>
                    <a:srgbClr val="FFFFFF"/>
                  </a:solidFill>
                  <a:latin typeface="Calibri"/>
                  <a:cs typeface="Calibri"/>
                </a:rPr>
                <a:t>th</a:t>
              </a:r>
              <a:r>
                <a:rPr sz="2100" spc="4" dirty="0">
                  <a:solidFill>
                    <a:srgbClr val="FFFFFF"/>
                  </a:solidFill>
                  <a:latin typeface="Calibri"/>
                  <a:cs typeface="Calibri"/>
                </a:rPr>
                <a:t>o</a:t>
              </a:r>
              <a:r>
                <a:rPr sz="2100" spc="9" dirty="0">
                  <a:solidFill>
                    <a:srgbClr val="FFFFFF"/>
                  </a:solidFill>
                  <a:latin typeface="Calibri"/>
                  <a:cs typeface="Calibri"/>
                </a:rPr>
                <a:t>d</a:t>
              </a:r>
              <a:r>
                <a:rPr sz="2100" spc="4" dirty="0">
                  <a:solidFill>
                    <a:srgbClr val="FFFFFF"/>
                  </a:solidFill>
                  <a:latin typeface="Calibri"/>
                  <a:cs typeface="Calibri"/>
                </a:rPr>
                <a:t>o</a:t>
              </a:r>
              <a:r>
                <a:rPr sz="2100" dirty="0">
                  <a:solidFill>
                    <a:srgbClr val="FFFFFF"/>
                  </a:solidFill>
                  <a:latin typeface="Calibri"/>
                  <a:cs typeface="Calibri"/>
                </a:rPr>
                <a:t>l</a:t>
              </a:r>
              <a:r>
                <a:rPr sz="2100" spc="4" dirty="0">
                  <a:solidFill>
                    <a:srgbClr val="FFFFFF"/>
                  </a:solidFill>
                  <a:latin typeface="Calibri"/>
                  <a:cs typeface="Calibri"/>
                </a:rPr>
                <a:t>o</a:t>
              </a:r>
              <a:r>
                <a:rPr sz="2100" spc="-18" dirty="0">
                  <a:solidFill>
                    <a:srgbClr val="FFFFFF"/>
                  </a:solidFill>
                  <a:latin typeface="Calibri"/>
                  <a:cs typeface="Calibri"/>
                </a:rPr>
                <a:t>g</a:t>
              </a:r>
              <a:r>
                <a:rPr sz="2100" dirty="0">
                  <a:solidFill>
                    <a:srgbClr val="FFFFFF"/>
                  </a:solidFill>
                  <a:latin typeface="Calibri"/>
                  <a:cs typeface="Calibri"/>
                </a:rPr>
                <a:t>i</a:t>
              </a:r>
              <a:r>
                <a:rPr sz="2100" spc="-9" dirty="0">
                  <a:solidFill>
                    <a:srgbClr val="FFFFFF"/>
                  </a:solidFill>
                  <a:latin typeface="Calibri"/>
                  <a:cs typeface="Calibri"/>
                </a:rPr>
                <a:t>e</a:t>
              </a:r>
              <a:r>
                <a:rPr sz="2100" dirty="0">
                  <a:solidFill>
                    <a:srgbClr val="FFFFFF"/>
                  </a:solidFill>
                  <a:latin typeface="Calibri"/>
                  <a:cs typeface="Calibri"/>
                </a:rPr>
                <a:t>s</a:t>
              </a:r>
              <a:r>
                <a:rPr lang="en-US" sz="2100" dirty="0">
                  <a:solidFill>
                    <a:srgbClr val="FFFFFF"/>
                  </a:solidFill>
                  <a:latin typeface="Calibri"/>
                  <a:cs typeface="Calibri"/>
                </a:rPr>
                <a:t>/ Indices</a:t>
              </a:r>
              <a:endParaRPr lang="en-US" sz="2100" dirty="0">
                <a:latin typeface="Calibri"/>
                <a:cs typeface="Calibri"/>
              </a:endParaRPr>
            </a:p>
          </p:txBody>
        </p:sp>
        <p:sp>
          <p:nvSpPr>
            <p:cNvPr id="38" name="object 37">
              <a:extLst>
                <a:ext uri="{FF2B5EF4-FFF2-40B4-BE49-F238E27FC236}">
                  <a16:creationId xmlns:a16="http://schemas.microsoft.com/office/drawing/2014/main" id="{1A246C44-4A8B-4BA8-8681-95341F4B8198}"/>
                </a:ext>
              </a:extLst>
            </p:cNvPr>
            <p:cNvSpPr txBox="1"/>
            <p:nvPr/>
          </p:nvSpPr>
          <p:spPr>
            <a:xfrm>
              <a:off x="4904590" y="1653316"/>
              <a:ext cx="277346" cy="271613"/>
            </a:xfrm>
            <a:prstGeom prst="rect">
              <a:avLst/>
            </a:prstGeom>
            <a:solidFill>
              <a:srgbClr val="BCD6ED"/>
            </a:solidFill>
          </p:spPr>
          <p:txBody>
            <a:bodyPr vert="horz" wrap="square" lIns="0" tIns="0" rIns="0" bIns="0" rtlCol="0">
              <a:spAutoFit/>
            </a:bodyPr>
            <a:lstStyle/>
            <a:p>
              <a:pPr marL="80126">
                <a:lnSpc>
                  <a:spcPct val="100000"/>
                </a:lnSpc>
              </a:pPr>
              <a:r>
                <a:rPr sz="1765" dirty="0">
                  <a:solidFill>
                    <a:srgbClr val="001F5F"/>
                  </a:solidFill>
                  <a:latin typeface="Calibri"/>
                  <a:cs typeface="Calibri"/>
                </a:rPr>
                <a:t>2</a:t>
              </a:r>
              <a:endParaRPr sz="1765" dirty="0">
                <a:latin typeface="Calibri"/>
                <a:cs typeface="Calibri"/>
              </a:endParaRPr>
            </a:p>
          </p:txBody>
        </p:sp>
      </p:grpSp>
      <p:grpSp>
        <p:nvGrpSpPr>
          <p:cNvPr id="49" name="Group 48">
            <a:extLst>
              <a:ext uri="{FF2B5EF4-FFF2-40B4-BE49-F238E27FC236}">
                <a16:creationId xmlns:a16="http://schemas.microsoft.com/office/drawing/2014/main" id="{C4B601E6-5935-479F-BA2D-F7331AD9ED28}"/>
              </a:ext>
              <a:ext uri="{C183D7F6-B498-43B3-948B-1728B52AA6E4}">
                <adec:decorative xmlns:adec="http://schemas.microsoft.com/office/drawing/2017/decorative" val="1"/>
              </a:ext>
            </a:extLst>
          </p:cNvPr>
          <p:cNvGrpSpPr/>
          <p:nvPr/>
        </p:nvGrpSpPr>
        <p:grpSpPr>
          <a:xfrm>
            <a:off x="7744952" y="1626422"/>
            <a:ext cx="2329143" cy="1398494"/>
            <a:chOff x="7744952" y="1626422"/>
            <a:chExt cx="2329143" cy="1398494"/>
          </a:xfrm>
        </p:grpSpPr>
        <p:sp>
          <p:nvSpPr>
            <p:cNvPr id="19" name="object 18">
              <a:extLst>
                <a:ext uri="{FF2B5EF4-FFF2-40B4-BE49-F238E27FC236}">
                  <a16:creationId xmlns:a16="http://schemas.microsoft.com/office/drawing/2014/main" id="{15A1C03A-66B6-4F64-9CC0-CAD2B9D7F5C3}"/>
                </a:ext>
              </a:extLst>
            </p:cNvPr>
            <p:cNvSpPr/>
            <p:nvPr/>
          </p:nvSpPr>
          <p:spPr>
            <a:xfrm>
              <a:off x="7744952" y="1626422"/>
              <a:ext cx="2329143" cy="1398494"/>
            </a:xfrm>
            <a:custGeom>
              <a:avLst/>
              <a:gdLst/>
              <a:ahLst/>
              <a:cxnLst/>
              <a:rect l="l" t="t" r="r" b="b"/>
              <a:pathLst>
                <a:path w="2639695" h="1584960">
                  <a:moveTo>
                    <a:pt x="0" y="0"/>
                  </a:moveTo>
                  <a:lnTo>
                    <a:pt x="2639568" y="0"/>
                  </a:lnTo>
                  <a:lnTo>
                    <a:pt x="2639568" y="1584960"/>
                  </a:lnTo>
                  <a:lnTo>
                    <a:pt x="0" y="1584960"/>
                  </a:lnTo>
                  <a:lnTo>
                    <a:pt x="0" y="0"/>
                  </a:lnTo>
                  <a:close/>
                </a:path>
              </a:pathLst>
            </a:custGeom>
            <a:solidFill>
              <a:srgbClr val="005F9C"/>
            </a:solidFill>
          </p:spPr>
          <p:txBody>
            <a:bodyPr wrap="square" lIns="0" tIns="0" rIns="0" bIns="0" rtlCol="0"/>
            <a:lstStyle/>
            <a:p>
              <a:endParaRPr sz="1588" dirty="0"/>
            </a:p>
          </p:txBody>
        </p:sp>
        <p:sp>
          <p:nvSpPr>
            <p:cNvPr id="21" name="object 20">
              <a:extLst>
                <a:ext uri="{FF2B5EF4-FFF2-40B4-BE49-F238E27FC236}">
                  <a16:creationId xmlns:a16="http://schemas.microsoft.com/office/drawing/2014/main" id="{C4248F17-142C-4F81-ABA4-220C77E236B0}"/>
                </a:ext>
              </a:extLst>
            </p:cNvPr>
            <p:cNvSpPr txBox="1"/>
            <p:nvPr/>
          </p:nvSpPr>
          <p:spPr>
            <a:xfrm>
              <a:off x="7972205" y="1912608"/>
              <a:ext cx="2035848" cy="884858"/>
            </a:xfrm>
            <a:prstGeom prst="rect">
              <a:avLst/>
            </a:prstGeom>
          </p:spPr>
          <p:txBody>
            <a:bodyPr vert="horz" wrap="square" lIns="0" tIns="0" rIns="0" bIns="0" rtlCol="0">
              <a:spAutoFit/>
            </a:bodyPr>
            <a:lstStyle/>
            <a:p>
              <a:pPr marL="24654" marR="4483" indent="-13448" algn="ctr">
                <a:lnSpc>
                  <a:spcPts val="2285"/>
                </a:lnSpc>
              </a:pPr>
              <a:r>
                <a:rPr sz="2118" spc="-9" dirty="0">
                  <a:solidFill>
                    <a:srgbClr val="FFFFFF"/>
                  </a:solidFill>
                  <a:latin typeface="Calibri"/>
                  <a:cs typeface="Calibri"/>
                </a:rPr>
                <a:t>C</a:t>
              </a:r>
              <a:r>
                <a:rPr sz="2118" spc="-31" dirty="0">
                  <a:solidFill>
                    <a:srgbClr val="FFFFFF"/>
                  </a:solidFill>
                  <a:latin typeface="Calibri"/>
                  <a:cs typeface="Calibri"/>
                </a:rPr>
                <a:t>r</a:t>
              </a:r>
              <a:r>
                <a:rPr sz="2118" spc="-9" dirty="0">
                  <a:solidFill>
                    <a:srgbClr val="FFFFFF"/>
                  </a:solidFill>
                  <a:latin typeface="Calibri"/>
                  <a:cs typeface="Calibri"/>
                </a:rPr>
                <a:t>e</a:t>
              </a:r>
              <a:r>
                <a:rPr sz="2118" spc="-22" dirty="0">
                  <a:solidFill>
                    <a:srgbClr val="FFFFFF"/>
                  </a:solidFill>
                  <a:latin typeface="Calibri"/>
                  <a:cs typeface="Calibri"/>
                </a:rPr>
                <a:t>at</a:t>
              </a:r>
              <a:r>
                <a:rPr sz="2118" spc="-13" dirty="0">
                  <a:solidFill>
                    <a:srgbClr val="FFFFFF"/>
                  </a:solidFill>
                  <a:latin typeface="Calibri"/>
                  <a:cs typeface="Calibri"/>
                </a:rPr>
                <a:t>e</a:t>
              </a:r>
              <a:r>
                <a:rPr lang="en-US" sz="2118" spc="-13" dirty="0">
                  <a:solidFill>
                    <a:srgbClr val="FFFFFF"/>
                  </a:solidFill>
                  <a:latin typeface="Calibri"/>
                  <a:cs typeface="Calibri"/>
                </a:rPr>
                <a:t>d</a:t>
              </a:r>
              <a:r>
                <a:rPr sz="2118" spc="-31" dirty="0">
                  <a:solidFill>
                    <a:srgbClr val="FFFFFF"/>
                  </a:solidFill>
                  <a:latin typeface="Calibri"/>
                  <a:cs typeface="Calibri"/>
                </a:rPr>
                <a:t> </a:t>
              </a:r>
              <a:r>
                <a:rPr sz="2118" dirty="0">
                  <a:solidFill>
                    <a:srgbClr val="FFFFFF"/>
                  </a:solidFill>
                  <a:latin typeface="Calibri"/>
                  <a:cs typeface="Calibri"/>
                </a:rPr>
                <a:t>a</a:t>
              </a:r>
              <a:r>
                <a:rPr sz="2118" spc="9" dirty="0">
                  <a:solidFill>
                    <a:srgbClr val="FFFFFF"/>
                  </a:solidFill>
                  <a:latin typeface="Calibri"/>
                  <a:cs typeface="Calibri"/>
                </a:rPr>
                <a:t>n</a:t>
              </a:r>
              <a:r>
                <a:rPr sz="2118" dirty="0">
                  <a:solidFill>
                    <a:srgbClr val="FFFFFF"/>
                  </a:solidFill>
                  <a:latin typeface="Calibri"/>
                  <a:cs typeface="Calibri"/>
                </a:rPr>
                <a:t>d</a:t>
              </a:r>
              <a:r>
                <a:rPr sz="2118" spc="-4" dirty="0">
                  <a:solidFill>
                    <a:srgbClr val="FFFFFF"/>
                  </a:solidFill>
                  <a:latin typeface="Calibri"/>
                  <a:cs typeface="Calibri"/>
                </a:rPr>
                <a:t> </a:t>
              </a:r>
              <a:r>
                <a:rPr sz="2118" spc="-13" dirty="0">
                  <a:solidFill>
                    <a:srgbClr val="FFFFFF"/>
                  </a:solidFill>
                  <a:latin typeface="Calibri"/>
                  <a:cs typeface="Calibri"/>
                </a:rPr>
                <a:t>A</a:t>
              </a:r>
              <a:r>
                <a:rPr sz="2118" spc="9" dirty="0">
                  <a:solidFill>
                    <a:srgbClr val="FFFFFF"/>
                  </a:solidFill>
                  <a:latin typeface="Calibri"/>
                  <a:cs typeface="Calibri"/>
                </a:rPr>
                <a:t>pp</a:t>
              </a:r>
              <a:r>
                <a:rPr sz="2118" dirty="0">
                  <a:solidFill>
                    <a:srgbClr val="FFFFFF"/>
                  </a:solidFill>
                  <a:latin typeface="Calibri"/>
                  <a:cs typeface="Calibri"/>
                </a:rPr>
                <a:t>l</a:t>
              </a:r>
              <a:r>
                <a:rPr lang="en-US" sz="2118" spc="-13" dirty="0">
                  <a:solidFill>
                    <a:srgbClr val="FFFFFF"/>
                  </a:solidFill>
                  <a:latin typeface="Calibri"/>
                  <a:cs typeface="Calibri"/>
                </a:rPr>
                <a:t>ied </a:t>
              </a:r>
              <a:r>
                <a:rPr sz="2118" spc="-9" dirty="0">
                  <a:solidFill>
                    <a:srgbClr val="FFFFFF"/>
                  </a:solidFill>
                  <a:latin typeface="Calibri"/>
                  <a:cs typeface="Calibri"/>
                </a:rPr>
                <a:t> </a:t>
              </a:r>
              <a:r>
                <a:rPr sz="2118" spc="-13" dirty="0">
                  <a:solidFill>
                    <a:srgbClr val="FFFFFF"/>
                  </a:solidFill>
                  <a:latin typeface="Calibri"/>
                  <a:cs typeface="Calibri"/>
                </a:rPr>
                <a:t>I</a:t>
              </a:r>
              <a:r>
                <a:rPr sz="2118" spc="9" dirty="0">
                  <a:solidFill>
                    <a:srgbClr val="FFFFFF"/>
                  </a:solidFill>
                  <a:latin typeface="Calibri"/>
                  <a:cs typeface="Calibri"/>
                </a:rPr>
                <a:t>n</a:t>
              </a:r>
              <a:r>
                <a:rPr sz="2118" spc="-22" dirty="0">
                  <a:solidFill>
                    <a:srgbClr val="FFFFFF"/>
                  </a:solidFill>
                  <a:latin typeface="Calibri"/>
                  <a:cs typeface="Calibri"/>
                </a:rPr>
                <a:t>c</a:t>
              </a:r>
              <a:r>
                <a:rPr sz="2118" dirty="0">
                  <a:solidFill>
                    <a:srgbClr val="FFFFFF"/>
                  </a:solidFill>
                  <a:latin typeface="Calibri"/>
                  <a:cs typeface="Calibri"/>
                </a:rPr>
                <a:t>l</a:t>
              </a:r>
              <a:r>
                <a:rPr sz="2118" spc="9" dirty="0">
                  <a:solidFill>
                    <a:srgbClr val="FFFFFF"/>
                  </a:solidFill>
                  <a:latin typeface="Calibri"/>
                  <a:cs typeface="Calibri"/>
                </a:rPr>
                <a:t>u</a:t>
              </a:r>
              <a:r>
                <a:rPr sz="2118" spc="-4" dirty="0">
                  <a:solidFill>
                    <a:srgbClr val="FFFFFF"/>
                  </a:solidFill>
                  <a:latin typeface="Calibri"/>
                  <a:cs typeface="Calibri"/>
                </a:rPr>
                <a:t>s</a:t>
              </a:r>
              <a:r>
                <a:rPr sz="2118" dirty="0">
                  <a:solidFill>
                    <a:srgbClr val="FFFFFF"/>
                  </a:solidFill>
                  <a:latin typeface="Calibri"/>
                  <a:cs typeface="Calibri"/>
                </a:rPr>
                <a:t>i</a:t>
              </a:r>
              <a:r>
                <a:rPr sz="2118" spc="4" dirty="0">
                  <a:solidFill>
                    <a:srgbClr val="FFFFFF"/>
                  </a:solidFill>
                  <a:latin typeface="Calibri"/>
                  <a:cs typeface="Calibri"/>
                </a:rPr>
                <a:t>o</a:t>
              </a:r>
              <a:r>
                <a:rPr sz="2118" dirty="0">
                  <a:solidFill>
                    <a:srgbClr val="FFFFFF"/>
                  </a:solidFill>
                  <a:latin typeface="Calibri"/>
                  <a:cs typeface="Calibri"/>
                </a:rPr>
                <a:t>n</a:t>
              </a:r>
              <a:r>
                <a:rPr sz="2118" spc="-26" dirty="0">
                  <a:solidFill>
                    <a:srgbClr val="FFFFFF"/>
                  </a:solidFill>
                  <a:latin typeface="Calibri"/>
                  <a:cs typeface="Calibri"/>
                </a:rPr>
                <a:t> </a:t>
              </a:r>
              <a:r>
                <a:rPr sz="2118" spc="-9" dirty="0">
                  <a:solidFill>
                    <a:srgbClr val="FFFFFF"/>
                  </a:solidFill>
                  <a:latin typeface="Calibri"/>
                  <a:cs typeface="Calibri"/>
                </a:rPr>
                <a:t>C</a:t>
              </a:r>
              <a:r>
                <a:rPr sz="2118" dirty="0">
                  <a:solidFill>
                    <a:srgbClr val="FFFFFF"/>
                  </a:solidFill>
                  <a:latin typeface="Calibri"/>
                  <a:cs typeface="Calibri"/>
                </a:rPr>
                <a:t>ri</a:t>
              </a:r>
              <a:r>
                <a:rPr sz="2118" spc="-13" dirty="0">
                  <a:solidFill>
                    <a:srgbClr val="FFFFFF"/>
                  </a:solidFill>
                  <a:latin typeface="Calibri"/>
                  <a:cs typeface="Calibri"/>
                </a:rPr>
                <a:t>t</a:t>
              </a:r>
              <a:r>
                <a:rPr sz="2118" spc="-9" dirty="0">
                  <a:solidFill>
                    <a:srgbClr val="FFFFFF"/>
                  </a:solidFill>
                  <a:latin typeface="Calibri"/>
                  <a:cs typeface="Calibri"/>
                </a:rPr>
                <a:t>e</a:t>
              </a:r>
              <a:r>
                <a:rPr sz="2118" dirty="0">
                  <a:solidFill>
                    <a:srgbClr val="FFFFFF"/>
                  </a:solidFill>
                  <a:latin typeface="Calibri"/>
                  <a:cs typeface="Calibri"/>
                </a:rPr>
                <a:t>ria</a:t>
              </a:r>
              <a:endParaRPr sz="2118" dirty="0">
                <a:latin typeface="Calibri"/>
                <a:cs typeface="Calibri"/>
              </a:endParaRPr>
            </a:p>
          </p:txBody>
        </p:sp>
        <p:sp>
          <p:nvSpPr>
            <p:cNvPr id="37" name="object 36">
              <a:extLst>
                <a:ext uri="{FF2B5EF4-FFF2-40B4-BE49-F238E27FC236}">
                  <a16:creationId xmlns:a16="http://schemas.microsoft.com/office/drawing/2014/main" id="{642DF1A2-4D96-4E33-BF6E-4EC7DA380548}"/>
                </a:ext>
              </a:extLst>
            </p:cNvPr>
            <p:cNvSpPr txBox="1"/>
            <p:nvPr/>
          </p:nvSpPr>
          <p:spPr>
            <a:xfrm>
              <a:off x="7768814" y="1653316"/>
              <a:ext cx="277346" cy="271613"/>
            </a:xfrm>
            <a:prstGeom prst="rect">
              <a:avLst/>
            </a:prstGeom>
            <a:solidFill>
              <a:srgbClr val="BCD6ED"/>
            </a:solidFill>
          </p:spPr>
          <p:txBody>
            <a:bodyPr vert="horz" wrap="square" lIns="0" tIns="0" rIns="0" bIns="0" rtlCol="0">
              <a:spAutoFit/>
            </a:bodyPr>
            <a:lstStyle/>
            <a:p>
              <a:pPr marL="80126">
                <a:lnSpc>
                  <a:spcPct val="100000"/>
                </a:lnSpc>
              </a:pPr>
              <a:r>
                <a:rPr sz="1765" dirty="0">
                  <a:solidFill>
                    <a:srgbClr val="001F5F"/>
                  </a:solidFill>
                  <a:latin typeface="Calibri"/>
                  <a:cs typeface="Calibri"/>
                </a:rPr>
                <a:t>3</a:t>
              </a:r>
              <a:endParaRPr sz="1765" dirty="0">
                <a:latin typeface="Calibri"/>
                <a:cs typeface="Calibri"/>
              </a:endParaRPr>
            </a:p>
          </p:txBody>
        </p:sp>
      </p:grpSp>
      <p:grpSp>
        <p:nvGrpSpPr>
          <p:cNvPr id="50" name="Group 49">
            <a:extLst>
              <a:ext uri="{FF2B5EF4-FFF2-40B4-BE49-F238E27FC236}">
                <a16:creationId xmlns:a16="http://schemas.microsoft.com/office/drawing/2014/main" id="{8C05D9E4-01F6-41B1-BED3-71F99ABE5150}"/>
              </a:ext>
              <a:ext uri="{C183D7F6-B498-43B3-948B-1728B52AA6E4}">
                <adec:decorative xmlns:adec="http://schemas.microsoft.com/office/drawing/2017/decorative" val="1"/>
              </a:ext>
            </a:extLst>
          </p:cNvPr>
          <p:cNvGrpSpPr/>
          <p:nvPr/>
        </p:nvGrpSpPr>
        <p:grpSpPr>
          <a:xfrm>
            <a:off x="7746274" y="3019386"/>
            <a:ext cx="2312126" cy="1135156"/>
            <a:chOff x="7746274" y="3019386"/>
            <a:chExt cx="2312126" cy="1135156"/>
          </a:xfrm>
        </p:grpSpPr>
        <p:sp>
          <p:nvSpPr>
            <p:cNvPr id="6" name="object 5">
              <a:extLst>
                <a:ext uri="{FF2B5EF4-FFF2-40B4-BE49-F238E27FC236}">
                  <a16:creationId xmlns:a16="http://schemas.microsoft.com/office/drawing/2014/main" id="{63E9F051-A46A-415B-A15D-A5D42EB2171D}"/>
                </a:ext>
              </a:extLst>
            </p:cNvPr>
            <p:cNvSpPr/>
            <p:nvPr/>
          </p:nvSpPr>
          <p:spPr>
            <a:xfrm>
              <a:off x="7746274" y="3019386"/>
              <a:ext cx="2312126" cy="1135156"/>
            </a:xfrm>
            <a:custGeom>
              <a:avLst/>
              <a:gdLst/>
              <a:ahLst/>
              <a:cxnLst/>
              <a:rect l="l" t="t" r="r" b="b"/>
              <a:pathLst>
                <a:path w="2639695" h="1286510">
                  <a:moveTo>
                    <a:pt x="0" y="0"/>
                  </a:moveTo>
                  <a:lnTo>
                    <a:pt x="2639568" y="0"/>
                  </a:lnTo>
                  <a:lnTo>
                    <a:pt x="2639568" y="1286255"/>
                  </a:lnTo>
                  <a:lnTo>
                    <a:pt x="0" y="1286255"/>
                  </a:lnTo>
                  <a:lnTo>
                    <a:pt x="0" y="0"/>
                  </a:lnTo>
                  <a:close/>
                </a:path>
              </a:pathLst>
            </a:custGeom>
            <a:solidFill>
              <a:srgbClr val="DEEBF7"/>
            </a:solidFill>
            <a:ln>
              <a:solidFill>
                <a:schemeClr val="tx1"/>
              </a:solidFill>
            </a:ln>
          </p:spPr>
          <p:txBody>
            <a:bodyPr wrap="square" lIns="0" tIns="0" rIns="0" bIns="0" rtlCol="0"/>
            <a:lstStyle/>
            <a:p>
              <a:endParaRPr sz="1588" dirty="0"/>
            </a:p>
          </p:txBody>
        </p:sp>
        <p:sp>
          <p:nvSpPr>
            <p:cNvPr id="39" name="object 38">
              <a:extLst>
                <a:ext uri="{FF2B5EF4-FFF2-40B4-BE49-F238E27FC236}">
                  <a16:creationId xmlns:a16="http://schemas.microsoft.com/office/drawing/2014/main" id="{E6F08B82-480F-4C7E-82F2-D8419DDD38FC}"/>
                </a:ext>
              </a:extLst>
            </p:cNvPr>
            <p:cNvSpPr txBox="1"/>
            <p:nvPr/>
          </p:nvSpPr>
          <p:spPr>
            <a:xfrm>
              <a:off x="7806017" y="3105868"/>
              <a:ext cx="1027019" cy="1009090"/>
            </a:xfrm>
            <a:prstGeom prst="rect">
              <a:avLst/>
            </a:prstGeom>
          </p:spPr>
          <p:txBody>
            <a:bodyPr vert="horz" wrap="square" lIns="0" tIns="0" rIns="0" bIns="0" rtlCol="0">
              <a:spAutoFit/>
            </a:bodyPr>
            <a:lstStyle/>
            <a:p>
              <a:pPr marL="159132" indent="-147926">
                <a:lnSpc>
                  <a:spcPct val="100000"/>
                </a:lnSpc>
                <a:buFont typeface="Arial"/>
                <a:buChar char="•"/>
                <a:tabLst>
                  <a:tab pos="159132" algn="l"/>
                </a:tabLst>
              </a:pPr>
              <a:r>
                <a:rPr sz="1324" spc="4" dirty="0">
                  <a:latin typeface="Calibri"/>
                  <a:cs typeface="Calibri"/>
                </a:rPr>
                <a:t>C</a:t>
              </a:r>
              <a:r>
                <a:rPr sz="1324" spc="-9" dirty="0">
                  <a:latin typeface="Calibri"/>
                  <a:cs typeface="Calibri"/>
                </a:rPr>
                <a:t>o</a:t>
              </a:r>
              <a:r>
                <a:rPr sz="1324" spc="-4" dirty="0">
                  <a:latin typeface="Calibri"/>
                  <a:cs typeface="Calibri"/>
                </a:rPr>
                <a:t>u</a:t>
              </a:r>
              <a:r>
                <a:rPr sz="1324" spc="-26" dirty="0">
                  <a:latin typeface="Calibri"/>
                  <a:cs typeface="Calibri"/>
                </a:rPr>
                <a:t>n</a:t>
              </a:r>
              <a:r>
                <a:rPr sz="1324" spc="-4" dirty="0">
                  <a:latin typeface="Calibri"/>
                  <a:cs typeface="Calibri"/>
                </a:rPr>
                <a:t>t</a:t>
              </a:r>
              <a:r>
                <a:rPr sz="1324" spc="9" dirty="0">
                  <a:latin typeface="Calibri"/>
                  <a:cs typeface="Calibri"/>
                </a:rPr>
                <a:t>y</a:t>
              </a:r>
              <a:r>
                <a:rPr sz="1324" spc="-9" dirty="0">
                  <a:latin typeface="Calibri"/>
                  <a:cs typeface="Calibri"/>
                </a:rPr>
                <a:t>-</a:t>
              </a:r>
              <a:r>
                <a:rPr sz="1324" spc="-13" dirty="0">
                  <a:latin typeface="Calibri"/>
                  <a:cs typeface="Calibri"/>
                </a:rPr>
                <a:t>l</a:t>
              </a:r>
              <a:r>
                <a:rPr sz="1324" spc="-9" dirty="0">
                  <a:latin typeface="Calibri"/>
                  <a:cs typeface="Calibri"/>
                </a:rPr>
                <a:t>e</a:t>
              </a:r>
              <a:r>
                <a:rPr sz="1324" spc="-31" dirty="0">
                  <a:latin typeface="Calibri"/>
                  <a:cs typeface="Calibri"/>
                </a:rPr>
                <a:t>v</a:t>
              </a:r>
              <a:r>
                <a:rPr sz="1324" spc="-9" dirty="0">
                  <a:latin typeface="Calibri"/>
                  <a:cs typeface="Calibri"/>
                </a:rPr>
                <a:t>e</a:t>
              </a:r>
              <a:r>
                <a:rPr sz="1324" dirty="0">
                  <a:latin typeface="Calibri"/>
                  <a:cs typeface="Calibri"/>
                </a:rPr>
                <a:t>l</a:t>
              </a:r>
            </a:p>
            <a:p>
              <a:pPr marL="159132" marR="48188" indent="-147926">
                <a:lnSpc>
                  <a:spcPct val="100000"/>
                </a:lnSpc>
                <a:buFont typeface="Arial"/>
                <a:buChar char="•"/>
                <a:tabLst>
                  <a:tab pos="159692" algn="l"/>
                </a:tabLst>
              </a:pPr>
              <a:r>
                <a:rPr sz="1324" spc="4" dirty="0">
                  <a:latin typeface="Calibri"/>
                  <a:cs typeface="Calibri"/>
                </a:rPr>
                <a:t>G</a:t>
              </a:r>
              <a:r>
                <a:rPr sz="1324" spc="-9" dirty="0">
                  <a:latin typeface="Calibri"/>
                  <a:cs typeface="Calibri"/>
                </a:rPr>
                <a:t>e</a:t>
              </a:r>
              <a:r>
                <a:rPr sz="1324" spc="-4" dirty="0">
                  <a:latin typeface="Calibri"/>
                  <a:cs typeface="Calibri"/>
                </a:rPr>
                <a:t>n</a:t>
              </a:r>
              <a:r>
                <a:rPr sz="1324" spc="-9" dirty="0">
                  <a:latin typeface="Calibri"/>
                  <a:cs typeface="Calibri"/>
                </a:rPr>
                <a:t>e</a:t>
              </a:r>
              <a:r>
                <a:rPr sz="1324" spc="-22" dirty="0">
                  <a:latin typeface="Calibri"/>
                  <a:cs typeface="Calibri"/>
                </a:rPr>
                <a:t>r</a:t>
              </a:r>
              <a:r>
                <a:rPr sz="1324" spc="-4" dirty="0">
                  <a:latin typeface="Calibri"/>
                  <a:cs typeface="Calibri"/>
                </a:rPr>
                <a:t>a</a:t>
              </a:r>
              <a:r>
                <a:rPr sz="1324" spc="-13" dirty="0">
                  <a:latin typeface="Calibri"/>
                  <a:cs typeface="Calibri"/>
                </a:rPr>
                <a:t>li</a:t>
              </a:r>
              <a:r>
                <a:rPr sz="1324" spc="-22" dirty="0">
                  <a:latin typeface="Calibri"/>
                  <a:cs typeface="Calibri"/>
                </a:rPr>
                <a:t>z</a:t>
              </a:r>
              <a:r>
                <a:rPr sz="1324" spc="-9" dirty="0">
                  <a:latin typeface="Calibri"/>
                  <a:cs typeface="Calibri"/>
                </a:rPr>
                <a:t>e</a:t>
              </a:r>
              <a:r>
                <a:rPr sz="1324" dirty="0">
                  <a:latin typeface="Calibri"/>
                  <a:cs typeface="Calibri"/>
                </a:rPr>
                <a:t>d </a:t>
              </a:r>
              <a:r>
                <a:rPr sz="1324" spc="-4" dirty="0">
                  <a:latin typeface="Calibri"/>
                  <a:cs typeface="Calibri"/>
                </a:rPr>
                <a:t>ha</a:t>
              </a:r>
              <a:r>
                <a:rPr sz="1324" spc="-22" dirty="0">
                  <a:latin typeface="Calibri"/>
                  <a:cs typeface="Calibri"/>
                </a:rPr>
                <a:t>z</a:t>
              </a:r>
              <a:r>
                <a:rPr sz="1324" spc="-4" dirty="0">
                  <a:latin typeface="Calibri"/>
                  <a:cs typeface="Calibri"/>
                </a:rPr>
                <a:t>a</a:t>
              </a:r>
              <a:r>
                <a:rPr sz="1324" spc="-22" dirty="0">
                  <a:latin typeface="Calibri"/>
                  <a:cs typeface="Calibri"/>
                </a:rPr>
                <a:t>r</a:t>
              </a:r>
              <a:r>
                <a:rPr sz="1324" dirty="0">
                  <a:latin typeface="Calibri"/>
                  <a:cs typeface="Calibri"/>
                </a:rPr>
                <a:t>d</a:t>
              </a:r>
              <a:r>
                <a:rPr sz="1324" spc="-26" dirty="0">
                  <a:latin typeface="Calibri"/>
                  <a:cs typeface="Calibri"/>
                </a:rPr>
                <a:t> </a:t>
              </a:r>
              <a:r>
                <a:rPr sz="1324" dirty="0">
                  <a:latin typeface="Calibri"/>
                  <a:cs typeface="Calibri"/>
                </a:rPr>
                <a:t>r</a:t>
              </a:r>
              <a:r>
                <a:rPr sz="1324" spc="-13" dirty="0">
                  <a:latin typeface="Calibri"/>
                  <a:cs typeface="Calibri"/>
                </a:rPr>
                <a:t>i</a:t>
              </a:r>
              <a:r>
                <a:rPr sz="1324" spc="4" dirty="0">
                  <a:latin typeface="Calibri"/>
                  <a:cs typeface="Calibri"/>
                </a:rPr>
                <a:t>s</a:t>
              </a:r>
              <a:r>
                <a:rPr sz="1324" dirty="0">
                  <a:latin typeface="Calibri"/>
                  <a:cs typeface="Calibri"/>
                </a:rPr>
                <a:t>k</a:t>
              </a:r>
            </a:p>
            <a:p>
              <a:pPr marL="159132" marR="45946" indent="-147926">
                <a:lnSpc>
                  <a:spcPct val="100000"/>
                </a:lnSpc>
                <a:buFont typeface="Arial"/>
                <a:buChar char="•"/>
                <a:tabLst>
                  <a:tab pos="159692" algn="l"/>
                </a:tabLst>
              </a:pPr>
              <a:r>
                <a:rPr sz="1324" spc="9" dirty="0">
                  <a:latin typeface="Calibri"/>
                  <a:cs typeface="Calibri"/>
                </a:rPr>
                <a:t>P</a:t>
              </a:r>
              <a:r>
                <a:rPr sz="1324" spc="-22" dirty="0">
                  <a:latin typeface="Calibri"/>
                  <a:cs typeface="Calibri"/>
                </a:rPr>
                <a:t>r</a:t>
              </a:r>
              <a:r>
                <a:rPr sz="1324" spc="-9" dirty="0">
                  <a:latin typeface="Calibri"/>
                  <a:cs typeface="Calibri"/>
                </a:rPr>
                <a:t>e-</a:t>
              </a:r>
              <a:r>
                <a:rPr sz="1324" spc="-4" dirty="0">
                  <a:latin typeface="Calibri"/>
                  <a:cs typeface="Calibri"/>
                </a:rPr>
                <a:t>d</a:t>
              </a:r>
              <a:r>
                <a:rPr sz="1324" spc="-13" dirty="0">
                  <a:latin typeface="Calibri"/>
                  <a:cs typeface="Calibri"/>
                </a:rPr>
                <a:t>i</a:t>
              </a:r>
              <a:r>
                <a:rPr sz="1324" spc="4" dirty="0">
                  <a:latin typeface="Calibri"/>
                  <a:cs typeface="Calibri"/>
                </a:rPr>
                <a:t>s</a:t>
              </a:r>
              <a:r>
                <a:rPr sz="1324" spc="-4" dirty="0">
                  <a:latin typeface="Calibri"/>
                  <a:cs typeface="Calibri"/>
                </a:rPr>
                <a:t>a</a:t>
              </a:r>
              <a:r>
                <a:rPr sz="1324" spc="-18" dirty="0">
                  <a:latin typeface="Calibri"/>
                  <a:cs typeface="Calibri"/>
                </a:rPr>
                <a:t>s</a:t>
              </a:r>
              <a:r>
                <a:rPr sz="1324" spc="-26" dirty="0">
                  <a:latin typeface="Calibri"/>
                  <a:cs typeface="Calibri"/>
                </a:rPr>
                <a:t>t</a:t>
              </a:r>
              <a:r>
                <a:rPr sz="1324" spc="-9" dirty="0">
                  <a:latin typeface="Calibri"/>
                  <a:cs typeface="Calibri"/>
                </a:rPr>
                <a:t>e</a:t>
              </a:r>
              <a:r>
                <a:rPr sz="1324" dirty="0">
                  <a:latin typeface="Calibri"/>
                  <a:cs typeface="Calibri"/>
                </a:rPr>
                <a:t>r </a:t>
              </a:r>
              <a:r>
                <a:rPr sz="1324" spc="-26" dirty="0">
                  <a:latin typeface="Calibri"/>
                  <a:cs typeface="Calibri"/>
                </a:rPr>
                <a:t>f</a:t>
              </a:r>
              <a:r>
                <a:rPr sz="1324" spc="-9" dirty="0">
                  <a:latin typeface="Calibri"/>
                  <a:cs typeface="Calibri"/>
                </a:rPr>
                <a:t>o</a:t>
              </a:r>
              <a:r>
                <a:rPr sz="1324" spc="4" dirty="0">
                  <a:latin typeface="Calibri"/>
                  <a:cs typeface="Calibri"/>
                </a:rPr>
                <a:t>c</a:t>
              </a:r>
              <a:r>
                <a:rPr sz="1324" spc="-4" dirty="0">
                  <a:latin typeface="Calibri"/>
                  <a:cs typeface="Calibri"/>
                </a:rPr>
                <a:t>u</a:t>
              </a:r>
              <a:r>
                <a:rPr sz="1324" dirty="0">
                  <a:latin typeface="Calibri"/>
                  <a:cs typeface="Calibri"/>
                </a:rPr>
                <a:t>s</a:t>
              </a:r>
            </a:p>
          </p:txBody>
        </p:sp>
        <p:sp>
          <p:nvSpPr>
            <p:cNvPr id="40" name="object 39">
              <a:extLst>
                <a:ext uri="{FF2B5EF4-FFF2-40B4-BE49-F238E27FC236}">
                  <a16:creationId xmlns:a16="http://schemas.microsoft.com/office/drawing/2014/main" id="{A0A38F1B-A284-46C6-958E-D3BB26833B52}"/>
                </a:ext>
              </a:extLst>
            </p:cNvPr>
            <p:cNvSpPr txBox="1"/>
            <p:nvPr/>
          </p:nvSpPr>
          <p:spPr>
            <a:xfrm>
              <a:off x="8924444" y="3095532"/>
              <a:ext cx="1083609" cy="807384"/>
            </a:xfrm>
            <a:prstGeom prst="rect">
              <a:avLst/>
            </a:prstGeom>
          </p:spPr>
          <p:txBody>
            <a:bodyPr vert="horz" wrap="square" lIns="0" tIns="0" rIns="0" bIns="0" rtlCol="0">
              <a:spAutoFit/>
            </a:bodyPr>
            <a:lstStyle/>
            <a:p>
              <a:pPr marL="159132" indent="-147926">
                <a:lnSpc>
                  <a:spcPct val="100000"/>
                </a:lnSpc>
                <a:buFont typeface="Arial"/>
                <a:buChar char="•"/>
                <a:tabLst>
                  <a:tab pos="159132" algn="l"/>
                </a:tabLst>
              </a:pPr>
              <a:r>
                <a:rPr sz="1324" spc="-9" dirty="0">
                  <a:latin typeface="Calibri"/>
                  <a:cs typeface="Calibri"/>
                </a:rPr>
                <a:t>Q</a:t>
              </a:r>
              <a:r>
                <a:rPr sz="1324" spc="-4" dirty="0">
                  <a:latin typeface="Calibri"/>
                  <a:cs typeface="Calibri"/>
                </a:rPr>
                <a:t>ua</a:t>
              </a:r>
              <a:r>
                <a:rPr sz="1324" spc="-26" dirty="0">
                  <a:latin typeface="Calibri"/>
                  <a:cs typeface="Calibri"/>
                </a:rPr>
                <a:t>n</a:t>
              </a:r>
              <a:r>
                <a:rPr sz="1324" spc="-4" dirty="0">
                  <a:latin typeface="Calibri"/>
                  <a:cs typeface="Calibri"/>
                </a:rPr>
                <a:t>t</a:t>
              </a:r>
              <a:r>
                <a:rPr sz="1324" spc="-13" dirty="0">
                  <a:latin typeface="Calibri"/>
                  <a:cs typeface="Calibri"/>
                </a:rPr>
                <a:t>i</a:t>
              </a:r>
              <a:r>
                <a:rPr sz="1324" spc="-26" dirty="0">
                  <a:latin typeface="Calibri"/>
                  <a:cs typeface="Calibri"/>
                </a:rPr>
                <a:t>ta</a:t>
              </a:r>
              <a:r>
                <a:rPr sz="1324" spc="-4" dirty="0">
                  <a:latin typeface="Calibri"/>
                  <a:cs typeface="Calibri"/>
                </a:rPr>
                <a:t>t</a:t>
              </a:r>
              <a:r>
                <a:rPr sz="1324" spc="-13" dirty="0">
                  <a:latin typeface="Calibri"/>
                  <a:cs typeface="Calibri"/>
                </a:rPr>
                <a:t>i</a:t>
              </a:r>
              <a:r>
                <a:rPr sz="1324" spc="-31" dirty="0">
                  <a:latin typeface="Calibri"/>
                  <a:cs typeface="Calibri"/>
                </a:rPr>
                <a:t>v</a:t>
              </a:r>
              <a:r>
                <a:rPr sz="1324" dirty="0">
                  <a:latin typeface="Calibri"/>
                  <a:cs typeface="Calibri"/>
                </a:rPr>
                <a:t>e</a:t>
              </a:r>
            </a:p>
            <a:p>
              <a:pPr marL="159132" marR="4483" indent="-147926">
                <a:lnSpc>
                  <a:spcPct val="100000"/>
                </a:lnSpc>
                <a:buFont typeface="Arial"/>
                <a:buChar char="•"/>
                <a:tabLst>
                  <a:tab pos="159132" algn="l"/>
                </a:tabLst>
              </a:pPr>
              <a:r>
                <a:rPr sz="1324" spc="9" dirty="0">
                  <a:latin typeface="Calibri"/>
                  <a:cs typeface="Calibri"/>
                </a:rPr>
                <a:t>P</a:t>
              </a:r>
              <a:r>
                <a:rPr sz="1324" spc="-4" dirty="0">
                  <a:latin typeface="Calibri"/>
                  <a:cs typeface="Calibri"/>
                </a:rPr>
                <a:t>ub</a:t>
              </a:r>
              <a:r>
                <a:rPr sz="1324" spc="-13" dirty="0">
                  <a:latin typeface="Calibri"/>
                  <a:cs typeface="Calibri"/>
                </a:rPr>
                <a:t>lic </a:t>
              </a:r>
              <a:r>
                <a:rPr sz="1324" spc="-9" dirty="0">
                  <a:latin typeface="Calibri"/>
                  <a:cs typeface="Calibri"/>
                </a:rPr>
                <a:t>me</a:t>
              </a:r>
              <a:r>
                <a:rPr sz="1324" spc="-4" dirty="0">
                  <a:latin typeface="Calibri"/>
                  <a:cs typeface="Calibri"/>
                </a:rPr>
                <a:t>thodo</a:t>
              </a:r>
              <a:r>
                <a:rPr sz="1324" spc="-13" dirty="0">
                  <a:latin typeface="Calibri"/>
                  <a:cs typeface="Calibri"/>
                </a:rPr>
                <a:t>l</a:t>
              </a:r>
              <a:r>
                <a:rPr sz="1324" spc="-4" dirty="0">
                  <a:latin typeface="Calibri"/>
                  <a:cs typeface="Calibri"/>
                </a:rPr>
                <a:t>o</a:t>
              </a:r>
              <a:r>
                <a:rPr sz="1324" spc="4" dirty="0">
                  <a:latin typeface="Calibri"/>
                  <a:cs typeface="Calibri"/>
                </a:rPr>
                <a:t>g</a:t>
              </a:r>
              <a:r>
                <a:rPr sz="1324" dirty="0">
                  <a:latin typeface="Calibri"/>
                  <a:cs typeface="Calibri"/>
                </a:rPr>
                <a:t>y</a:t>
              </a:r>
            </a:p>
            <a:p>
              <a:pPr marL="159132" indent="-147926">
                <a:lnSpc>
                  <a:spcPct val="100000"/>
                </a:lnSpc>
                <a:buFont typeface="Arial"/>
                <a:buChar char="•"/>
                <a:tabLst>
                  <a:tab pos="159132" algn="l"/>
                </a:tabLst>
              </a:pPr>
              <a:r>
                <a:rPr sz="1324" spc="9" dirty="0">
                  <a:latin typeface="Calibri"/>
                  <a:cs typeface="Calibri"/>
                </a:rPr>
                <a:t>P</a:t>
              </a:r>
              <a:r>
                <a:rPr sz="1324" spc="-4" dirty="0">
                  <a:latin typeface="Calibri"/>
                  <a:cs typeface="Calibri"/>
                </a:rPr>
                <a:t>ub</a:t>
              </a:r>
              <a:r>
                <a:rPr sz="1324" spc="-13" dirty="0">
                  <a:latin typeface="Calibri"/>
                  <a:cs typeface="Calibri"/>
                </a:rPr>
                <a:t>li</a:t>
              </a:r>
              <a:r>
                <a:rPr sz="1324" dirty="0">
                  <a:latin typeface="Calibri"/>
                  <a:cs typeface="Calibri"/>
                </a:rPr>
                <a:t>c</a:t>
              </a:r>
              <a:r>
                <a:rPr sz="1324" spc="4" dirty="0">
                  <a:latin typeface="Calibri"/>
                  <a:cs typeface="Calibri"/>
                </a:rPr>
                <a:t> </a:t>
              </a:r>
              <a:r>
                <a:rPr sz="1324" spc="-4" dirty="0">
                  <a:latin typeface="Calibri"/>
                  <a:cs typeface="Calibri"/>
                </a:rPr>
                <a:t>d</a:t>
              </a:r>
              <a:r>
                <a:rPr sz="1324" spc="-26" dirty="0">
                  <a:latin typeface="Calibri"/>
                  <a:cs typeface="Calibri"/>
                </a:rPr>
                <a:t>at</a:t>
              </a:r>
              <a:r>
                <a:rPr sz="1324" dirty="0">
                  <a:latin typeface="Calibri"/>
                  <a:cs typeface="Calibri"/>
                </a:rPr>
                <a:t>a</a:t>
              </a:r>
            </a:p>
          </p:txBody>
        </p:sp>
      </p:grpSp>
      <p:grpSp>
        <p:nvGrpSpPr>
          <p:cNvPr id="51" name="Group 50">
            <a:extLst>
              <a:ext uri="{FF2B5EF4-FFF2-40B4-BE49-F238E27FC236}">
                <a16:creationId xmlns:a16="http://schemas.microsoft.com/office/drawing/2014/main" id="{612B22CB-44D4-43B0-A82E-7CF30D52227D}"/>
              </a:ext>
              <a:ext uri="{C183D7F6-B498-43B3-948B-1728B52AA6E4}">
                <adec:decorative xmlns:adec="http://schemas.microsoft.com/office/drawing/2017/decorative" val="1"/>
              </a:ext>
            </a:extLst>
          </p:cNvPr>
          <p:cNvGrpSpPr/>
          <p:nvPr/>
        </p:nvGrpSpPr>
        <p:grpSpPr>
          <a:xfrm>
            <a:off x="2012293" y="4622426"/>
            <a:ext cx="2329143" cy="1396253"/>
            <a:chOff x="2012293" y="4622426"/>
            <a:chExt cx="2329143" cy="1396253"/>
          </a:xfrm>
        </p:grpSpPr>
        <p:sp>
          <p:nvSpPr>
            <p:cNvPr id="24" name="object 23">
              <a:extLst>
                <a:ext uri="{FF2B5EF4-FFF2-40B4-BE49-F238E27FC236}">
                  <a16:creationId xmlns:a16="http://schemas.microsoft.com/office/drawing/2014/main" id="{273E23B6-90B5-4C3E-830F-5DADE12D233A}"/>
                </a:ext>
              </a:extLst>
            </p:cNvPr>
            <p:cNvSpPr/>
            <p:nvPr/>
          </p:nvSpPr>
          <p:spPr>
            <a:xfrm>
              <a:off x="2012293" y="4622426"/>
              <a:ext cx="2329143" cy="1396253"/>
            </a:xfrm>
            <a:custGeom>
              <a:avLst/>
              <a:gdLst/>
              <a:ahLst/>
              <a:cxnLst/>
              <a:rect l="l" t="t" r="r" b="b"/>
              <a:pathLst>
                <a:path w="2639695" h="1582420">
                  <a:moveTo>
                    <a:pt x="0" y="0"/>
                  </a:moveTo>
                  <a:lnTo>
                    <a:pt x="2639568" y="0"/>
                  </a:lnTo>
                  <a:lnTo>
                    <a:pt x="2639568" y="1581912"/>
                  </a:lnTo>
                  <a:lnTo>
                    <a:pt x="0" y="1581912"/>
                  </a:lnTo>
                  <a:lnTo>
                    <a:pt x="0" y="0"/>
                  </a:lnTo>
                  <a:close/>
                </a:path>
              </a:pathLst>
            </a:custGeom>
            <a:solidFill>
              <a:srgbClr val="005F9C"/>
            </a:solidFill>
          </p:spPr>
          <p:txBody>
            <a:bodyPr wrap="square" lIns="0" tIns="0" rIns="0" bIns="0" rtlCol="0"/>
            <a:lstStyle/>
            <a:p>
              <a:endParaRPr sz="1588" dirty="0"/>
            </a:p>
          </p:txBody>
        </p:sp>
        <p:sp>
          <p:nvSpPr>
            <p:cNvPr id="27" name="object 26">
              <a:extLst>
                <a:ext uri="{FF2B5EF4-FFF2-40B4-BE49-F238E27FC236}">
                  <a16:creationId xmlns:a16="http://schemas.microsoft.com/office/drawing/2014/main" id="{B1AF9090-1567-4B22-BD27-25C9E9D538C1}"/>
                </a:ext>
              </a:extLst>
            </p:cNvPr>
            <p:cNvSpPr txBox="1"/>
            <p:nvPr/>
          </p:nvSpPr>
          <p:spPr>
            <a:xfrm>
              <a:off x="2269187" y="4938994"/>
              <a:ext cx="1815353" cy="884858"/>
            </a:xfrm>
            <a:prstGeom prst="rect">
              <a:avLst/>
            </a:prstGeom>
          </p:spPr>
          <p:txBody>
            <a:bodyPr vert="horz" wrap="square" lIns="0" tIns="0" rIns="0" bIns="0" rtlCol="0">
              <a:spAutoFit/>
            </a:bodyPr>
            <a:lstStyle/>
            <a:p>
              <a:pPr marL="371495" marR="4483" indent="-360849" algn="ctr">
                <a:lnSpc>
                  <a:spcPts val="2285"/>
                </a:lnSpc>
              </a:pPr>
              <a:r>
                <a:rPr lang="en-US" sz="2118" spc="-13" dirty="0">
                  <a:solidFill>
                    <a:srgbClr val="FFFFFF"/>
                  </a:solidFill>
                  <a:latin typeface="Calibri"/>
                  <a:cs typeface="Calibri"/>
                </a:rPr>
                <a:t>I</a:t>
              </a:r>
              <a:r>
                <a:rPr lang="en-US" sz="2118" spc="-4" dirty="0">
                  <a:solidFill>
                    <a:srgbClr val="FFFFFF"/>
                  </a:solidFill>
                  <a:latin typeface="Calibri"/>
                  <a:cs typeface="Calibri"/>
                </a:rPr>
                <a:t>d</a:t>
              </a:r>
              <a:r>
                <a:rPr lang="en-US" sz="2118" spc="-9" dirty="0">
                  <a:solidFill>
                    <a:srgbClr val="FFFFFF"/>
                  </a:solidFill>
                  <a:latin typeface="Calibri"/>
                  <a:cs typeface="Calibri"/>
                </a:rPr>
                <a:t>e</a:t>
              </a:r>
              <a:r>
                <a:rPr lang="en-US" sz="2118" spc="-13" dirty="0">
                  <a:solidFill>
                    <a:srgbClr val="FFFFFF"/>
                  </a:solidFill>
                  <a:latin typeface="Calibri"/>
                  <a:cs typeface="Calibri"/>
                </a:rPr>
                <a:t>n</a:t>
              </a:r>
              <a:r>
                <a:rPr lang="en-US" sz="2118" spc="9" dirty="0">
                  <a:solidFill>
                    <a:srgbClr val="FFFFFF"/>
                  </a:solidFill>
                  <a:latin typeface="Calibri"/>
                  <a:cs typeface="Calibri"/>
                </a:rPr>
                <a:t>t</a:t>
              </a:r>
              <a:r>
                <a:rPr lang="en-US" sz="2118" dirty="0">
                  <a:solidFill>
                    <a:srgbClr val="FFFFFF"/>
                  </a:solidFill>
                  <a:latin typeface="Calibri"/>
                  <a:cs typeface="Calibri"/>
                </a:rPr>
                <a:t>ified 20</a:t>
              </a:r>
              <a:endParaRPr lang="en-US" sz="2118" dirty="0">
                <a:latin typeface="Calibri"/>
                <a:cs typeface="Calibri"/>
              </a:endParaRPr>
            </a:p>
            <a:p>
              <a:pPr marL="371495" marR="4483" indent="-360849" algn="ctr">
                <a:lnSpc>
                  <a:spcPts val="2285"/>
                </a:lnSpc>
              </a:pPr>
              <a:r>
                <a:rPr lang="en-US" sz="2118" spc="-9" dirty="0">
                  <a:solidFill>
                    <a:srgbClr val="FFFFFF"/>
                  </a:solidFill>
                  <a:latin typeface="Calibri"/>
                  <a:cs typeface="Calibri"/>
                </a:rPr>
                <a:t>C</a:t>
              </a:r>
              <a:r>
                <a:rPr lang="en-US" sz="2118" spc="4" dirty="0">
                  <a:solidFill>
                    <a:srgbClr val="FFFFFF"/>
                  </a:solidFill>
                  <a:latin typeface="Calibri"/>
                  <a:cs typeface="Calibri"/>
                </a:rPr>
                <a:t>o</a:t>
              </a:r>
              <a:r>
                <a:rPr lang="en-US" sz="2118" dirty="0">
                  <a:solidFill>
                    <a:srgbClr val="FFFFFF"/>
                  </a:solidFill>
                  <a:latin typeface="Calibri"/>
                  <a:cs typeface="Calibri"/>
                </a:rPr>
                <a:t>mm</a:t>
              </a:r>
              <a:r>
                <a:rPr lang="en-US" sz="2118" spc="4" dirty="0">
                  <a:solidFill>
                    <a:srgbClr val="FFFFFF"/>
                  </a:solidFill>
                  <a:latin typeface="Calibri"/>
                  <a:cs typeface="Calibri"/>
                </a:rPr>
                <a:t>o</a:t>
              </a:r>
              <a:r>
                <a:rPr lang="en-US" sz="2118" spc="9" dirty="0">
                  <a:solidFill>
                    <a:srgbClr val="FFFFFF"/>
                  </a:solidFill>
                  <a:latin typeface="Calibri"/>
                  <a:cs typeface="Calibri"/>
                </a:rPr>
                <a:t>n</a:t>
              </a:r>
              <a:r>
                <a:rPr lang="en-US" sz="2118" dirty="0">
                  <a:solidFill>
                    <a:srgbClr val="FFFFFF"/>
                  </a:solidFill>
                  <a:latin typeface="Calibri"/>
                  <a:cs typeface="Calibri"/>
                </a:rPr>
                <a:t>ly</a:t>
              </a:r>
              <a:r>
                <a:rPr lang="en-US" sz="2118" spc="-40" dirty="0">
                  <a:solidFill>
                    <a:srgbClr val="FFFFFF"/>
                  </a:solidFill>
                  <a:latin typeface="Calibri"/>
                  <a:cs typeface="Calibri"/>
                </a:rPr>
                <a:t> </a:t>
              </a:r>
              <a:r>
                <a:rPr lang="en-US" sz="2118" spc="-22" dirty="0">
                  <a:solidFill>
                    <a:srgbClr val="FFFFFF"/>
                  </a:solidFill>
                  <a:latin typeface="Calibri"/>
                  <a:cs typeface="Calibri"/>
                </a:rPr>
                <a:t>U</a:t>
              </a:r>
              <a:r>
                <a:rPr lang="en-US" sz="2118" spc="-4" dirty="0">
                  <a:solidFill>
                    <a:srgbClr val="FFFFFF"/>
                  </a:solidFill>
                  <a:latin typeface="Calibri"/>
                  <a:cs typeface="Calibri"/>
                </a:rPr>
                <a:t>s</a:t>
              </a:r>
              <a:r>
                <a:rPr lang="en-US" sz="2118" spc="-9" dirty="0">
                  <a:solidFill>
                    <a:srgbClr val="FFFFFF"/>
                  </a:solidFill>
                  <a:latin typeface="Calibri"/>
                  <a:cs typeface="Calibri"/>
                </a:rPr>
                <a:t>e</a:t>
              </a:r>
              <a:r>
                <a:rPr lang="en-US" sz="2118" dirty="0">
                  <a:solidFill>
                    <a:srgbClr val="FFFFFF"/>
                  </a:solidFill>
                  <a:latin typeface="Calibri"/>
                  <a:cs typeface="Calibri"/>
                </a:rPr>
                <a:t>d</a:t>
              </a:r>
            </a:p>
            <a:p>
              <a:pPr marL="371495" marR="4483" indent="-360849" algn="ctr">
                <a:lnSpc>
                  <a:spcPts val="2285"/>
                </a:lnSpc>
              </a:pPr>
              <a:r>
                <a:rPr lang="en-US" sz="2118" spc="-13" dirty="0">
                  <a:solidFill>
                    <a:srgbClr val="FFFFFF"/>
                  </a:solidFill>
                  <a:latin typeface="Calibri"/>
                  <a:cs typeface="Calibri"/>
                </a:rPr>
                <a:t>I</a:t>
              </a:r>
              <a:r>
                <a:rPr lang="en-US" sz="2118" spc="9" dirty="0">
                  <a:solidFill>
                    <a:srgbClr val="FFFFFF"/>
                  </a:solidFill>
                  <a:latin typeface="Calibri"/>
                  <a:cs typeface="Calibri"/>
                </a:rPr>
                <a:t>nd</a:t>
              </a:r>
              <a:r>
                <a:rPr lang="en-US" sz="2118" dirty="0">
                  <a:solidFill>
                    <a:srgbClr val="FFFFFF"/>
                  </a:solidFill>
                  <a:latin typeface="Calibri"/>
                  <a:cs typeface="Calibri"/>
                </a:rPr>
                <a:t>i</a:t>
              </a:r>
              <a:r>
                <a:rPr lang="en-US" sz="2118" spc="-44" dirty="0">
                  <a:solidFill>
                    <a:srgbClr val="FFFFFF"/>
                  </a:solidFill>
                  <a:latin typeface="Calibri"/>
                  <a:cs typeface="Calibri"/>
                </a:rPr>
                <a:t>c</a:t>
              </a:r>
              <a:r>
                <a:rPr lang="en-US" sz="2118" spc="-22" dirty="0">
                  <a:solidFill>
                    <a:srgbClr val="FFFFFF"/>
                  </a:solidFill>
                  <a:latin typeface="Calibri"/>
                  <a:cs typeface="Calibri"/>
                </a:rPr>
                <a:t>at</a:t>
              </a:r>
              <a:r>
                <a:rPr lang="en-US" sz="2118" spc="4" dirty="0">
                  <a:solidFill>
                    <a:srgbClr val="FFFFFF"/>
                  </a:solidFill>
                  <a:latin typeface="Calibri"/>
                  <a:cs typeface="Calibri"/>
                </a:rPr>
                <a:t>o</a:t>
              </a:r>
              <a:r>
                <a:rPr lang="en-US" sz="2118" spc="-49" dirty="0">
                  <a:solidFill>
                    <a:srgbClr val="FFFFFF"/>
                  </a:solidFill>
                  <a:latin typeface="Calibri"/>
                  <a:cs typeface="Calibri"/>
                </a:rPr>
                <a:t>r</a:t>
              </a:r>
              <a:r>
                <a:rPr lang="en-US" sz="2118" dirty="0">
                  <a:solidFill>
                    <a:srgbClr val="FFFFFF"/>
                  </a:solidFill>
                  <a:latin typeface="Calibri"/>
                  <a:cs typeface="Calibri"/>
                </a:rPr>
                <a:t>s</a:t>
              </a:r>
              <a:endParaRPr lang="en-US" sz="2118" dirty="0">
                <a:latin typeface="Calibri"/>
                <a:cs typeface="Calibri"/>
              </a:endParaRPr>
            </a:p>
          </p:txBody>
        </p:sp>
        <p:sp>
          <p:nvSpPr>
            <p:cNvPr id="36" name="object 35">
              <a:extLst>
                <a:ext uri="{FF2B5EF4-FFF2-40B4-BE49-F238E27FC236}">
                  <a16:creationId xmlns:a16="http://schemas.microsoft.com/office/drawing/2014/main" id="{FF4690BE-BF0D-4278-BB43-DCD45F66B6AB}"/>
                </a:ext>
              </a:extLst>
            </p:cNvPr>
            <p:cNvSpPr txBox="1"/>
            <p:nvPr/>
          </p:nvSpPr>
          <p:spPr>
            <a:xfrm>
              <a:off x="2037678" y="4652009"/>
              <a:ext cx="280147" cy="271613"/>
            </a:xfrm>
            <a:prstGeom prst="rect">
              <a:avLst/>
            </a:prstGeom>
            <a:solidFill>
              <a:srgbClr val="BCD6ED"/>
            </a:solidFill>
          </p:spPr>
          <p:txBody>
            <a:bodyPr vert="horz" wrap="square" lIns="0" tIns="0" rIns="0" bIns="0" rtlCol="0">
              <a:spAutoFit/>
            </a:bodyPr>
            <a:lstStyle/>
            <a:p>
              <a:pPr marL="81247">
                <a:lnSpc>
                  <a:spcPct val="100000"/>
                </a:lnSpc>
              </a:pPr>
              <a:r>
                <a:rPr sz="1765" dirty="0">
                  <a:solidFill>
                    <a:srgbClr val="001F5F"/>
                  </a:solidFill>
                  <a:latin typeface="Calibri"/>
                  <a:cs typeface="Calibri"/>
                </a:rPr>
                <a:t>4</a:t>
              </a:r>
              <a:endParaRPr sz="1765" dirty="0">
                <a:latin typeface="Calibri"/>
                <a:cs typeface="Calibri"/>
              </a:endParaRPr>
            </a:p>
          </p:txBody>
        </p:sp>
      </p:grpSp>
      <p:grpSp>
        <p:nvGrpSpPr>
          <p:cNvPr id="52" name="Group 51">
            <a:extLst>
              <a:ext uri="{FF2B5EF4-FFF2-40B4-BE49-F238E27FC236}">
                <a16:creationId xmlns:a16="http://schemas.microsoft.com/office/drawing/2014/main" id="{67BF5A2A-6A6D-426D-B620-6D4C78CF92B3}"/>
              </a:ext>
              <a:ext uri="{C183D7F6-B498-43B3-948B-1728B52AA6E4}">
                <adec:decorative xmlns:adec="http://schemas.microsoft.com/office/drawing/2017/decorative" val="1"/>
              </a:ext>
            </a:extLst>
          </p:cNvPr>
          <p:cNvGrpSpPr/>
          <p:nvPr/>
        </p:nvGrpSpPr>
        <p:grpSpPr>
          <a:xfrm>
            <a:off x="4872317" y="4622426"/>
            <a:ext cx="2329143" cy="1396253"/>
            <a:chOff x="4872317" y="4622426"/>
            <a:chExt cx="2329143" cy="1396253"/>
          </a:xfrm>
        </p:grpSpPr>
        <p:sp>
          <p:nvSpPr>
            <p:cNvPr id="30" name="object 29">
              <a:extLst>
                <a:ext uri="{FF2B5EF4-FFF2-40B4-BE49-F238E27FC236}">
                  <a16:creationId xmlns:a16="http://schemas.microsoft.com/office/drawing/2014/main" id="{F01B44BF-9A98-4351-9717-377F607349C0}"/>
                </a:ext>
              </a:extLst>
            </p:cNvPr>
            <p:cNvSpPr/>
            <p:nvPr/>
          </p:nvSpPr>
          <p:spPr>
            <a:xfrm>
              <a:off x="4872317" y="4622426"/>
              <a:ext cx="2329143" cy="1396253"/>
            </a:xfrm>
            <a:custGeom>
              <a:avLst/>
              <a:gdLst/>
              <a:ahLst/>
              <a:cxnLst/>
              <a:rect l="l" t="t" r="r" b="b"/>
              <a:pathLst>
                <a:path w="2639695" h="1582420">
                  <a:moveTo>
                    <a:pt x="0" y="0"/>
                  </a:moveTo>
                  <a:lnTo>
                    <a:pt x="2639567" y="0"/>
                  </a:lnTo>
                  <a:lnTo>
                    <a:pt x="2639567" y="1581912"/>
                  </a:lnTo>
                  <a:lnTo>
                    <a:pt x="0" y="1581912"/>
                  </a:lnTo>
                  <a:lnTo>
                    <a:pt x="0" y="0"/>
                  </a:lnTo>
                  <a:close/>
                </a:path>
              </a:pathLst>
            </a:custGeom>
            <a:solidFill>
              <a:srgbClr val="005F9C"/>
            </a:solidFill>
          </p:spPr>
          <p:txBody>
            <a:bodyPr wrap="square" lIns="0" tIns="0" rIns="0" bIns="0" rtlCol="0"/>
            <a:lstStyle/>
            <a:p>
              <a:endParaRPr sz="1588" dirty="0"/>
            </a:p>
          </p:txBody>
        </p:sp>
        <p:sp>
          <p:nvSpPr>
            <p:cNvPr id="32" name="object 31">
              <a:extLst>
                <a:ext uri="{FF2B5EF4-FFF2-40B4-BE49-F238E27FC236}">
                  <a16:creationId xmlns:a16="http://schemas.microsoft.com/office/drawing/2014/main" id="{9A40F579-8ECB-4B18-8A12-3558E5AD73B6}"/>
                </a:ext>
              </a:extLst>
            </p:cNvPr>
            <p:cNvSpPr txBox="1"/>
            <p:nvPr/>
          </p:nvSpPr>
          <p:spPr>
            <a:xfrm>
              <a:off x="5171514" y="4749893"/>
              <a:ext cx="1730748" cy="1179810"/>
            </a:xfrm>
            <a:prstGeom prst="rect">
              <a:avLst/>
            </a:prstGeom>
          </p:spPr>
          <p:txBody>
            <a:bodyPr vert="horz" wrap="square" lIns="0" tIns="0" rIns="0" bIns="0" rtlCol="0">
              <a:spAutoFit/>
            </a:bodyPr>
            <a:lstStyle/>
            <a:p>
              <a:pPr marL="11206" marR="4483" indent="1681" algn="ctr">
                <a:lnSpc>
                  <a:spcPts val="2285"/>
                </a:lnSpc>
              </a:pPr>
              <a:r>
                <a:rPr lang="en-US" sz="2118" dirty="0">
                  <a:solidFill>
                    <a:srgbClr val="FFFFFF"/>
                  </a:solidFill>
                  <a:latin typeface="Calibri"/>
                  <a:cs typeface="Calibri"/>
                </a:rPr>
                <a:t>Binned Indicator Data for Visual Display</a:t>
              </a:r>
              <a:endParaRPr sz="2118" dirty="0">
                <a:latin typeface="Calibri"/>
                <a:cs typeface="Calibri"/>
              </a:endParaRPr>
            </a:p>
          </p:txBody>
        </p:sp>
        <p:sp>
          <p:nvSpPr>
            <p:cNvPr id="35" name="object 34">
              <a:extLst>
                <a:ext uri="{FF2B5EF4-FFF2-40B4-BE49-F238E27FC236}">
                  <a16:creationId xmlns:a16="http://schemas.microsoft.com/office/drawing/2014/main" id="{DFFD7C8A-6A67-4C89-82CB-47E45D0AB76E}"/>
                </a:ext>
              </a:extLst>
            </p:cNvPr>
            <p:cNvSpPr txBox="1"/>
            <p:nvPr/>
          </p:nvSpPr>
          <p:spPr>
            <a:xfrm>
              <a:off x="4904590" y="4652009"/>
              <a:ext cx="277346" cy="271613"/>
            </a:xfrm>
            <a:prstGeom prst="rect">
              <a:avLst/>
            </a:prstGeom>
            <a:solidFill>
              <a:srgbClr val="BCD6ED"/>
            </a:solidFill>
          </p:spPr>
          <p:txBody>
            <a:bodyPr vert="horz" wrap="square" lIns="0" tIns="0" rIns="0" bIns="0" rtlCol="0">
              <a:spAutoFit/>
            </a:bodyPr>
            <a:lstStyle/>
            <a:p>
              <a:pPr marL="80126">
                <a:lnSpc>
                  <a:spcPct val="100000"/>
                </a:lnSpc>
              </a:pPr>
              <a:r>
                <a:rPr sz="1765" dirty="0">
                  <a:solidFill>
                    <a:srgbClr val="001F5F"/>
                  </a:solidFill>
                  <a:latin typeface="Calibri"/>
                  <a:cs typeface="Calibri"/>
                </a:rPr>
                <a:t>5</a:t>
              </a:r>
              <a:endParaRPr sz="1765" dirty="0">
                <a:latin typeface="Calibri"/>
                <a:cs typeface="Calibri"/>
              </a:endParaRPr>
            </a:p>
          </p:txBody>
        </p:sp>
      </p:grpSp>
      <p:sp>
        <p:nvSpPr>
          <p:cNvPr id="33" name="object 32">
            <a:extLst>
              <a:ext uri="{FF2B5EF4-FFF2-40B4-BE49-F238E27FC236}">
                <a16:creationId xmlns:a16="http://schemas.microsoft.com/office/drawing/2014/main" id="{39B36714-7118-4CF6-842D-BC124768CB34}"/>
              </a:ext>
            </a:extLst>
          </p:cNvPr>
          <p:cNvSpPr txBox="1"/>
          <p:nvPr/>
        </p:nvSpPr>
        <p:spPr>
          <a:xfrm>
            <a:off x="7750455" y="4943989"/>
            <a:ext cx="2329143" cy="589905"/>
          </a:xfrm>
          <a:prstGeom prst="rect">
            <a:avLst/>
          </a:prstGeom>
          <a:solidFill>
            <a:schemeClr val="accent2">
              <a:lumMod val="75000"/>
            </a:schemeClr>
          </a:solidFill>
        </p:spPr>
        <p:txBody>
          <a:bodyPr vert="horz" wrap="square" lIns="0" tIns="0" rIns="0" bIns="0" rtlCol="0">
            <a:spAutoFit/>
          </a:bodyPr>
          <a:lstStyle/>
          <a:p>
            <a:pPr marL="193872" marR="187709" indent="293049">
              <a:lnSpc>
                <a:spcPts val="2285"/>
              </a:lnSpc>
            </a:pPr>
            <a:r>
              <a:rPr sz="2118" dirty="0">
                <a:solidFill>
                  <a:srgbClr val="FFFFFF"/>
                </a:solidFill>
                <a:latin typeface="Calibri"/>
                <a:cs typeface="Calibri"/>
              </a:rPr>
              <a:t>A</a:t>
            </a:r>
            <a:r>
              <a:rPr sz="2118" spc="9" dirty="0">
                <a:solidFill>
                  <a:srgbClr val="FFFFFF"/>
                </a:solidFill>
                <a:latin typeface="Calibri"/>
                <a:cs typeface="Calibri"/>
              </a:rPr>
              <a:t>n</a:t>
            </a:r>
            <a:r>
              <a:rPr sz="2118" dirty="0">
                <a:solidFill>
                  <a:srgbClr val="FFFFFF"/>
                </a:solidFill>
                <a:latin typeface="Calibri"/>
                <a:cs typeface="Calibri"/>
              </a:rPr>
              <a:t>al</a:t>
            </a:r>
            <a:r>
              <a:rPr sz="2118" spc="-31" dirty="0">
                <a:solidFill>
                  <a:srgbClr val="FFFFFF"/>
                </a:solidFill>
                <a:latin typeface="Calibri"/>
                <a:cs typeface="Calibri"/>
              </a:rPr>
              <a:t>y</a:t>
            </a:r>
            <a:r>
              <a:rPr sz="2118" spc="-4" dirty="0">
                <a:solidFill>
                  <a:srgbClr val="FFFFFF"/>
                </a:solidFill>
                <a:latin typeface="Calibri"/>
                <a:cs typeface="Calibri"/>
              </a:rPr>
              <a:t>s</a:t>
            </a:r>
            <a:r>
              <a:rPr sz="2118" dirty="0">
                <a:solidFill>
                  <a:srgbClr val="FFFFFF"/>
                </a:solidFill>
                <a:latin typeface="Calibri"/>
                <a:cs typeface="Calibri"/>
              </a:rPr>
              <a:t>is</a:t>
            </a:r>
            <a:r>
              <a:rPr sz="2118" spc="-18" dirty="0">
                <a:solidFill>
                  <a:srgbClr val="FFFFFF"/>
                </a:solidFill>
                <a:latin typeface="Calibri"/>
                <a:cs typeface="Calibri"/>
              </a:rPr>
              <a:t> </a:t>
            </a:r>
            <a:r>
              <a:rPr sz="2118" dirty="0">
                <a:solidFill>
                  <a:srgbClr val="FFFFFF"/>
                </a:solidFill>
                <a:latin typeface="Calibri"/>
                <a:cs typeface="Calibri"/>
              </a:rPr>
              <a:t>a</a:t>
            </a:r>
            <a:r>
              <a:rPr sz="2118" spc="9" dirty="0">
                <a:solidFill>
                  <a:srgbClr val="FFFFFF"/>
                </a:solidFill>
                <a:latin typeface="Calibri"/>
                <a:cs typeface="Calibri"/>
              </a:rPr>
              <a:t>n</a:t>
            </a:r>
            <a:r>
              <a:rPr sz="2118" dirty="0">
                <a:solidFill>
                  <a:srgbClr val="FFFFFF"/>
                </a:solidFill>
                <a:latin typeface="Calibri"/>
                <a:cs typeface="Calibri"/>
              </a:rPr>
              <a:t>d </a:t>
            </a:r>
            <a:r>
              <a:rPr sz="2118" spc="-66" dirty="0">
                <a:solidFill>
                  <a:srgbClr val="FFFFFF"/>
                </a:solidFill>
                <a:latin typeface="Calibri"/>
                <a:cs typeface="Calibri"/>
              </a:rPr>
              <a:t>R</a:t>
            </a:r>
            <a:r>
              <a:rPr sz="2118" spc="-9" dirty="0">
                <a:solidFill>
                  <a:srgbClr val="FFFFFF"/>
                </a:solidFill>
                <a:latin typeface="Calibri"/>
                <a:cs typeface="Calibri"/>
              </a:rPr>
              <a:t>e</a:t>
            </a:r>
            <a:r>
              <a:rPr sz="2118" spc="-44" dirty="0">
                <a:solidFill>
                  <a:srgbClr val="FFFFFF"/>
                </a:solidFill>
                <a:latin typeface="Calibri"/>
                <a:cs typeface="Calibri"/>
              </a:rPr>
              <a:t>c</a:t>
            </a:r>
            <a:r>
              <a:rPr sz="2118" spc="4" dirty="0">
                <a:solidFill>
                  <a:srgbClr val="FFFFFF"/>
                </a:solidFill>
                <a:latin typeface="Calibri"/>
                <a:cs typeface="Calibri"/>
              </a:rPr>
              <a:t>o</a:t>
            </a:r>
            <a:r>
              <a:rPr sz="2118" spc="-18" dirty="0">
                <a:solidFill>
                  <a:srgbClr val="FFFFFF"/>
                </a:solidFill>
                <a:latin typeface="Calibri"/>
                <a:cs typeface="Calibri"/>
              </a:rPr>
              <a:t>mm</a:t>
            </a:r>
            <a:r>
              <a:rPr sz="2118" spc="-9" dirty="0">
                <a:solidFill>
                  <a:srgbClr val="FFFFFF"/>
                </a:solidFill>
                <a:latin typeface="Calibri"/>
                <a:cs typeface="Calibri"/>
              </a:rPr>
              <a:t>e</a:t>
            </a:r>
            <a:r>
              <a:rPr sz="2118" spc="9" dirty="0">
                <a:solidFill>
                  <a:srgbClr val="FFFFFF"/>
                </a:solidFill>
                <a:latin typeface="Calibri"/>
                <a:cs typeface="Calibri"/>
              </a:rPr>
              <a:t>nd</a:t>
            </a:r>
            <a:r>
              <a:rPr sz="2118" spc="-22" dirty="0">
                <a:solidFill>
                  <a:srgbClr val="FFFFFF"/>
                </a:solidFill>
                <a:latin typeface="Calibri"/>
                <a:cs typeface="Calibri"/>
              </a:rPr>
              <a:t>a</a:t>
            </a:r>
            <a:r>
              <a:rPr sz="2118" dirty="0">
                <a:solidFill>
                  <a:srgbClr val="FFFFFF"/>
                </a:solidFill>
                <a:latin typeface="Calibri"/>
                <a:cs typeface="Calibri"/>
              </a:rPr>
              <a:t>ti</a:t>
            </a:r>
            <a:r>
              <a:rPr sz="2118" spc="4" dirty="0">
                <a:solidFill>
                  <a:srgbClr val="FFFFFF"/>
                </a:solidFill>
                <a:latin typeface="Calibri"/>
                <a:cs typeface="Calibri"/>
              </a:rPr>
              <a:t>o</a:t>
            </a:r>
            <a:r>
              <a:rPr sz="2118" dirty="0">
                <a:solidFill>
                  <a:srgbClr val="FFFFFF"/>
                </a:solidFill>
                <a:latin typeface="Calibri"/>
                <a:cs typeface="Calibri"/>
              </a:rPr>
              <a:t>n</a:t>
            </a:r>
            <a:endParaRPr sz="2118" dirty="0">
              <a:latin typeface="Calibri"/>
              <a:cs typeface="Calibri"/>
            </a:endParaRPr>
          </a:p>
        </p:txBody>
      </p:sp>
      <p:sp>
        <p:nvSpPr>
          <p:cNvPr id="41" name="object 59">
            <a:extLst>
              <a:ext uri="{FF2B5EF4-FFF2-40B4-BE49-F238E27FC236}">
                <a16:creationId xmlns:a16="http://schemas.microsoft.com/office/drawing/2014/main" id="{2A5BEFEE-DB59-4081-80F0-19C85027C144}"/>
              </a:ext>
            </a:extLst>
          </p:cNvPr>
          <p:cNvSpPr txBox="1">
            <a:spLocks/>
          </p:cNvSpPr>
          <p:nvPr/>
        </p:nvSpPr>
        <p:spPr>
          <a:xfrm>
            <a:off x="5437342" y="6258787"/>
            <a:ext cx="6550342" cy="215444"/>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795" marR="4445" algn="r"/>
            <a:r>
              <a:rPr lang="en-US" sz="1400" spc="-35" dirty="0">
                <a:latin typeface="Trebuchet MS"/>
              </a:rPr>
              <a:t>Th</a:t>
            </a:r>
            <a:r>
              <a:rPr lang="en-US" sz="1400" spc="-4" dirty="0">
                <a:latin typeface="Trebuchet MS"/>
              </a:rPr>
              <a:t>e</a:t>
            </a:r>
            <a:r>
              <a:rPr lang="en-US" sz="1400" spc="4" dirty="0">
                <a:latin typeface="Trebuchet MS"/>
              </a:rPr>
              <a:t> </a:t>
            </a:r>
            <a:r>
              <a:rPr lang="en-US" sz="1400" spc="-26" dirty="0">
                <a:latin typeface="Trebuchet MS"/>
              </a:rPr>
              <a:t>N</a:t>
            </a:r>
            <a:r>
              <a:rPr lang="en-US" sz="1400" spc="-40" dirty="0">
                <a:latin typeface="Trebuchet MS"/>
              </a:rPr>
              <a:t>a</a:t>
            </a:r>
            <a:r>
              <a:rPr lang="en-US" sz="1400" spc="-31" dirty="0">
                <a:latin typeface="Trebuchet MS"/>
              </a:rPr>
              <a:t>t</a:t>
            </a:r>
            <a:r>
              <a:rPr lang="en-US" sz="1400" spc="-57" dirty="0">
                <a:latin typeface="Trebuchet MS"/>
              </a:rPr>
              <a:t>i</a:t>
            </a:r>
            <a:r>
              <a:rPr lang="en-US" sz="1400" spc="-35" dirty="0">
                <a:latin typeface="Trebuchet MS"/>
              </a:rPr>
              <a:t>o</a:t>
            </a:r>
            <a:r>
              <a:rPr lang="en-US" sz="1400" spc="-13" dirty="0">
                <a:latin typeface="Trebuchet MS"/>
              </a:rPr>
              <a:t>na</a:t>
            </a:r>
            <a:r>
              <a:rPr lang="en-US" sz="1400" spc="-4" dirty="0">
                <a:latin typeface="Trebuchet MS"/>
              </a:rPr>
              <a:t>l</a:t>
            </a:r>
            <a:r>
              <a:rPr lang="en-US" sz="1400" spc="49" dirty="0">
                <a:latin typeface="Trebuchet MS"/>
              </a:rPr>
              <a:t> </a:t>
            </a:r>
            <a:r>
              <a:rPr lang="en-US" sz="1400" spc="-53" dirty="0">
                <a:latin typeface="Trebuchet MS"/>
              </a:rPr>
              <a:t>I</a:t>
            </a:r>
            <a:r>
              <a:rPr lang="en-US" sz="1400" spc="-40" dirty="0">
                <a:latin typeface="Trebuchet MS"/>
              </a:rPr>
              <a:t>n</a:t>
            </a:r>
            <a:r>
              <a:rPr lang="en-US" sz="1400" spc="-31" dirty="0">
                <a:latin typeface="Trebuchet MS"/>
              </a:rPr>
              <a:t>t</a:t>
            </a:r>
            <a:r>
              <a:rPr lang="en-US" sz="1400" spc="-35" dirty="0">
                <a:latin typeface="Trebuchet MS"/>
              </a:rPr>
              <a:t>eg</a:t>
            </a:r>
            <a:r>
              <a:rPr lang="en-US" sz="1400" spc="-4" dirty="0">
                <a:latin typeface="Trebuchet MS"/>
              </a:rPr>
              <a:t>r</a:t>
            </a:r>
            <a:r>
              <a:rPr lang="en-US" sz="1400" spc="-40" dirty="0">
                <a:latin typeface="Trebuchet MS"/>
              </a:rPr>
              <a:t>a</a:t>
            </a:r>
            <a:r>
              <a:rPr lang="en-US" sz="1400" spc="-9" dirty="0">
                <a:latin typeface="Trebuchet MS"/>
              </a:rPr>
              <a:t>t</a:t>
            </a:r>
            <a:r>
              <a:rPr lang="en-US" sz="1400" spc="-35" dirty="0">
                <a:latin typeface="Trebuchet MS"/>
              </a:rPr>
              <a:t>i</a:t>
            </a:r>
            <a:r>
              <a:rPr lang="en-US" sz="1400" spc="-13" dirty="0">
                <a:latin typeface="Trebuchet MS"/>
              </a:rPr>
              <a:t>o</a:t>
            </a:r>
            <a:r>
              <a:rPr lang="en-US" sz="1400" spc="-4" dirty="0">
                <a:latin typeface="Trebuchet MS"/>
              </a:rPr>
              <a:t>n</a:t>
            </a:r>
            <a:r>
              <a:rPr lang="en-US" sz="1400" spc="71" dirty="0">
                <a:latin typeface="Trebuchet MS"/>
              </a:rPr>
              <a:t> </a:t>
            </a:r>
            <a:r>
              <a:rPr lang="en-US" sz="1400" spc="-26" dirty="0">
                <a:latin typeface="Trebuchet MS"/>
              </a:rPr>
              <a:t>C</a:t>
            </a:r>
            <a:r>
              <a:rPr lang="en-US" sz="1400" spc="-35" dirty="0">
                <a:latin typeface="Trebuchet MS"/>
              </a:rPr>
              <a:t>en</a:t>
            </a:r>
            <a:r>
              <a:rPr lang="en-US" sz="1400" spc="-31" dirty="0">
                <a:latin typeface="Trebuchet MS"/>
              </a:rPr>
              <a:t>t</a:t>
            </a:r>
            <a:r>
              <a:rPr lang="en-US" sz="1400" spc="-35" dirty="0">
                <a:latin typeface="Trebuchet MS"/>
              </a:rPr>
              <a:t>e</a:t>
            </a:r>
            <a:r>
              <a:rPr lang="en-US" sz="1400" spc="-4" dirty="0">
                <a:latin typeface="Trebuchet MS"/>
              </a:rPr>
              <a:t>r</a:t>
            </a:r>
            <a:r>
              <a:rPr lang="en-US" sz="1400" spc="35" dirty="0">
                <a:latin typeface="Trebuchet MS"/>
              </a:rPr>
              <a:t> </a:t>
            </a:r>
            <a:r>
              <a:rPr lang="en-US" sz="1400" spc="-26" dirty="0">
                <a:latin typeface="Trebuchet MS"/>
              </a:rPr>
              <a:t>(N</a:t>
            </a:r>
            <a:r>
              <a:rPr lang="en-US" sz="1400" spc="-53" dirty="0">
                <a:latin typeface="Trebuchet MS"/>
              </a:rPr>
              <a:t>I</a:t>
            </a:r>
            <a:r>
              <a:rPr lang="en-US" sz="1400" spc="-26" dirty="0">
                <a:latin typeface="Trebuchet MS"/>
              </a:rPr>
              <a:t>C</a:t>
            </a:r>
            <a:r>
              <a:rPr lang="en-US" sz="1400" spc="-4" dirty="0">
                <a:latin typeface="Trebuchet MS"/>
              </a:rPr>
              <a:t>) – Community Resilience Indicator Analysis</a:t>
            </a:r>
            <a:r>
              <a:rPr lang="en-US" sz="1400" spc="-9" dirty="0">
                <a:latin typeface="Trebuchet MS"/>
              </a:rPr>
              <a:t> </a:t>
            </a:r>
            <a:endParaRPr lang="en-US" sz="1400" spc="-4" dirty="0">
              <a:latin typeface="Trebuchet MS"/>
            </a:endParaRPr>
          </a:p>
        </p:txBody>
      </p:sp>
    </p:spTree>
    <p:extLst>
      <p:ext uri="{BB962C8B-B14F-4D97-AF65-F5344CB8AC3E}">
        <p14:creationId xmlns:p14="http://schemas.microsoft.com/office/powerpoint/2010/main" val="2494321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normAutofit/>
          </a:bodyPr>
          <a:lstStyle/>
          <a:p>
            <a:r>
              <a:rPr lang="en-US" dirty="0">
                <a:latin typeface="Trebuchet MS"/>
              </a:rPr>
              <a:t>Meta-Analyses</a:t>
            </a: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a:xfrm>
            <a:off x="838200" y="1543403"/>
            <a:ext cx="10319617" cy="4297601"/>
          </a:xfrm>
        </p:spPr>
        <p:txBody>
          <a:bodyPr vert="horz" lIns="91440" tIns="45720" rIns="91440" bIns="45720" rtlCol="0" anchor="t">
            <a:normAutofit fontScale="92500" lnSpcReduction="20000"/>
          </a:bodyPr>
          <a:lstStyle/>
          <a:p>
            <a:pPr marL="0" indent="0">
              <a:lnSpc>
                <a:spcPct val="110000"/>
              </a:lnSpc>
              <a:buNone/>
            </a:pPr>
            <a:r>
              <a:rPr lang="en-US" sz="2000" dirty="0">
                <a:latin typeface="Trebuchet MS"/>
                <a:ea typeface="+mn-lt"/>
                <a:cs typeface="+mn-lt"/>
              </a:rPr>
              <a:t>A study of studies. Combining and analyzing data from more than one study at once. </a:t>
            </a:r>
            <a:endParaRPr lang="en-US" sz="2000" b="1" dirty="0">
              <a:latin typeface="Trebuchet MS"/>
              <a:ea typeface="+mn-lt"/>
              <a:cs typeface="+mn-lt"/>
            </a:endParaRPr>
          </a:p>
          <a:p>
            <a:pPr marL="0" indent="0">
              <a:lnSpc>
                <a:spcPct val="110000"/>
              </a:lnSpc>
              <a:buNone/>
            </a:pPr>
            <a:r>
              <a:rPr lang="en-US" sz="2000" dirty="0">
                <a:latin typeface="Trebuchet MS"/>
                <a:ea typeface="+mn-lt"/>
                <a:cs typeface="+mn-lt"/>
              </a:rPr>
              <a:t>– </a:t>
            </a:r>
            <a:r>
              <a:rPr lang="en-US" sz="2000" b="1" dirty="0">
                <a:latin typeface="Trebuchet MS"/>
                <a:ea typeface="+mn-lt"/>
                <a:cs typeface="+mn-lt"/>
              </a:rPr>
              <a:t>Scientific American</a:t>
            </a:r>
          </a:p>
          <a:p>
            <a:pPr marL="0" indent="0">
              <a:lnSpc>
                <a:spcPct val="110000"/>
              </a:lnSpc>
              <a:buNone/>
            </a:pPr>
            <a:r>
              <a:rPr lang="en-US" sz="2000" dirty="0">
                <a:latin typeface="Trebuchet MS"/>
                <a:ea typeface="+mn-lt"/>
                <a:cs typeface="+mn-lt"/>
              </a:rPr>
              <a:t>This search identified eight relevant methodologies: </a:t>
            </a:r>
          </a:p>
          <a:p>
            <a:pPr marL="342900" indent="-342900">
              <a:lnSpc>
                <a:spcPct val="110000"/>
              </a:lnSpc>
            </a:pPr>
            <a:r>
              <a:rPr lang="en-US" sz="2000" dirty="0">
                <a:latin typeface="Trebuchet MS"/>
                <a:ea typeface="+mn-lt"/>
                <a:cs typeface="+mn-lt"/>
              </a:rPr>
              <a:t>Australian National Disaster Resilience Index (ANDRI)</a:t>
            </a:r>
          </a:p>
          <a:p>
            <a:pPr marL="342900" indent="-342900">
              <a:lnSpc>
                <a:spcPct val="110000"/>
              </a:lnSpc>
            </a:pPr>
            <a:r>
              <a:rPr lang="en-US" sz="2000" dirty="0">
                <a:latin typeface="Trebuchet MS"/>
                <a:ea typeface="+mn-lt"/>
                <a:cs typeface="+mn-lt"/>
              </a:rPr>
              <a:t>Baseline Resilience Indicators for Communities (BRIC)</a:t>
            </a:r>
            <a:endParaRPr lang="en-US" dirty="0">
              <a:latin typeface="Trebuchet MS"/>
              <a:ea typeface="+mn-lt"/>
              <a:cs typeface="+mn-lt"/>
            </a:endParaRPr>
          </a:p>
          <a:p>
            <a:pPr marL="342900" indent="-342900">
              <a:lnSpc>
                <a:spcPct val="110000"/>
              </a:lnSpc>
            </a:pPr>
            <a:r>
              <a:rPr lang="en-US" sz="2000" dirty="0">
                <a:latin typeface="Trebuchet MS"/>
                <a:ea typeface="+mn-lt"/>
                <a:cs typeface="+mn-lt"/>
              </a:rPr>
              <a:t>Community Disaster Resilience Index (CDRI)</a:t>
            </a:r>
            <a:endParaRPr lang="en-US" dirty="0">
              <a:latin typeface="Trebuchet MS"/>
              <a:ea typeface="+mn-lt"/>
              <a:cs typeface="+mn-lt"/>
            </a:endParaRPr>
          </a:p>
          <a:p>
            <a:pPr marL="342900" indent="-342900">
              <a:lnSpc>
                <a:spcPct val="110000"/>
              </a:lnSpc>
            </a:pPr>
            <a:r>
              <a:rPr lang="en-US" sz="2000" dirty="0">
                <a:latin typeface="Trebuchet MS"/>
                <a:ea typeface="+mn-lt"/>
                <a:cs typeface="+mn-lt"/>
              </a:rPr>
              <a:t>Community Resilience Index (CRI2) </a:t>
            </a:r>
            <a:endParaRPr lang="en-US" dirty="0">
              <a:latin typeface="Trebuchet MS"/>
              <a:ea typeface="+mn-lt"/>
              <a:cs typeface="+mn-lt"/>
            </a:endParaRPr>
          </a:p>
          <a:p>
            <a:pPr marL="342900" indent="-342900">
              <a:lnSpc>
                <a:spcPct val="110000"/>
              </a:lnSpc>
            </a:pPr>
            <a:r>
              <a:rPr lang="en-US" sz="2000" dirty="0">
                <a:latin typeface="Trebuchet MS"/>
                <a:ea typeface="+mn-lt"/>
                <a:cs typeface="+mn-lt"/>
              </a:rPr>
              <a:t>Disaster Resilience of Place (DROP) </a:t>
            </a:r>
            <a:endParaRPr lang="en-US" dirty="0">
              <a:latin typeface="Trebuchet MS"/>
              <a:ea typeface="+mn-lt"/>
              <a:cs typeface="+mn-lt"/>
            </a:endParaRPr>
          </a:p>
          <a:p>
            <a:pPr marL="342900" indent="-342900">
              <a:lnSpc>
                <a:spcPct val="110000"/>
              </a:lnSpc>
            </a:pPr>
            <a:r>
              <a:rPr lang="en-US" sz="2000" dirty="0">
                <a:latin typeface="Trebuchet MS"/>
                <a:ea typeface="+mn-lt"/>
                <a:cs typeface="+mn-lt"/>
              </a:rPr>
              <a:t>Resilient Capacity Index (RCI) </a:t>
            </a:r>
            <a:endParaRPr lang="en-US" dirty="0">
              <a:latin typeface="Trebuchet MS"/>
              <a:ea typeface="+mn-lt"/>
              <a:cs typeface="+mn-lt"/>
            </a:endParaRPr>
          </a:p>
          <a:p>
            <a:pPr marL="342900" indent="-342900">
              <a:lnSpc>
                <a:spcPct val="110000"/>
              </a:lnSpc>
            </a:pPr>
            <a:r>
              <a:rPr lang="en-US" sz="2000" dirty="0">
                <a:latin typeface="Trebuchet MS"/>
                <a:ea typeface="+mn-lt"/>
                <a:cs typeface="+mn-lt"/>
              </a:rPr>
              <a:t>Social Vulnerability Index (SVI) </a:t>
            </a:r>
            <a:endParaRPr lang="en-US" dirty="0">
              <a:latin typeface="Trebuchet MS"/>
              <a:ea typeface="+mn-lt"/>
              <a:cs typeface="+mn-lt"/>
            </a:endParaRPr>
          </a:p>
          <a:p>
            <a:pPr marL="342900" indent="-342900">
              <a:lnSpc>
                <a:spcPct val="110000"/>
              </a:lnSpc>
            </a:pPr>
            <a:r>
              <a:rPr lang="en-US" sz="2000" dirty="0">
                <a:latin typeface="Trebuchet MS"/>
                <a:ea typeface="+mn-lt"/>
                <a:cs typeface="+mn-lt"/>
              </a:rPr>
              <a:t>The Composite Resilience Index (TCRI) </a:t>
            </a:r>
            <a:endParaRPr lang="en-US" dirty="0">
              <a:latin typeface="Trebuchet MS"/>
              <a:cs typeface="Calibri"/>
            </a:endParaRPr>
          </a:p>
        </p:txBody>
      </p:sp>
      <p:pic>
        <p:nvPicPr>
          <p:cNvPr id="7" name="Picture 6" descr="Circles of varying sizes and shades of blue, some overlapping. ">
            <a:extLst>
              <a:ext uri="{FF2B5EF4-FFF2-40B4-BE49-F238E27FC236}">
                <a16:creationId xmlns:a16="http://schemas.microsoft.com/office/drawing/2014/main" id="{2E760E96-AD04-440A-9DA4-AA5121DA6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714" y="3161661"/>
            <a:ext cx="5492972" cy="3023878"/>
          </a:xfrm>
          <a:prstGeom prst="rect">
            <a:avLst/>
          </a:prstGeom>
        </p:spPr>
      </p:pic>
    </p:spTree>
    <p:extLst>
      <p:ext uri="{BB962C8B-B14F-4D97-AF65-F5344CB8AC3E}">
        <p14:creationId xmlns:p14="http://schemas.microsoft.com/office/powerpoint/2010/main" val="532214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normAutofit/>
          </a:bodyPr>
          <a:lstStyle/>
          <a:p>
            <a:r>
              <a:rPr lang="en-US" dirty="0">
                <a:latin typeface="Trebuchet MS"/>
              </a:rPr>
              <a:t>Commonly Used Indicators</a:t>
            </a: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a:xfrm>
            <a:off x="838201" y="1543403"/>
            <a:ext cx="4648946" cy="4297601"/>
          </a:xfrm>
        </p:spPr>
        <p:txBody>
          <a:bodyPr vert="horz" lIns="91440" tIns="45720" rIns="91440" bIns="45720" rtlCol="0" anchor="t">
            <a:normAutofit/>
          </a:bodyPr>
          <a:lstStyle/>
          <a:p>
            <a:pPr marL="0" indent="0">
              <a:lnSpc>
                <a:spcPct val="100000"/>
              </a:lnSpc>
              <a:spcBef>
                <a:spcPts val="1200"/>
              </a:spcBef>
              <a:buNone/>
            </a:pPr>
            <a:r>
              <a:rPr lang="en-US" sz="2000" dirty="0">
                <a:ea typeface="+mn-lt"/>
                <a:cs typeface="+mn-lt"/>
              </a:rPr>
              <a:t>Within the eight methodologies, identified 100 unique indicators. </a:t>
            </a:r>
            <a:endParaRPr lang="en-US" sz="2000" b="1" dirty="0">
              <a:ea typeface="+mn-lt"/>
              <a:cs typeface="+mn-lt"/>
            </a:endParaRPr>
          </a:p>
          <a:p>
            <a:pPr marL="0" indent="0">
              <a:lnSpc>
                <a:spcPct val="100000"/>
              </a:lnSpc>
              <a:spcBef>
                <a:spcPts val="1200"/>
              </a:spcBef>
              <a:buNone/>
            </a:pPr>
            <a:r>
              <a:rPr lang="en-US" sz="2000" dirty="0">
                <a:cs typeface="Calibri"/>
              </a:rPr>
              <a:t>Narrowed down to 20 that met the following criteria:</a:t>
            </a:r>
          </a:p>
          <a:p>
            <a:pPr marL="616332" lvl="1" indent="-147926">
              <a:lnSpc>
                <a:spcPct val="100000"/>
              </a:lnSpc>
              <a:spcBef>
                <a:spcPts val="1200"/>
              </a:spcBef>
              <a:buFont typeface="Arial"/>
              <a:buChar char="•"/>
              <a:tabLst>
                <a:tab pos="159132" algn="l"/>
              </a:tabLst>
            </a:pPr>
            <a:r>
              <a:rPr lang="en-US" sz="2000" spc="4" dirty="0">
                <a:cs typeface="Calibri"/>
              </a:rPr>
              <a:t>C</a:t>
            </a:r>
            <a:r>
              <a:rPr lang="en-US" sz="2000" spc="-9" dirty="0">
                <a:cs typeface="Calibri"/>
              </a:rPr>
              <a:t>o</a:t>
            </a:r>
            <a:r>
              <a:rPr lang="en-US" sz="2000" spc="-4" dirty="0">
                <a:cs typeface="Calibri"/>
              </a:rPr>
              <a:t>u</a:t>
            </a:r>
            <a:r>
              <a:rPr lang="en-US" sz="2000" spc="-26" dirty="0">
                <a:cs typeface="Calibri"/>
              </a:rPr>
              <a:t>n</a:t>
            </a:r>
            <a:r>
              <a:rPr lang="en-US" sz="2000" spc="-4" dirty="0">
                <a:cs typeface="Calibri"/>
              </a:rPr>
              <a:t>t</a:t>
            </a:r>
            <a:r>
              <a:rPr lang="en-US" sz="2000" spc="9" dirty="0">
                <a:cs typeface="Calibri"/>
              </a:rPr>
              <a:t>y</a:t>
            </a:r>
            <a:r>
              <a:rPr lang="en-US" sz="2000" spc="-9" dirty="0">
                <a:cs typeface="Calibri"/>
              </a:rPr>
              <a:t>-</a:t>
            </a:r>
            <a:r>
              <a:rPr lang="en-US" sz="2000" spc="-13" dirty="0">
                <a:cs typeface="Calibri"/>
              </a:rPr>
              <a:t>l</a:t>
            </a:r>
            <a:r>
              <a:rPr lang="en-US" sz="2000" spc="-9" dirty="0">
                <a:cs typeface="Calibri"/>
              </a:rPr>
              <a:t>e</a:t>
            </a:r>
            <a:r>
              <a:rPr lang="en-US" sz="2000" spc="-31" dirty="0">
                <a:cs typeface="Calibri"/>
              </a:rPr>
              <a:t>v</a:t>
            </a:r>
            <a:r>
              <a:rPr lang="en-US" sz="2000" spc="-9" dirty="0">
                <a:cs typeface="Calibri"/>
              </a:rPr>
              <a:t>e</a:t>
            </a:r>
            <a:r>
              <a:rPr lang="en-US" sz="2000" dirty="0">
                <a:cs typeface="Calibri"/>
              </a:rPr>
              <a:t>l</a:t>
            </a:r>
          </a:p>
          <a:p>
            <a:pPr marL="616332" marR="48188" lvl="1" indent="-147926">
              <a:lnSpc>
                <a:spcPct val="100000"/>
              </a:lnSpc>
              <a:spcBef>
                <a:spcPts val="1200"/>
              </a:spcBef>
              <a:buFont typeface="Arial"/>
              <a:buChar char="•"/>
              <a:tabLst>
                <a:tab pos="159692" algn="l"/>
              </a:tabLst>
            </a:pPr>
            <a:r>
              <a:rPr lang="en-US" sz="2000" spc="4" dirty="0">
                <a:cs typeface="Calibri"/>
              </a:rPr>
              <a:t>G</a:t>
            </a:r>
            <a:r>
              <a:rPr lang="en-US" sz="2000" spc="-9" dirty="0">
                <a:cs typeface="Calibri"/>
              </a:rPr>
              <a:t>e</a:t>
            </a:r>
            <a:r>
              <a:rPr lang="en-US" sz="2000" spc="-4" dirty="0">
                <a:cs typeface="Calibri"/>
              </a:rPr>
              <a:t>n</a:t>
            </a:r>
            <a:r>
              <a:rPr lang="en-US" sz="2000" spc="-9" dirty="0">
                <a:cs typeface="Calibri"/>
              </a:rPr>
              <a:t>e</a:t>
            </a:r>
            <a:r>
              <a:rPr lang="en-US" sz="2000" spc="-22" dirty="0">
                <a:cs typeface="Calibri"/>
              </a:rPr>
              <a:t>r</a:t>
            </a:r>
            <a:r>
              <a:rPr lang="en-US" sz="2000" spc="-4" dirty="0">
                <a:cs typeface="Calibri"/>
              </a:rPr>
              <a:t>a</a:t>
            </a:r>
            <a:r>
              <a:rPr lang="en-US" sz="2000" spc="-13" dirty="0">
                <a:cs typeface="Calibri"/>
              </a:rPr>
              <a:t>li</a:t>
            </a:r>
            <a:r>
              <a:rPr lang="en-US" sz="2000" spc="-22" dirty="0">
                <a:cs typeface="Calibri"/>
              </a:rPr>
              <a:t>z</a:t>
            </a:r>
            <a:r>
              <a:rPr lang="en-US" sz="2000" spc="-9" dirty="0">
                <a:cs typeface="Calibri"/>
              </a:rPr>
              <a:t>e</a:t>
            </a:r>
            <a:r>
              <a:rPr lang="en-US" sz="2000" dirty="0">
                <a:cs typeface="Calibri"/>
              </a:rPr>
              <a:t>d </a:t>
            </a:r>
            <a:r>
              <a:rPr lang="en-US" sz="2000" spc="-4" dirty="0">
                <a:cs typeface="Calibri"/>
              </a:rPr>
              <a:t>ha</a:t>
            </a:r>
            <a:r>
              <a:rPr lang="en-US" sz="2000" spc="-22" dirty="0">
                <a:cs typeface="Calibri"/>
              </a:rPr>
              <a:t>z</a:t>
            </a:r>
            <a:r>
              <a:rPr lang="en-US" sz="2000" spc="-4" dirty="0">
                <a:cs typeface="Calibri"/>
              </a:rPr>
              <a:t>a</a:t>
            </a:r>
            <a:r>
              <a:rPr lang="en-US" sz="2000" spc="-22" dirty="0">
                <a:cs typeface="Calibri"/>
              </a:rPr>
              <a:t>r</a:t>
            </a:r>
            <a:r>
              <a:rPr lang="en-US" sz="2000" dirty="0">
                <a:cs typeface="Calibri"/>
              </a:rPr>
              <a:t>d</a:t>
            </a:r>
            <a:r>
              <a:rPr lang="en-US" sz="2000" spc="-26" dirty="0">
                <a:cs typeface="Calibri"/>
              </a:rPr>
              <a:t> </a:t>
            </a:r>
            <a:r>
              <a:rPr lang="en-US" sz="2000" dirty="0">
                <a:cs typeface="Calibri"/>
              </a:rPr>
              <a:t>r</a:t>
            </a:r>
            <a:r>
              <a:rPr lang="en-US" sz="2000" spc="-13" dirty="0">
                <a:cs typeface="Calibri"/>
              </a:rPr>
              <a:t>i</a:t>
            </a:r>
            <a:r>
              <a:rPr lang="en-US" sz="2000" spc="4" dirty="0">
                <a:cs typeface="Calibri"/>
              </a:rPr>
              <a:t>s</a:t>
            </a:r>
            <a:r>
              <a:rPr lang="en-US" sz="2000" dirty="0">
                <a:cs typeface="Calibri"/>
              </a:rPr>
              <a:t>k</a:t>
            </a:r>
          </a:p>
          <a:p>
            <a:pPr marL="616332" marR="45946" lvl="1" indent="-147926">
              <a:lnSpc>
                <a:spcPct val="100000"/>
              </a:lnSpc>
              <a:spcBef>
                <a:spcPts val="1200"/>
              </a:spcBef>
              <a:buFont typeface="Arial"/>
              <a:buChar char="•"/>
              <a:tabLst>
                <a:tab pos="159692" algn="l"/>
              </a:tabLst>
            </a:pPr>
            <a:r>
              <a:rPr lang="en-US" sz="2000" spc="9" dirty="0">
                <a:cs typeface="Calibri"/>
              </a:rPr>
              <a:t>P</a:t>
            </a:r>
            <a:r>
              <a:rPr lang="en-US" sz="2000" spc="-22" dirty="0">
                <a:cs typeface="Calibri"/>
              </a:rPr>
              <a:t>r</a:t>
            </a:r>
            <a:r>
              <a:rPr lang="en-US" sz="2000" spc="-9" dirty="0">
                <a:cs typeface="Calibri"/>
              </a:rPr>
              <a:t>e-</a:t>
            </a:r>
            <a:r>
              <a:rPr lang="en-US" sz="2000" spc="-4" dirty="0">
                <a:cs typeface="Calibri"/>
              </a:rPr>
              <a:t>d</a:t>
            </a:r>
            <a:r>
              <a:rPr lang="en-US" sz="2000" spc="-13" dirty="0">
                <a:cs typeface="Calibri"/>
              </a:rPr>
              <a:t>i</a:t>
            </a:r>
            <a:r>
              <a:rPr lang="en-US" sz="2000" spc="4" dirty="0">
                <a:cs typeface="Calibri"/>
              </a:rPr>
              <a:t>s</a:t>
            </a:r>
            <a:r>
              <a:rPr lang="en-US" sz="2000" spc="-4" dirty="0">
                <a:cs typeface="Calibri"/>
              </a:rPr>
              <a:t>a</a:t>
            </a:r>
            <a:r>
              <a:rPr lang="en-US" sz="2000" spc="-18" dirty="0">
                <a:cs typeface="Calibri"/>
              </a:rPr>
              <a:t>s</a:t>
            </a:r>
            <a:r>
              <a:rPr lang="en-US" sz="2000" spc="-26" dirty="0">
                <a:cs typeface="Calibri"/>
              </a:rPr>
              <a:t>t</a:t>
            </a:r>
            <a:r>
              <a:rPr lang="en-US" sz="2000" spc="-9" dirty="0">
                <a:cs typeface="Calibri"/>
              </a:rPr>
              <a:t>e</a:t>
            </a:r>
            <a:r>
              <a:rPr lang="en-US" sz="2000" dirty="0">
                <a:cs typeface="Calibri"/>
              </a:rPr>
              <a:t>r </a:t>
            </a:r>
            <a:r>
              <a:rPr lang="en-US" sz="2000" spc="-26" dirty="0">
                <a:cs typeface="Calibri"/>
              </a:rPr>
              <a:t>f</a:t>
            </a:r>
            <a:r>
              <a:rPr lang="en-US" sz="2000" spc="-9" dirty="0">
                <a:cs typeface="Calibri"/>
              </a:rPr>
              <a:t>o</a:t>
            </a:r>
            <a:r>
              <a:rPr lang="en-US" sz="2000" spc="4" dirty="0">
                <a:cs typeface="Calibri"/>
              </a:rPr>
              <a:t>c</a:t>
            </a:r>
            <a:r>
              <a:rPr lang="en-US" sz="2000" spc="-4" dirty="0">
                <a:cs typeface="Calibri"/>
              </a:rPr>
              <a:t>u</a:t>
            </a:r>
            <a:r>
              <a:rPr lang="en-US" sz="2000" dirty="0">
                <a:cs typeface="Calibri"/>
              </a:rPr>
              <a:t>s</a:t>
            </a:r>
          </a:p>
          <a:p>
            <a:pPr marL="616332" lvl="1" indent="-147926">
              <a:lnSpc>
                <a:spcPct val="100000"/>
              </a:lnSpc>
              <a:spcBef>
                <a:spcPts val="1200"/>
              </a:spcBef>
              <a:buFont typeface="Arial"/>
              <a:buChar char="•"/>
              <a:tabLst>
                <a:tab pos="159132" algn="l"/>
              </a:tabLst>
            </a:pPr>
            <a:r>
              <a:rPr lang="en-US" sz="2000" spc="-9" dirty="0">
                <a:cs typeface="Calibri"/>
              </a:rPr>
              <a:t>Q</a:t>
            </a:r>
            <a:r>
              <a:rPr lang="en-US" sz="2000" spc="-4" dirty="0">
                <a:cs typeface="Calibri"/>
              </a:rPr>
              <a:t>ua</a:t>
            </a:r>
            <a:r>
              <a:rPr lang="en-US" sz="2000" spc="-26" dirty="0">
                <a:cs typeface="Calibri"/>
              </a:rPr>
              <a:t>n</a:t>
            </a:r>
            <a:r>
              <a:rPr lang="en-US" sz="2000" spc="-4" dirty="0">
                <a:cs typeface="Calibri"/>
              </a:rPr>
              <a:t>t</a:t>
            </a:r>
            <a:r>
              <a:rPr lang="en-US" sz="2000" spc="-13" dirty="0">
                <a:cs typeface="Calibri"/>
              </a:rPr>
              <a:t>i</a:t>
            </a:r>
            <a:r>
              <a:rPr lang="en-US" sz="2000" spc="-26" dirty="0">
                <a:cs typeface="Calibri"/>
              </a:rPr>
              <a:t>ta</a:t>
            </a:r>
            <a:r>
              <a:rPr lang="en-US" sz="2000" spc="-4" dirty="0">
                <a:cs typeface="Calibri"/>
              </a:rPr>
              <a:t>t</a:t>
            </a:r>
            <a:r>
              <a:rPr lang="en-US" sz="2000" spc="-13" dirty="0">
                <a:cs typeface="Calibri"/>
              </a:rPr>
              <a:t>i</a:t>
            </a:r>
            <a:r>
              <a:rPr lang="en-US" sz="2000" spc="-31" dirty="0">
                <a:cs typeface="Calibri"/>
              </a:rPr>
              <a:t>v</a:t>
            </a:r>
            <a:r>
              <a:rPr lang="en-US" sz="2000" dirty="0">
                <a:cs typeface="Calibri"/>
              </a:rPr>
              <a:t>e</a:t>
            </a:r>
          </a:p>
          <a:p>
            <a:pPr marL="616332" marR="4483" lvl="1" indent="-147926">
              <a:lnSpc>
                <a:spcPct val="100000"/>
              </a:lnSpc>
              <a:spcBef>
                <a:spcPts val="1200"/>
              </a:spcBef>
              <a:buFont typeface="Arial"/>
              <a:buChar char="•"/>
              <a:tabLst>
                <a:tab pos="159132" algn="l"/>
              </a:tabLst>
            </a:pPr>
            <a:r>
              <a:rPr lang="en-US" sz="2000" spc="9" dirty="0">
                <a:cs typeface="Calibri"/>
              </a:rPr>
              <a:t>P</a:t>
            </a:r>
            <a:r>
              <a:rPr lang="en-US" sz="2000" spc="-4" dirty="0">
                <a:cs typeface="Calibri"/>
              </a:rPr>
              <a:t>ub</a:t>
            </a:r>
            <a:r>
              <a:rPr lang="en-US" sz="2000" spc="-13" dirty="0">
                <a:cs typeface="Calibri"/>
              </a:rPr>
              <a:t>lic </a:t>
            </a:r>
            <a:r>
              <a:rPr lang="en-US" sz="2000" spc="-9" dirty="0">
                <a:cs typeface="Calibri"/>
              </a:rPr>
              <a:t>me</a:t>
            </a:r>
            <a:r>
              <a:rPr lang="en-US" sz="2000" spc="-4" dirty="0">
                <a:cs typeface="Calibri"/>
              </a:rPr>
              <a:t>thodo</a:t>
            </a:r>
            <a:r>
              <a:rPr lang="en-US" sz="2000" spc="-13" dirty="0">
                <a:cs typeface="Calibri"/>
              </a:rPr>
              <a:t>l</a:t>
            </a:r>
            <a:r>
              <a:rPr lang="en-US" sz="2000" spc="-4" dirty="0">
                <a:cs typeface="Calibri"/>
              </a:rPr>
              <a:t>o</a:t>
            </a:r>
            <a:r>
              <a:rPr lang="en-US" sz="2000" spc="4" dirty="0">
                <a:cs typeface="Calibri"/>
              </a:rPr>
              <a:t>g</a:t>
            </a:r>
            <a:r>
              <a:rPr lang="en-US" sz="2000" dirty="0">
                <a:cs typeface="Calibri"/>
              </a:rPr>
              <a:t>y</a:t>
            </a:r>
          </a:p>
          <a:p>
            <a:pPr marL="616332" lvl="1" indent="-147926">
              <a:lnSpc>
                <a:spcPct val="100000"/>
              </a:lnSpc>
              <a:spcBef>
                <a:spcPts val="1200"/>
              </a:spcBef>
              <a:buFont typeface="Arial"/>
              <a:buChar char="•"/>
              <a:tabLst>
                <a:tab pos="159132" algn="l"/>
              </a:tabLst>
            </a:pPr>
            <a:r>
              <a:rPr lang="en-US" sz="2000" spc="9" dirty="0">
                <a:cs typeface="Calibri"/>
              </a:rPr>
              <a:t>P</a:t>
            </a:r>
            <a:r>
              <a:rPr lang="en-US" sz="2000" spc="-4" dirty="0">
                <a:cs typeface="Calibri"/>
              </a:rPr>
              <a:t>ub</a:t>
            </a:r>
            <a:r>
              <a:rPr lang="en-US" sz="2000" spc="-13" dirty="0">
                <a:cs typeface="Calibri"/>
              </a:rPr>
              <a:t>li</a:t>
            </a:r>
            <a:r>
              <a:rPr lang="en-US" sz="2000" dirty="0">
                <a:cs typeface="Calibri"/>
              </a:rPr>
              <a:t>c</a:t>
            </a:r>
            <a:r>
              <a:rPr lang="en-US" sz="2000" spc="4" dirty="0">
                <a:cs typeface="Calibri"/>
              </a:rPr>
              <a:t> </a:t>
            </a:r>
            <a:r>
              <a:rPr lang="en-US" sz="2000" spc="-4" dirty="0">
                <a:cs typeface="Calibri"/>
              </a:rPr>
              <a:t>d</a:t>
            </a:r>
            <a:r>
              <a:rPr lang="en-US" sz="2000" spc="-26" dirty="0">
                <a:cs typeface="Calibri"/>
              </a:rPr>
              <a:t>at</a:t>
            </a:r>
            <a:r>
              <a:rPr lang="en-US" sz="2000" dirty="0">
                <a:cs typeface="Calibri"/>
              </a:rPr>
              <a:t>a</a:t>
            </a:r>
          </a:p>
        </p:txBody>
      </p:sp>
      <p:graphicFrame>
        <p:nvGraphicFramePr>
          <p:cNvPr id="5" name="Table 9">
            <a:extLst>
              <a:ext uri="{FF2B5EF4-FFF2-40B4-BE49-F238E27FC236}">
                <a16:creationId xmlns:a16="http://schemas.microsoft.com/office/drawing/2014/main" id="{964B0343-506E-4E91-94FE-BA174C9BE8B2}"/>
              </a:ext>
            </a:extLst>
          </p:cNvPr>
          <p:cNvGraphicFramePr>
            <a:graphicFrameLocks noGrp="1"/>
          </p:cNvGraphicFramePr>
          <p:nvPr>
            <p:extLst>
              <p:ext uri="{D42A27DB-BD31-4B8C-83A1-F6EECF244321}">
                <p14:modId xmlns:p14="http://schemas.microsoft.com/office/powerpoint/2010/main" val="2553129415"/>
              </p:ext>
            </p:extLst>
          </p:nvPr>
        </p:nvGraphicFramePr>
        <p:xfrm>
          <a:off x="6466114" y="1326950"/>
          <a:ext cx="4757804" cy="2856389"/>
        </p:xfrm>
        <a:graphic>
          <a:graphicData uri="http://schemas.openxmlformats.org/drawingml/2006/table">
            <a:tbl>
              <a:tblPr firstRow="1" bandRow="1">
                <a:tableStyleId>{5C22544A-7EE6-4342-B048-85BDC9FD1C3A}</a:tableStyleId>
              </a:tblPr>
              <a:tblGrid>
                <a:gridCol w="2589579">
                  <a:extLst>
                    <a:ext uri="{9D8B030D-6E8A-4147-A177-3AD203B41FA5}">
                      <a16:colId xmlns:a16="http://schemas.microsoft.com/office/drawing/2014/main" val="3393131294"/>
                    </a:ext>
                  </a:extLst>
                </a:gridCol>
                <a:gridCol w="2168225">
                  <a:extLst>
                    <a:ext uri="{9D8B030D-6E8A-4147-A177-3AD203B41FA5}">
                      <a16:colId xmlns:a16="http://schemas.microsoft.com/office/drawing/2014/main" val="1147331206"/>
                    </a:ext>
                  </a:extLst>
                </a:gridCol>
              </a:tblGrid>
              <a:tr h="220879">
                <a:tc>
                  <a:txBody>
                    <a:bodyPr/>
                    <a:lstStyle/>
                    <a:p>
                      <a:pPr algn="ctr"/>
                      <a:r>
                        <a:rPr lang="en-US" sz="1100" dirty="0"/>
                        <a:t>Population-Focused Indicators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F80"/>
                    </a:solidFill>
                  </a:tcPr>
                </a:tc>
                <a:tc>
                  <a:txBody>
                    <a:bodyPr/>
                    <a:lstStyle/>
                    <a:p>
                      <a:pPr algn="ctr"/>
                      <a:r>
                        <a:rPr lang="en-US" sz="1100" dirty="0"/>
                        <a:t>Number of Methodologies in </a:t>
                      </a:r>
                      <a:br>
                        <a:rPr lang="en-US" sz="1100" dirty="0"/>
                      </a:br>
                      <a:r>
                        <a:rPr lang="en-US" sz="1100" dirty="0"/>
                        <a:t>Which the Indicator is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F80"/>
                    </a:solidFill>
                  </a:tcPr>
                </a:tc>
                <a:extLst>
                  <a:ext uri="{0D108BD9-81ED-4DB2-BD59-A6C34878D82A}">
                    <a16:rowId xmlns:a16="http://schemas.microsoft.com/office/drawing/2014/main" val="522327331"/>
                  </a:ext>
                </a:extLst>
              </a:tr>
              <a:tr h="220879">
                <a:tc>
                  <a:txBody>
                    <a:bodyPr/>
                    <a:lstStyle/>
                    <a:p>
                      <a:r>
                        <a:rPr lang="en-US" sz="1050" dirty="0"/>
                        <a:t>Educational Attainment (lack of HS diploma)</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7</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8913743"/>
                  </a:ext>
                </a:extLst>
              </a:tr>
              <a:tr h="220879">
                <a:tc>
                  <a:txBody>
                    <a:bodyPr/>
                    <a:lstStyle/>
                    <a:p>
                      <a:r>
                        <a:rPr lang="en-US" sz="1050" dirty="0"/>
                        <a:t>Unemployment</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7</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2880979108"/>
                  </a:ext>
                </a:extLst>
              </a:tr>
              <a:tr h="220879">
                <a:tc>
                  <a:txBody>
                    <a:bodyPr/>
                    <a:lstStyle/>
                    <a:p>
                      <a:r>
                        <a:rPr lang="en-US" sz="1050" dirty="0"/>
                        <a:t>Disability</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6</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2392292"/>
                  </a:ext>
                </a:extLst>
              </a:tr>
              <a:tr h="220879">
                <a:tc>
                  <a:txBody>
                    <a:bodyPr/>
                    <a:lstStyle/>
                    <a:p>
                      <a:r>
                        <a:rPr lang="en-US" sz="1050" dirty="0"/>
                        <a:t>English Language Proficiency</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6</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2645720056"/>
                  </a:ext>
                </a:extLst>
              </a:tr>
              <a:tr h="220879">
                <a:tc>
                  <a:txBody>
                    <a:bodyPr/>
                    <a:lstStyle/>
                    <a:p>
                      <a:r>
                        <a:rPr lang="en-US" sz="1050" dirty="0"/>
                        <a:t>Home Ownership</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6</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6302968"/>
                  </a:ext>
                </a:extLst>
              </a:tr>
              <a:tr h="220879">
                <a:tc>
                  <a:txBody>
                    <a:bodyPr/>
                    <a:lstStyle/>
                    <a:p>
                      <a:r>
                        <a:rPr lang="en-US" sz="1050" dirty="0"/>
                        <a:t>Mobility (lack of vehicle)</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6</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2061196259"/>
                  </a:ext>
                </a:extLst>
              </a:tr>
              <a:tr h="220879">
                <a:tc>
                  <a:txBody>
                    <a:bodyPr/>
                    <a:lstStyle/>
                    <a:p>
                      <a:r>
                        <a:rPr lang="en-US" sz="1050" dirty="0"/>
                        <a:t>Age</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5</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7856275"/>
                  </a:ext>
                </a:extLst>
              </a:tr>
              <a:tr h="220879">
                <a:tc>
                  <a:txBody>
                    <a:bodyPr/>
                    <a:lstStyle/>
                    <a:p>
                      <a:r>
                        <a:rPr lang="en-US" sz="1050" dirty="0"/>
                        <a:t>Household Income</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5</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3769305737"/>
                  </a:ext>
                </a:extLst>
              </a:tr>
              <a:tr h="220879">
                <a:tc>
                  <a:txBody>
                    <a:bodyPr/>
                    <a:lstStyle/>
                    <a:p>
                      <a:r>
                        <a:rPr lang="en-US" sz="1050" dirty="0"/>
                        <a:t>Income Inequality</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4</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831854"/>
                  </a:ext>
                </a:extLst>
              </a:tr>
              <a:tr h="220879">
                <a:tc>
                  <a:txBody>
                    <a:bodyPr/>
                    <a:lstStyle/>
                    <a:p>
                      <a:r>
                        <a:rPr lang="en-US" sz="1050" dirty="0"/>
                        <a:t>Health Insurance</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4</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3069260462"/>
                  </a:ext>
                </a:extLst>
              </a:tr>
              <a:tr h="220879">
                <a:tc>
                  <a:txBody>
                    <a:bodyPr/>
                    <a:lstStyle/>
                    <a:p>
                      <a:r>
                        <a:rPr lang="en-US" sz="1050" dirty="0"/>
                        <a:t>Single-Parent Households</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3</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9124672"/>
                  </a:ext>
                </a:extLst>
              </a:tr>
            </a:tbl>
          </a:graphicData>
        </a:graphic>
      </p:graphicFrame>
      <p:graphicFrame>
        <p:nvGraphicFramePr>
          <p:cNvPr id="6" name="Table 5">
            <a:extLst>
              <a:ext uri="{FF2B5EF4-FFF2-40B4-BE49-F238E27FC236}">
                <a16:creationId xmlns:a16="http://schemas.microsoft.com/office/drawing/2014/main" id="{2EF05A07-00CC-4B91-970B-66308BEB5945}"/>
              </a:ext>
            </a:extLst>
          </p:cNvPr>
          <p:cNvGraphicFramePr>
            <a:graphicFrameLocks noGrp="1"/>
          </p:cNvGraphicFramePr>
          <p:nvPr>
            <p:extLst>
              <p:ext uri="{D42A27DB-BD31-4B8C-83A1-F6EECF244321}">
                <p14:modId xmlns:p14="http://schemas.microsoft.com/office/powerpoint/2010/main" val="2400047879"/>
              </p:ext>
            </p:extLst>
          </p:nvPr>
        </p:nvGraphicFramePr>
        <p:xfrm>
          <a:off x="6466114" y="4183339"/>
          <a:ext cx="4757804" cy="2414631"/>
        </p:xfrm>
        <a:graphic>
          <a:graphicData uri="http://schemas.openxmlformats.org/drawingml/2006/table">
            <a:tbl>
              <a:tblPr firstRow="1" bandRow="1">
                <a:tableStyleId>{5C22544A-7EE6-4342-B048-85BDC9FD1C3A}</a:tableStyleId>
              </a:tblPr>
              <a:tblGrid>
                <a:gridCol w="2589579">
                  <a:extLst>
                    <a:ext uri="{9D8B030D-6E8A-4147-A177-3AD203B41FA5}">
                      <a16:colId xmlns:a16="http://schemas.microsoft.com/office/drawing/2014/main" val="3393131294"/>
                    </a:ext>
                  </a:extLst>
                </a:gridCol>
                <a:gridCol w="2168225">
                  <a:extLst>
                    <a:ext uri="{9D8B030D-6E8A-4147-A177-3AD203B41FA5}">
                      <a16:colId xmlns:a16="http://schemas.microsoft.com/office/drawing/2014/main" val="1147331206"/>
                    </a:ext>
                  </a:extLst>
                </a:gridCol>
              </a:tblGrid>
              <a:tr h="220879">
                <a:tc>
                  <a:txBody>
                    <a:bodyPr/>
                    <a:lstStyle/>
                    <a:p>
                      <a:pPr algn="ctr"/>
                      <a:r>
                        <a:rPr lang="en-US" sz="1100" dirty="0"/>
                        <a:t>Community-Focused Indicators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F80"/>
                    </a:solidFill>
                  </a:tcPr>
                </a:tc>
                <a:tc>
                  <a:txBody>
                    <a:bodyPr/>
                    <a:lstStyle/>
                    <a:p>
                      <a:pPr algn="ctr"/>
                      <a:r>
                        <a:rPr lang="en-US" sz="1100" dirty="0"/>
                        <a:t>Number of Methodologies in </a:t>
                      </a:r>
                      <a:br>
                        <a:rPr lang="en-US" sz="1100" dirty="0"/>
                      </a:br>
                      <a:r>
                        <a:rPr lang="en-US" sz="1100" dirty="0"/>
                        <a:t>Which the Indicator is Used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F80"/>
                    </a:solidFill>
                  </a:tcPr>
                </a:tc>
                <a:extLst>
                  <a:ext uri="{0D108BD9-81ED-4DB2-BD59-A6C34878D82A}">
                    <a16:rowId xmlns:a16="http://schemas.microsoft.com/office/drawing/2014/main" val="522327331"/>
                  </a:ext>
                </a:extLst>
              </a:tr>
              <a:tr h="220879">
                <a:tc>
                  <a:txBody>
                    <a:bodyPr/>
                    <a:lstStyle/>
                    <a:p>
                      <a:r>
                        <a:rPr lang="en-US" sz="1050" dirty="0"/>
                        <a:t>Connection to Civic and Social Organizations</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6</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8913743"/>
                  </a:ext>
                </a:extLst>
              </a:tr>
              <a:tr h="220879">
                <a:tc>
                  <a:txBody>
                    <a:bodyPr/>
                    <a:lstStyle/>
                    <a:p>
                      <a:r>
                        <a:rPr lang="en-US" sz="1050" dirty="0"/>
                        <a:t>Hospital Capacity</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5</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2880979108"/>
                  </a:ext>
                </a:extLst>
              </a:tr>
              <a:tr h="220879">
                <a:tc>
                  <a:txBody>
                    <a:bodyPr/>
                    <a:lstStyle/>
                    <a:p>
                      <a:r>
                        <a:rPr lang="en-US" sz="1050" dirty="0"/>
                        <a:t>Medical Professional Capacity</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5</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2392292"/>
                  </a:ext>
                </a:extLst>
              </a:tr>
              <a:tr h="220879">
                <a:tc>
                  <a:txBody>
                    <a:bodyPr/>
                    <a:lstStyle/>
                    <a:p>
                      <a:r>
                        <a:rPr lang="en-US" sz="1050" dirty="0"/>
                        <a:t>Affiliation with a Religion</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4</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2645720056"/>
                  </a:ext>
                </a:extLst>
              </a:tr>
              <a:tr h="220879">
                <a:tc>
                  <a:txBody>
                    <a:bodyPr/>
                    <a:lstStyle/>
                    <a:p>
                      <a:r>
                        <a:rPr lang="en-US" sz="1050" dirty="0"/>
                        <a:t>Presence of Mobile Homes</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4</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6302968"/>
                  </a:ext>
                </a:extLst>
              </a:tr>
              <a:tr h="220879">
                <a:tc>
                  <a:txBody>
                    <a:bodyPr/>
                    <a:lstStyle/>
                    <a:p>
                      <a:r>
                        <a:rPr lang="en-US" sz="1050" dirty="0"/>
                        <a:t>Public School Capacity</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4</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2061196259"/>
                  </a:ext>
                </a:extLst>
              </a:tr>
              <a:tr h="220879">
                <a:tc>
                  <a:txBody>
                    <a:bodyPr/>
                    <a:lstStyle/>
                    <a:p>
                      <a:r>
                        <a:rPr lang="en-US" sz="1050" dirty="0"/>
                        <a:t>Population Change</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4</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7856275"/>
                  </a:ext>
                </a:extLst>
              </a:tr>
              <a:tr h="220879">
                <a:tc>
                  <a:txBody>
                    <a:bodyPr/>
                    <a:lstStyle/>
                    <a:p>
                      <a:r>
                        <a:rPr lang="en-US" sz="1050" dirty="0"/>
                        <a:t>Hotel/Motel Capacity</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tc>
                  <a:txBody>
                    <a:bodyPr/>
                    <a:lstStyle/>
                    <a:p>
                      <a:pPr algn="ctr"/>
                      <a:r>
                        <a:rPr lang="en-US" sz="1200" dirty="0"/>
                        <a:t>3</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CEFF"/>
                    </a:solidFill>
                  </a:tcPr>
                </a:tc>
                <a:extLst>
                  <a:ext uri="{0D108BD9-81ED-4DB2-BD59-A6C34878D82A}">
                    <a16:rowId xmlns:a16="http://schemas.microsoft.com/office/drawing/2014/main" val="3769305737"/>
                  </a:ext>
                </a:extLst>
              </a:tr>
              <a:tr h="220879">
                <a:tc>
                  <a:txBody>
                    <a:bodyPr/>
                    <a:lstStyle/>
                    <a:p>
                      <a:r>
                        <a:rPr lang="en-US" sz="1050" dirty="0"/>
                        <a:t>Rental Property Capacity</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3</a:t>
                      </a:r>
                    </a:p>
                  </a:txBody>
                  <a:tcPr marL="54864" marR="45720" marT="9144" marB="9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831854"/>
                  </a:ext>
                </a:extLst>
              </a:tr>
            </a:tbl>
          </a:graphicData>
        </a:graphic>
      </p:graphicFrame>
    </p:spTree>
    <p:extLst>
      <p:ext uri="{BB962C8B-B14F-4D97-AF65-F5344CB8AC3E}">
        <p14:creationId xmlns:p14="http://schemas.microsoft.com/office/powerpoint/2010/main" val="1190540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a:xfrm>
            <a:off x="485775" y="388938"/>
            <a:ext cx="10515600" cy="1325563"/>
          </a:xfrm>
        </p:spPr>
        <p:txBody>
          <a:bodyPr>
            <a:normAutofit/>
          </a:bodyPr>
          <a:lstStyle/>
          <a:p>
            <a:r>
              <a:rPr lang="en-US" dirty="0">
                <a:latin typeface="Trebuchet MS"/>
              </a:rPr>
              <a:t>Population-Focused Resilience Indicators</a:t>
            </a:r>
          </a:p>
        </p:txBody>
      </p:sp>
      <p:graphicFrame>
        <p:nvGraphicFramePr>
          <p:cNvPr id="6" name="Table 6">
            <a:extLst>
              <a:ext uri="{FF2B5EF4-FFF2-40B4-BE49-F238E27FC236}">
                <a16:creationId xmlns:a16="http://schemas.microsoft.com/office/drawing/2014/main" id="{CB878596-CEE3-4D37-BB90-63B0FE53BB02}"/>
              </a:ext>
            </a:extLst>
          </p:cNvPr>
          <p:cNvGraphicFramePr>
            <a:graphicFrameLocks noGrp="1"/>
          </p:cNvGraphicFramePr>
          <p:nvPr>
            <p:extLst>
              <p:ext uri="{D42A27DB-BD31-4B8C-83A1-F6EECF244321}">
                <p14:modId xmlns:p14="http://schemas.microsoft.com/office/powerpoint/2010/main" val="1142962276"/>
              </p:ext>
            </p:extLst>
          </p:nvPr>
        </p:nvGraphicFramePr>
        <p:xfrm>
          <a:off x="1684109" y="1444336"/>
          <a:ext cx="9019279" cy="4439915"/>
        </p:xfrm>
        <a:graphic>
          <a:graphicData uri="http://schemas.openxmlformats.org/drawingml/2006/table">
            <a:tbl>
              <a:tblPr firstRow="1" bandRow="1">
                <a:tableStyleId>{10A1B5D5-9B99-4C35-A422-299274C87663}</a:tableStyleId>
              </a:tblPr>
              <a:tblGrid>
                <a:gridCol w="9019279">
                  <a:extLst>
                    <a:ext uri="{9D8B030D-6E8A-4147-A177-3AD203B41FA5}">
                      <a16:colId xmlns:a16="http://schemas.microsoft.com/office/drawing/2014/main" val="3412794270"/>
                    </a:ext>
                  </a:extLst>
                </a:gridCol>
              </a:tblGrid>
              <a:tr h="362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11 Population-Focused Indicators and Metric Used</a:t>
                      </a:r>
                      <a:endParaRPr lang="en-US" b="0" dirty="0"/>
                    </a:p>
                  </a:txBody>
                  <a:tcPr>
                    <a:solidFill>
                      <a:schemeClr val="accent6">
                        <a:lumMod val="75000"/>
                      </a:schemeClr>
                    </a:solidFill>
                  </a:tcPr>
                </a:tc>
                <a:extLst>
                  <a:ext uri="{0D108BD9-81ED-4DB2-BD59-A6C34878D82A}">
                    <a16:rowId xmlns:a16="http://schemas.microsoft.com/office/drawing/2014/main" val="3304315510"/>
                  </a:ext>
                </a:extLst>
              </a:tr>
              <a:tr h="362262">
                <a:tc>
                  <a:txBody>
                    <a:bodyPr/>
                    <a:lstStyle/>
                    <a:p>
                      <a:pPr marL="0" algn="l" defTabSz="914400" rtl="0" eaLnBrk="1" latinLnBrk="0" hangingPunct="1"/>
                      <a:r>
                        <a:rPr lang="en-US" sz="1800" b="1" kern="1200" dirty="0">
                          <a:solidFill>
                            <a:schemeClr val="tx1"/>
                          </a:solidFill>
                        </a:rPr>
                        <a:t>Educational Attainment: % population over 25 without high school diploma</a:t>
                      </a:r>
                      <a:endParaRPr lang="en-US" sz="1800" b="1" kern="1200" dirty="0">
                        <a:solidFill>
                          <a:schemeClr val="tx1"/>
                        </a:solidFill>
                        <a:latin typeface="+mn-lt"/>
                        <a:ea typeface="+mn-ea"/>
                        <a:cs typeface="+mn-cs"/>
                      </a:endParaRPr>
                    </a:p>
                  </a:txBody>
                  <a:tcPr/>
                </a:tc>
                <a:extLst>
                  <a:ext uri="{0D108BD9-81ED-4DB2-BD59-A6C34878D82A}">
                    <a16:rowId xmlns:a16="http://schemas.microsoft.com/office/drawing/2014/main" val="1023882824"/>
                  </a:ext>
                </a:extLst>
              </a:tr>
              <a:tr h="370840">
                <a:tc>
                  <a:txBody>
                    <a:bodyPr/>
                    <a:lstStyle/>
                    <a:p>
                      <a:r>
                        <a:rPr lang="en-US" b="1" dirty="0"/>
                        <a:t>Unemployment Rate:</a:t>
                      </a:r>
                      <a:r>
                        <a:rPr lang="en-US" dirty="0"/>
                        <a:t> % of labor force unemployed</a:t>
                      </a:r>
                    </a:p>
                  </a:txBody>
                  <a:tcPr/>
                </a:tc>
                <a:extLst>
                  <a:ext uri="{0D108BD9-81ED-4DB2-BD59-A6C34878D82A}">
                    <a16:rowId xmlns:a16="http://schemas.microsoft.com/office/drawing/2014/main" val="970066902"/>
                  </a:ext>
                </a:extLst>
              </a:tr>
              <a:tr h="370840">
                <a:tc>
                  <a:txBody>
                    <a:bodyPr/>
                    <a:lstStyle/>
                    <a:p>
                      <a:r>
                        <a:rPr lang="en-US" b="1" dirty="0"/>
                        <a:t>Disability: </a:t>
                      </a:r>
                      <a:r>
                        <a:rPr lang="en-US" dirty="0"/>
                        <a:t>% of population with a disability</a:t>
                      </a:r>
                    </a:p>
                  </a:txBody>
                  <a:tcPr/>
                </a:tc>
                <a:extLst>
                  <a:ext uri="{0D108BD9-81ED-4DB2-BD59-A6C34878D82A}">
                    <a16:rowId xmlns:a16="http://schemas.microsoft.com/office/drawing/2014/main" val="2384988583"/>
                  </a:ext>
                </a:extLst>
              </a:tr>
              <a:tr h="370840">
                <a:tc>
                  <a:txBody>
                    <a:bodyPr/>
                    <a:lstStyle/>
                    <a:p>
                      <a:r>
                        <a:rPr lang="en-US" b="1" dirty="0"/>
                        <a:t>English Language Proficiency:</a:t>
                      </a:r>
                      <a:r>
                        <a:rPr lang="en-US" dirty="0"/>
                        <a:t> % limited English-speaking households</a:t>
                      </a:r>
                    </a:p>
                  </a:txBody>
                  <a:tcPr/>
                </a:tc>
                <a:extLst>
                  <a:ext uri="{0D108BD9-81ED-4DB2-BD59-A6C34878D82A}">
                    <a16:rowId xmlns:a16="http://schemas.microsoft.com/office/drawing/2014/main" val="4274115709"/>
                  </a:ext>
                </a:extLst>
              </a:tr>
              <a:tr h="370840">
                <a:tc>
                  <a:txBody>
                    <a:bodyPr/>
                    <a:lstStyle/>
                    <a:p>
                      <a:r>
                        <a:rPr lang="en-US" b="1" dirty="0"/>
                        <a:t>Mobility:</a:t>
                      </a:r>
                      <a:r>
                        <a:rPr lang="en-US" dirty="0"/>
                        <a:t> % of occupied housing units with no vehicles available</a:t>
                      </a:r>
                    </a:p>
                  </a:txBody>
                  <a:tcPr/>
                </a:tc>
                <a:extLst>
                  <a:ext uri="{0D108BD9-81ED-4DB2-BD59-A6C34878D82A}">
                    <a16:rowId xmlns:a16="http://schemas.microsoft.com/office/drawing/2014/main" val="4005379680"/>
                  </a:ext>
                </a:extLst>
              </a:tr>
              <a:tr h="370840">
                <a:tc>
                  <a:txBody>
                    <a:bodyPr/>
                    <a:lstStyle/>
                    <a:p>
                      <a:r>
                        <a:rPr lang="en-US" b="1" dirty="0"/>
                        <a:t>Home Ownership: </a:t>
                      </a:r>
                      <a:r>
                        <a:rPr lang="en-US" dirty="0"/>
                        <a:t>% owner-occupied housing units</a:t>
                      </a:r>
                    </a:p>
                  </a:txBody>
                  <a:tcPr/>
                </a:tc>
                <a:extLst>
                  <a:ext uri="{0D108BD9-81ED-4DB2-BD59-A6C34878D82A}">
                    <a16:rowId xmlns:a16="http://schemas.microsoft.com/office/drawing/2014/main" val="87292926"/>
                  </a:ext>
                </a:extLst>
              </a:tr>
              <a:tr h="370840">
                <a:tc>
                  <a:txBody>
                    <a:bodyPr/>
                    <a:lstStyle/>
                    <a:p>
                      <a:r>
                        <a:rPr lang="en-US" b="1" dirty="0"/>
                        <a:t>Age:</a:t>
                      </a:r>
                      <a:r>
                        <a:rPr lang="en-US" dirty="0"/>
                        <a:t> % of population 65 years and over</a:t>
                      </a:r>
                    </a:p>
                  </a:txBody>
                  <a:tcPr/>
                </a:tc>
                <a:extLst>
                  <a:ext uri="{0D108BD9-81ED-4DB2-BD59-A6C34878D82A}">
                    <a16:rowId xmlns:a16="http://schemas.microsoft.com/office/drawing/2014/main" val="1165676063"/>
                  </a:ext>
                </a:extLst>
              </a:tr>
              <a:tr h="370840">
                <a:tc>
                  <a:txBody>
                    <a:bodyPr/>
                    <a:lstStyle/>
                    <a:p>
                      <a:r>
                        <a:rPr lang="en-US" b="1" dirty="0"/>
                        <a:t>Household Income:</a:t>
                      </a:r>
                      <a:r>
                        <a:rPr lang="en-US" dirty="0"/>
                        <a:t> Median household income</a:t>
                      </a:r>
                    </a:p>
                  </a:txBody>
                  <a:tcPr/>
                </a:tc>
                <a:extLst>
                  <a:ext uri="{0D108BD9-81ED-4DB2-BD59-A6C34878D82A}">
                    <a16:rowId xmlns:a16="http://schemas.microsoft.com/office/drawing/2014/main" val="1678851404"/>
                  </a:ext>
                </a:extLst>
              </a:tr>
              <a:tr h="370839">
                <a:tc>
                  <a:txBody>
                    <a:bodyPr/>
                    <a:lstStyle/>
                    <a:p>
                      <a:pPr lvl="0">
                        <a:buNone/>
                      </a:pPr>
                      <a:r>
                        <a:rPr lang="en-US" b="1" dirty="0"/>
                        <a:t>Income Inequality:</a:t>
                      </a:r>
                      <a:r>
                        <a:rPr lang="en-US" dirty="0"/>
                        <a:t> Gini Index</a:t>
                      </a:r>
                    </a:p>
                  </a:txBody>
                  <a:tcPr/>
                </a:tc>
                <a:extLst>
                  <a:ext uri="{0D108BD9-81ED-4DB2-BD59-A6C34878D82A}">
                    <a16:rowId xmlns:a16="http://schemas.microsoft.com/office/drawing/2014/main" val="2083095443"/>
                  </a:ext>
                </a:extLst>
              </a:tr>
              <a:tr h="370838">
                <a:tc>
                  <a:txBody>
                    <a:bodyPr/>
                    <a:lstStyle/>
                    <a:p>
                      <a:pPr lvl="0">
                        <a:buNone/>
                      </a:pPr>
                      <a:r>
                        <a:rPr lang="en-US" b="1" dirty="0"/>
                        <a:t>Health Insurance:</a:t>
                      </a:r>
                      <a:r>
                        <a:rPr lang="en-US" dirty="0"/>
                        <a:t> % of population with no health insurance coverage (private or public)</a:t>
                      </a:r>
                    </a:p>
                  </a:txBody>
                  <a:tcPr/>
                </a:tc>
                <a:extLst>
                  <a:ext uri="{0D108BD9-81ED-4DB2-BD59-A6C34878D82A}">
                    <a16:rowId xmlns:a16="http://schemas.microsoft.com/office/drawing/2014/main" val="2817857275"/>
                  </a:ext>
                </a:extLst>
              </a:tr>
              <a:tr h="370838">
                <a:tc>
                  <a:txBody>
                    <a:bodyPr/>
                    <a:lstStyle/>
                    <a:p>
                      <a:pPr lvl="0">
                        <a:buNone/>
                      </a:pPr>
                      <a:r>
                        <a:rPr lang="en-US" b="1" dirty="0"/>
                        <a:t>Single-parent Households:</a:t>
                      </a:r>
                      <a:r>
                        <a:rPr lang="en-US" dirty="0"/>
                        <a:t> % of single-parent households</a:t>
                      </a:r>
                    </a:p>
                  </a:txBody>
                  <a:tcPr/>
                </a:tc>
                <a:extLst>
                  <a:ext uri="{0D108BD9-81ED-4DB2-BD59-A6C34878D82A}">
                    <a16:rowId xmlns:a16="http://schemas.microsoft.com/office/drawing/2014/main" val="2554918924"/>
                  </a:ext>
                </a:extLst>
              </a:tr>
            </a:tbl>
          </a:graphicData>
        </a:graphic>
      </p:graphicFrame>
      <p:pic>
        <p:nvPicPr>
          <p:cNvPr id="5" name="Graphic 6" descr="Family with boy with solid fill">
            <a:extLst>
              <a:ext uri="{FF2B5EF4-FFF2-40B4-BE49-F238E27FC236}">
                <a16:creationId xmlns:a16="http://schemas.microsoft.com/office/drawing/2014/main" id="{CD6B27F8-32DD-44F8-930E-F3EE05B0F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6377" y="529936"/>
            <a:ext cx="914400" cy="914400"/>
          </a:xfrm>
          <a:prstGeom prst="rect">
            <a:avLst/>
          </a:prstGeom>
        </p:spPr>
      </p:pic>
    </p:spTree>
    <p:extLst>
      <p:ext uri="{BB962C8B-B14F-4D97-AF65-F5344CB8AC3E}">
        <p14:creationId xmlns:p14="http://schemas.microsoft.com/office/powerpoint/2010/main" val="813280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normAutofit/>
          </a:bodyPr>
          <a:lstStyle/>
          <a:p>
            <a:r>
              <a:rPr lang="en-US" dirty="0">
                <a:latin typeface="Trebuchet MS"/>
              </a:rPr>
              <a:t>Population-Focused Resilience</a:t>
            </a:r>
            <a:br>
              <a:rPr lang="en-US" dirty="0">
                <a:latin typeface="Trebuchet MS"/>
              </a:rPr>
            </a:br>
            <a:r>
              <a:rPr lang="en-US" dirty="0">
                <a:latin typeface="Trebuchet MS"/>
              </a:rPr>
              <a:t>Indicators</a:t>
            </a:r>
          </a:p>
        </p:txBody>
      </p:sp>
      <p:pic>
        <p:nvPicPr>
          <p:cNvPr id="5" name="Graphic 6" descr="Family with boy with solid fill">
            <a:extLst>
              <a:ext uri="{FF2B5EF4-FFF2-40B4-BE49-F238E27FC236}">
                <a16:creationId xmlns:a16="http://schemas.microsoft.com/office/drawing/2014/main" id="{CD6B27F8-32DD-44F8-930E-F3EE05B0F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6852" y="529936"/>
            <a:ext cx="914400" cy="914400"/>
          </a:xfrm>
          <a:prstGeom prst="rect">
            <a:avLst/>
          </a:prstGeom>
        </p:spPr>
      </p:pic>
      <p:sp>
        <p:nvSpPr>
          <p:cNvPr id="11" name="Content Placeholder 10">
            <a:extLst>
              <a:ext uri="{FF2B5EF4-FFF2-40B4-BE49-F238E27FC236}">
                <a16:creationId xmlns:a16="http://schemas.microsoft.com/office/drawing/2014/main" id="{8F8B5029-1E5E-46B4-9910-A6DC5BBDE318}"/>
              </a:ext>
            </a:extLst>
          </p:cNvPr>
          <p:cNvSpPr>
            <a:spLocks noGrp="1"/>
          </p:cNvSpPr>
          <p:nvPr>
            <p:ph sz="half" idx="1"/>
          </p:nvPr>
        </p:nvSpPr>
        <p:spPr/>
        <p:txBody>
          <a:bodyPr/>
          <a:lstStyle/>
          <a:p>
            <a:pPr marL="0" indent="0">
              <a:buNone/>
            </a:pPr>
            <a:r>
              <a:rPr lang="en-US" sz="1700" b="1" dirty="0">
                <a:solidFill>
                  <a:prstClr val="black"/>
                </a:solidFill>
                <a:ea typeface="+mn-lt"/>
                <a:cs typeface="Calibri" panose="020F0502020204030204"/>
              </a:rPr>
              <a:t>Indicator</a:t>
            </a: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Lack of High School Diploma </a:t>
            </a:r>
            <a:endParaRPr lang="en-US" sz="1700" dirty="0">
              <a:solidFill>
                <a:prstClr val="black"/>
              </a:solidFill>
              <a:cs typeface="Calibri"/>
            </a:endParaRP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Unemployment Rate</a:t>
            </a:r>
            <a:endParaRPr lang="en-US" sz="1700" dirty="0">
              <a:solidFill>
                <a:prstClr val="black"/>
              </a:solidFill>
              <a:cs typeface="Calibri"/>
            </a:endParaRP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Disability</a:t>
            </a:r>
            <a:endParaRPr lang="en-US" sz="1700" dirty="0">
              <a:solidFill>
                <a:prstClr val="black"/>
              </a:solidFill>
              <a:cs typeface="Calibri"/>
            </a:endParaRP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English Language Proficiency </a:t>
            </a:r>
            <a:endParaRPr lang="en-US" sz="1700" dirty="0">
              <a:solidFill>
                <a:prstClr val="black"/>
              </a:solidFill>
              <a:cs typeface="Calibri"/>
            </a:endParaRP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Home Ownership</a:t>
            </a:r>
            <a:endParaRPr lang="en-US" sz="1700" dirty="0">
              <a:solidFill>
                <a:prstClr val="black"/>
              </a:solidFill>
              <a:cs typeface="Calibri"/>
            </a:endParaRP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Age 65 and Older</a:t>
            </a:r>
            <a:endParaRPr lang="en-US" sz="1700" dirty="0">
              <a:solidFill>
                <a:prstClr val="black"/>
              </a:solidFill>
              <a:cs typeface="Calibri"/>
            </a:endParaRP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Mobility – Lack of Vehicle </a:t>
            </a:r>
            <a:endParaRPr lang="en-US" sz="1700" dirty="0">
              <a:solidFill>
                <a:prstClr val="black"/>
              </a:solidFill>
              <a:cs typeface="Calibri"/>
            </a:endParaRP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Median Household Income</a:t>
            </a: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Income Inequality: Gini Index</a:t>
            </a: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Health Insurance</a:t>
            </a:r>
          </a:p>
          <a:p>
            <a:pPr marL="342900" lvl="0" indent="-342900">
              <a:lnSpc>
                <a:spcPct val="110000"/>
              </a:lnSpc>
              <a:spcBef>
                <a:spcPts val="0"/>
              </a:spcBef>
              <a:buFont typeface="Arial"/>
              <a:buChar char="•"/>
            </a:pPr>
            <a:r>
              <a:rPr lang="en-US" sz="1700" dirty="0">
                <a:solidFill>
                  <a:prstClr val="black"/>
                </a:solidFill>
                <a:ea typeface="+mn-lt"/>
                <a:cs typeface="Calibri" panose="020F0502020204030204"/>
              </a:rPr>
              <a:t>Single-parent Households</a:t>
            </a:r>
            <a:endParaRPr lang="en-US" sz="1700" dirty="0">
              <a:solidFill>
                <a:prstClr val="black"/>
              </a:solidFill>
              <a:cs typeface="Calibri"/>
            </a:endParaRPr>
          </a:p>
        </p:txBody>
      </p:sp>
      <p:pic>
        <p:nvPicPr>
          <p:cNvPr id="6" name="Graphic 6" descr="Arrow Right outline">
            <a:extLst>
              <a:ext uri="{FF2B5EF4-FFF2-40B4-BE49-F238E27FC236}">
                <a16:creationId xmlns:a16="http://schemas.microsoft.com/office/drawing/2014/main" id="{DC1408F8-2B54-4487-9F77-796C4C38A9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6750" y="2635021"/>
            <a:ext cx="914400" cy="914400"/>
          </a:xfrm>
          <a:prstGeom prst="rect">
            <a:avLst/>
          </a:prstGeom>
        </p:spPr>
      </p:pic>
      <p:pic>
        <p:nvPicPr>
          <p:cNvPr id="15" name="Graphic 6" descr="Arrow Right outline">
            <a:extLst>
              <a:ext uri="{FF2B5EF4-FFF2-40B4-BE49-F238E27FC236}">
                <a16:creationId xmlns:a16="http://schemas.microsoft.com/office/drawing/2014/main" id="{8F72803F-CF49-46C4-8A1F-78901CCE34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6750" y="3450772"/>
            <a:ext cx="914400" cy="914400"/>
          </a:xfrm>
          <a:prstGeom prst="rect">
            <a:avLst/>
          </a:prstGeom>
        </p:spPr>
      </p:pic>
      <p:sp>
        <p:nvSpPr>
          <p:cNvPr id="12" name="Content Placeholder 11">
            <a:extLst>
              <a:ext uri="{FF2B5EF4-FFF2-40B4-BE49-F238E27FC236}">
                <a16:creationId xmlns:a16="http://schemas.microsoft.com/office/drawing/2014/main" id="{CEA11647-ABF1-47EC-8A8D-83B6492D031A}"/>
              </a:ext>
            </a:extLst>
          </p:cNvPr>
          <p:cNvSpPr>
            <a:spLocks noGrp="1"/>
          </p:cNvSpPr>
          <p:nvPr>
            <p:ph sz="half" idx="2"/>
          </p:nvPr>
        </p:nvSpPr>
        <p:spPr/>
        <p:txBody>
          <a:bodyPr/>
          <a:lstStyle/>
          <a:p>
            <a:pPr marL="0" indent="0">
              <a:buNone/>
            </a:pPr>
            <a:r>
              <a:rPr lang="en-US" sz="2000" b="1" dirty="0">
                <a:solidFill>
                  <a:prstClr val="black"/>
                </a:solidFill>
                <a:ea typeface="+mn-lt"/>
                <a:cs typeface="Calibri" panose="020F0502020204030204"/>
              </a:rPr>
              <a:t>Connections to Resilience</a:t>
            </a:r>
          </a:p>
          <a:p>
            <a:pPr marL="0" indent="0">
              <a:buNone/>
            </a:pPr>
            <a:endParaRPr lang="en-US" sz="2000" b="1" dirty="0">
              <a:solidFill>
                <a:prstClr val="black"/>
              </a:solidFill>
              <a:ea typeface="+mn-lt"/>
              <a:cs typeface="Calibri" panose="020F0502020204030204"/>
            </a:endParaRPr>
          </a:p>
          <a:p>
            <a:pPr marL="0" indent="0">
              <a:buNone/>
            </a:pPr>
            <a:endParaRPr lang="en-US" sz="2000" b="1" dirty="0">
              <a:solidFill>
                <a:prstClr val="black"/>
              </a:solidFill>
              <a:ea typeface="+mn-lt"/>
              <a:cs typeface="Calibri" panose="020F0502020204030204"/>
            </a:endParaRPr>
          </a:p>
          <a:p>
            <a:pPr marL="0" lvl="0" indent="0">
              <a:lnSpc>
                <a:spcPct val="100000"/>
              </a:lnSpc>
              <a:spcBef>
                <a:spcPts val="0"/>
              </a:spcBef>
              <a:buNone/>
            </a:pPr>
            <a:r>
              <a:rPr lang="en-US" sz="1800" dirty="0">
                <a:solidFill>
                  <a:prstClr val="black"/>
                </a:solidFill>
              </a:rPr>
              <a:t>Effective</a:t>
            </a:r>
            <a:r>
              <a:rPr lang="en-US" sz="1800" dirty="0">
                <a:solidFill>
                  <a:prstClr val="black"/>
                </a:solidFill>
                <a:ea typeface="+mn-lt"/>
                <a:cs typeface="Calibri" panose="020F0502020204030204"/>
              </a:rPr>
              <a:t> communication interactions in the event of a disaster; better access to community resources</a:t>
            </a:r>
          </a:p>
          <a:p>
            <a:pPr marL="0" lvl="0" indent="0">
              <a:lnSpc>
                <a:spcPct val="100000"/>
              </a:lnSpc>
              <a:spcBef>
                <a:spcPts val="0"/>
              </a:spcBef>
              <a:buNone/>
            </a:pPr>
            <a:endParaRPr lang="en-US" sz="1800" dirty="0">
              <a:solidFill>
                <a:prstClr val="black"/>
              </a:solidFill>
              <a:ea typeface="+mn-lt"/>
              <a:cs typeface="Calibri" panose="020F0502020204030204"/>
            </a:endParaRPr>
          </a:p>
          <a:p>
            <a:pPr marL="0" lvl="0" indent="0">
              <a:lnSpc>
                <a:spcPct val="100000"/>
              </a:lnSpc>
              <a:spcBef>
                <a:spcPts val="0"/>
              </a:spcBef>
              <a:buNone/>
            </a:pPr>
            <a:r>
              <a:rPr lang="en-US" sz="1800" dirty="0">
                <a:solidFill>
                  <a:prstClr val="black"/>
                </a:solidFill>
                <a:ea typeface="+mn-lt"/>
                <a:cs typeface="Calibri" panose="020F0502020204030204"/>
              </a:rPr>
              <a:t>… support their livelihoods and provides critical mobility to adapt to the extreme circumstances of a disaster</a:t>
            </a:r>
            <a:endParaRPr lang="en-US" sz="1800" dirty="0">
              <a:solidFill>
                <a:prstClr val="black"/>
              </a:solidFill>
            </a:endParaRPr>
          </a:p>
        </p:txBody>
      </p:sp>
      <p:sp>
        <p:nvSpPr>
          <p:cNvPr id="13" name="TextBox 12">
            <a:extLst>
              <a:ext uri="{FF2B5EF4-FFF2-40B4-BE49-F238E27FC236}">
                <a16:creationId xmlns:a16="http://schemas.microsoft.com/office/drawing/2014/main" id="{C2635ACB-2B7B-4B45-ADF4-82478F8E10EC}"/>
              </a:ext>
            </a:extLst>
          </p:cNvPr>
          <p:cNvSpPr txBox="1"/>
          <p:nvPr/>
        </p:nvSpPr>
        <p:spPr>
          <a:xfrm>
            <a:off x="7982528" y="5971974"/>
            <a:ext cx="4110589" cy="523220"/>
          </a:xfrm>
          <a:prstGeom prst="rect">
            <a:avLst/>
          </a:prstGeom>
          <a:noFill/>
        </p:spPr>
        <p:txBody>
          <a:bodyPr wrap="square">
            <a:spAutoFit/>
          </a:bodyPr>
          <a:lstStyle/>
          <a:p>
            <a:r>
              <a:rPr lang="en-US" sz="1400" b="1" dirty="0"/>
              <a:t>Population Data Sources: </a:t>
            </a:r>
            <a:r>
              <a:rPr lang="en-US" sz="1400" dirty="0"/>
              <a:t>U.S. Census Bureau county and census tract data; ACS five-year estimates</a:t>
            </a:r>
          </a:p>
        </p:txBody>
      </p:sp>
    </p:spTree>
    <p:extLst>
      <p:ext uri="{BB962C8B-B14F-4D97-AF65-F5344CB8AC3E}">
        <p14:creationId xmlns:p14="http://schemas.microsoft.com/office/powerpoint/2010/main" val="194704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a:xfrm>
            <a:off x="209550" y="388938"/>
            <a:ext cx="12749212" cy="1325563"/>
          </a:xfrm>
        </p:spPr>
        <p:txBody>
          <a:bodyPr>
            <a:normAutofit/>
          </a:bodyPr>
          <a:lstStyle/>
          <a:p>
            <a:r>
              <a:rPr lang="en-US" dirty="0">
                <a:latin typeface="Trebuchet MS"/>
                <a:cs typeface="Calibri"/>
              </a:rPr>
              <a:t>Community-Focused Resilience Indicators</a:t>
            </a:r>
            <a:endParaRPr lang="en-US" dirty="0">
              <a:latin typeface="Trebuchet MS"/>
            </a:endParaRPr>
          </a:p>
        </p:txBody>
      </p:sp>
      <p:graphicFrame>
        <p:nvGraphicFramePr>
          <p:cNvPr id="6" name="Table 6">
            <a:extLst>
              <a:ext uri="{FF2B5EF4-FFF2-40B4-BE49-F238E27FC236}">
                <a16:creationId xmlns:a16="http://schemas.microsoft.com/office/drawing/2014/main" id="{CB878596-CEE3-4D37-BB90-63B0FE53BB02}"/>
              </a:ext>
            </a:extLst>
          </p:cNvPr>
          <p:cNvGraphicFramePr>
            <a:graphicFrameLocks noGrp="1"/>
          </p:cNvGraphicFramePr>
          <p:nvPr>
            <p:extLst>
              <p:ext uri="{D42A27DB-BD31-4B8C-83A1-F6EECF244321}">
                <p14:modId xmlns:p14="http://schemas.microsoft.com/office/powerpoint/2010/main" val="1666904559"/>
              </p:ext>
            </p:extLst>
          </p:nvPr>
        </p:nvGraphicFramePr>
        <p:xfrm>
          <a:off x="1586360" y="1636649"/>
          <a:ext cx="9019279" cy="4236719"/>
        </p:xfrm>
        <a:graphic>
          <a:graphicData uri="http://schemas.openxmlformats.org/drawingml/2006/table">
            <a:tbl>
              <a:tblPr firstRow="1" bandRow="1">
                <a:tableStyleId>{10A1B5D5-9B99-4C35-A422-299274C87663}</a:tableStyleId>
              </a:tblPr>
              <a:tblGrid>
                <a:gridCol w="9019279">
                  <a:extLst>
                    <a:ext uri="{9D8B030D-6E8A-4147-A177-3AD203B41FA5}">
                      <a16:colId xmlns:a16="http://schemas.microsoft.com/office/drawing/2014/main" val="3412794270"/>
                    </a:ext>
                  </a:extLst>
                </a:gridCol>
              </a:tblGrid>
              <a:tr h="362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9 Community-Focused Indicators and Metric Used</a:t>
                      </a:r>
                      <a:endParaRPr lang="en-US" b="0" dirty="0"/>
                    </a:p>
                  </a:txBody>
                  <a:tcPr>
                    <a:solidFill>
                      <a:schemeClr val="accent6">
                        <a:lumMod val="75000"/>
                      </a:schemeClr>
                    </a:solidFill>
                  </a:tcPr>
                </a:tc>
                <a:extLst>
                  <a:ext uri="{0D108BD9-81ED-4DB2-BD59-A6C34878D82A}">
                    <a16:rowId xmlns:a16="http://schemas.microsoft.com/office/drawing/2014/main" val="276087132"/>
                  </a:ext>
                </a:extLst>
              </a:tr>
              <a:tr h="362262">
                <a:tc>
                  <a:txBody>
                    <a:bodyPr/>
                    <a:lstStyle/>
                    <a:p>
                      <a:r>
                        <a:rPr lang="en-US" b="1" dirty="0"/>
                        <a:t>Connection to Civic and Social Organizations: </a:t>
                      </a:r>
                      <a:r>
                        <a:rPr lang="en-US" b="0" dirty="0"/>
                        <a:t># of organizations per 10,000 people</a:t>
                      </a:r>
                    </a:p>
                  </a:txBody>
                  <a:tcPr/>
                </a:tc>
                <a:extLst>
                  <a:ext uri="{0D108BD9-81ED-4DB2-BD59-A6C34878D82A}">
                    <a16:rowId xmlns:a16="http://schemas.microsoft.com/office/drawing/2014/main" val="1023882824"/>
                  </a:ext>
                </a:extLst>
              </a:tr>
              <a:tr h="370840">
                <a:tc>
                  <a:txBody>
                    <a:bodyPr/>
                    <a:lstStyle/>
                    <a:p>
                      <a:r>
                        <a:rPr lang="en-US" b="1" dirty="0"/>
                        <a:t>Hospital Capacity:</a:t>
                      </a:r>
                      <a:r>
                        <a:rPr lang="en-US" dirty="0"/>
                        <a:t> # of hospitals per 10,000 people</a:t>
                      </a:r>
                    </a:p>
                  </a:txBody>
                  <a:tcPr/>
                </a:tc>
                <a:extLst>
                  <a:ext uri="{0D108BD9-81ED-4DB2-BD59-A6C34878D82A}">
                    <a16:rowId xmlns:a16="http://schemas.microsoft.com/office/drawing/2014/main" val="970066902"/>
                  </a:ext>
                </a:extLst>
              </a:tr>
              <a:tr h="370840">
                <a:tc>
                  <a:txBody>
                    <a:bodyPr/>
                    <a:lstStyle/>
                    <a:p>
                      <a:r>
                        <a:rPr lang="en-US" b="1" dirty="0"/>
                        <a:t>Medical Professional Capacity: </a:t>
                      </a:r>
                      <a:r>
                        <a:rPr lang="en-US" dirty="0"/>
                        <a:t># of health diagnosing and treating practitioners per 1,000 people</a:t>
                      </a:r>
                    </a:p>
                  </a:txBody>
                  <a:tcPr/>
                </a:tc>
                <a:extLst>
                  <a:ext uri="{0D108BD9-81ED-4DB2-BD59-A6C34878D82A}">
                    <a16:rowId xmlns:a16="http://schemas.microsoft.com/office/drawing/2014/main" val="2384988583"/>
                  </a:ext>
                </a:extLst>
              </a:tr>
              <a:tr h="370840">
                <a:tc>
                  <a:txBody>
                    <a:bodyPr/>
                    <a:lstStyle/>
                    <a:p>
                      <a:r>
                        <a:rPr lang="en-US" b="1" dirty="0"/>
                        <a:t>Affiliation with a Religion:</a:t>
                      </a:r>
                      <a:r>
                        <a:rPr lang="en-US" dirty="0"/>
                        <a:t> % of population that are religious adherents</a:t>
                      </a:r>
                    </a:p>
                  </a:txBody>
                  <a:tcPr/>
                </a:tc>
                <a:extLst>
                  <a:ext uri="{0D108BD9-81ED-4DB2-BD59-A6C34878D82A}">
                    <a16:rowId xmlns:a16="http://schemas.microsoft.com/office/drawing/2014/main" val="4274115709"/>
                  </a:ext>
                </a:extLst>
              </a:tr>
              <a:tr h="370840">
                <a:tc>
                  <a:txBody>
                    <a:bodyPr/>
                    <a:lstStyle/>
                    <a:p>
                      <a:r>
                        <a:rPr lang="en-US" b="1" dirty="0"/>
                        <a:t>Mobile Homes:</a:t>
                      </a:r>
                      <a:r>
                        <a:rPr lang="en-US" dirty="0"/>
                        <a:t> % of mobile homes</a:t>
                      </a:r>
                    </a:p>
                  </a:txBody>
                  <a:tcPr/>
                </a:tc>
                <a:extLst>
                  <a:ext uri="{0D108BD9-81ED-4DB2-BD59-A6C34878D82A}">
                    <a16:rowId xmlns:a16="http://schemas.microsoft.com/office/drawing/2014/main" val="4005379680"/>
                  </a:ext>
                </a:extLst>
              </a:tr>
              <a:tr h="370840">
                <a:tc>
                  <a:txBody>
                    <a:bodyPr/>
                    <a:lstStyle/>
                    <a:p>
                      <a:r>
                        <a:rPr lang="en-US" b="1" dirty="0"/>
                        <a:t>Population Change: </a:t>
                      </a:r>
                      <a:r>
                        <a:rPr lang="en-US" dirty="0"/>
                        <a:t>% change in residents who have lived in same county for more than 5 years</a:t>
                      </a:r>
                    </a:p>
                  </a:txBody>
                  <a:tcPr/>
                </a:tc>
                <a:extLst>
                  <a:ext uri="{0D108BD9-81ED-4DB2-BD59-A6C34878D82A}">
                    <a16:rowId xmlns:a16="http://schemas.microsoft.com/office/drawing/2014/main" val="87292926"/>
                  </a:ext>
                </a:extLst>
              </a:tr>
              <a:tr h="370840">
                <a:tc>
                  <a:txBody>
                    <a:bodyPr/>
                    <a:lstStyle/>
                    <a:p>
                      <a:r>
                        <a:rPr lang="en-US" b="1" dirty="0"/>
                        <a:t>Public School Capacity:</a:t>
                      </a:r>
                      <a:r>
                        <a:rPr lang="en-US" dirty="0"/>
                        <a:t> # of public schools per 5,000 population</a:t>
                      </a:r>
                    </a:p>
                  </a:txBody>
                  <a:tcPr/>
                </a:tc>
                <a:extLst>
                  <a:ext uri="{0D108BD9-81ED-4DB2-BD59-A6C34878D82A}">
                    <a16:rowId xmlns:a16="http://schemas.microsoft.com/office/drawing/2014/main" val="1165676063"/>
                  </a:ext>
                </a:extLst>
              </a:tr>
              <a:tr h="370840">
                <a:tc>
                  <a:txBody>
                    <a:bodyPr/>
                    <a:lstStyle/>
                    <a:p>
                      <a:r>
                        <a:rPr lang="en-US" b="1" dirty="0"/>
                        <a:t>Hotel/Motel Capacity:</a:t>
                      </a:r>
                      <a:r>
                        <a:rPr lang="en-US" dirty="0"/>
                        <a:t> # of hotels/motels per 5,000 population</a:t>
                      </a:r>
                    </a:p>
                  </a:txBody>
                  <a:tcPr/>
                </a:tc>
                <a:extLst>
                  <a:ext uri="{0D108BD9-81ED-4DB2-BD59-A6C34878D82A}">
                    <a16:rowId xmlns:a16="http://schemas.microsoft.com/office/drawing/2014/main" val="1678851404"/>
                  </a:ext>
                </a:extLst>
              </a:tr>
              <a:tr h="370839">
                <a:tc>
                  <a:txBody>
                    <a:bodyPr/>
                    <a:lstStyle/>
                    <a:p>
                      <a:pPr lvl="0">
                        <a:buNone/>
                      </a:pPr>
                      <a:r>
                        <a:rPr lang="en-US" b="1" dirty="0"/>
                        <a:t>Rental Property Capacity:</a:t>
                      </a:r>
                      <a:r>
                        <a:rPr lang="en-US" dirty="0"/>
                        <a:t> % vacant rental housing units</a:t>
                      </a:r>
                    </a:p>
                  </a:txBody>
                  <a:tcPr/>
                </a:tc>
                <a:extLst>
                  <a:ext uri="{0D108BD9-81ED-4DB2-BD59-A6C34878D82A}">
                    <a16:rowId xmlns:a16="http://schemas.microsoft.com/office/drawing/2014/main" val="2083095443"/>
                  </a:ext>
                </a:extLst>
              </a:tr>
            </a:tbl>
          </a:graphicData>
        </a:graphic>
      </p:graphicFrame>
      <p:pic>
        <p:nvPicPr>
          <p:cNvPr id="4" name="Graphic 4" descr="Neighborhood with solid fill">
            <a:extLst>
              <a:ext uri="{FF2B5EF4-FFF2-40B4-BE49-F238E27FC236}">
                <a16:creationId xmlns:a16="http://schemas.microsoft.com/office/drawing/2014/main" id="{9A456FF0-75BB-44B3-BFEC-471D4F7009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3906" y="529937"/>
            <a:ext cx="1109662" cy="914400"/>
          </a:xfrm>
          <a:prstGeom prst="rect">
            <a:avLst/>
          </a:prstGeom>
        </p:spPr>
      </p:pic>
    </p:spTree>
    <p:extLst>
      <p:ext uri="{BB962C8B-B14F-4D97-AF65-F5344CB8AC3E}">
        <p14:creationId xmlns:p14="http://schemas.microsoft.com/office/powerpoint/2010/main" val="176092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of beach front homes and an impending storm taken from NAPSG's Guidance on ﻿Risk, Resilience, and Vulnerability Indices ">
            <a:extLst>
              <a:ext uri="{FF2B5EF4-FFF2-40B4-BE49-F238E27FC236}">
                <a16:creationId xmlns:a16="http://schemas.microsoft.com/office/drawing/2014/main" id="{83975068-D307-46CE-B856-086C626A3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34EDC4-347A-4E0B-A88D-81F473CF5858}"/>
              </a:ext>
            </a:extLst>
          </p:cNvPr>
          <p:cNvSpPr>
            <a:spLocks noGrp="1"/>
          </p:cNvSpPr>
          <p:nvPr>
            <p:ph type="title"/>
          </p:nvPr>
        </p:nvSpPr>
        <p:spPr/>
        <p:txBody>
          <a:bodyPr>
            <a:normAutofit/>
          </a:bodyPr>
          <a:lstStyle/>
          <a:p>
            <a:r>
              <a:rPr lang="en-US" sz="4000" cap="small" dirty="0">
                <a:solidFill>
                  <a:schemeClr val="bg1"/>
                </a:solidFill>
                <a:latin typeface="Trebuchet MS"/>
                <a:ea typeface="+mn-ea"/>
                <a:cs typeface="+mn-cs"/>
              </a:rPr>
              <a:t>Introduction</a:t>
            </a:r>
          </a:p>
        </p:txBody>
      </p:sp>
      <p:sp>
        <p:nvSpPr>
          <p:cNvPr id="3" name="Content Placeholder 2">
            <a:extLst>
              <a:ext uri="{FF2B5EF4-FFF2-40B4-BE49-F238E27FC236}">
                <a16:creationId xmlns:a16="http://schemas.microsoft.com/office/drawing/2014/main" id="{BE3E6F6E-239F-4295-B7E5-887BBA2413E5}"/>
              </a:ext>
            </a:extLst>
          </p:cNvPr>
          <p:cNvSpPr>
            <a:spLocks noGrp="1"/>
          </p:cNvSpPr>
          <p:nvPr>
            <p:ph idx="1"/>
          </p:nvPr>
        </p:nvSpPr>
        <p:spPr>
          <a:xfrm>
            <a:off x="1224792" y="2887104"/>
            <a:ext cx="10129007" cy="2457292"/>
          </a:xfrm>
        </p:spPr>
        <p:txBody>
          <a:bodyPr>
            <a:normAutofit/>
          </a:bodyPr>
          <a:lstStyle/>
          <a:p>
            <a:pPr marL="0" indent="0">
              <a:lnSpc>
                <a:spcPct val="100000"/>
              </a:lnSpc>
              <a:buNone/>
            </a:pPr>
            <a:r>
              <a:rPr lang="en-US" i="1" dirty="0">
                <a:latin typeface="Trebuchet MS" panose="020B0603020202020204" pitchFamily="34" charset="0"/>
              </a:rPr>
              <a:t>As disasters continue to increase in frequency and cost,</a:t>
            </a:r>
            <a:r>
              <a:rPr lang="en-US" i="1" baseline="30000" dirty="0">
                <a:latin typeface="Trebuchet MS" panose="020B0603020202020204" pitchFamily="34" charset="0"/>
              </a:rPr>
              <a:t>1</a:t>
            </a:r>
            <a:r>
              <a:rPr lang="en-US" i="1" dirty="0">
                <a:latin typeface="Trebuchet MS" panose="020B0603020202020204" pitchFamily="34" charset="0"/>
              </a:rPr>
              <a:t> researchers across academic disciplines, including anthropology, ecology, engineering, sociology, and psychology, have attempted to identify and quantify features that make a community more resilient to disasters.</a:t>
            </a:r>
          </a:p>
        </p:txBody>
      </p:sp>
      <p:sp>
        <p:nvSpPr>
          <p:cNvPr id="8" name="Rectangle 4">
            <a:extLst>
              <a:ext uri="{FF2B5EF4-FFF2-40B4-BE49-F238E27FC236}">
                <a16:creationId xmlns:a16="http://schemas.microsoft.com/office/drawing/2014/main" id="{083C6D6F-B03A-496B-9495-636B9FE77961}"/>
              </a:ext>
            </a:extLst>
          </p:cNvPr>
          <p:cNvSpPr/>
          <p:nvPr/>
        </p:nvSpPr>
        <p:spPr>
          <a:xfrm>
            <a:off x="7628389" y="5978443"/>
            <a:ext cx="4563611" cy="369332"/>
          </a:xfrm>
          <a:prstGeom prst="rect">
            <a:avLst/>
          </a:prstGeom>
        </p:spPr>
        <p:txBody>
          <a:bodyPr wrap="square" lIns="91440" tIns="45720" rIns="91440" bIns="45720" anchor="t">
            <a:spAutoFit/>
          </a:bodyPr>
          <a:lstStyle/>
          <a:p>
            <a:r>
              <a:rPr lang="en-US" sz="900" dirty="0">
                <a:latin typeface="Trebuchet MS"/>
              </a:rPr>
              <a:t>Source: Community Resilience Indicator Analysis: County-Level Analysis of Commonly Used Indicators from Peer-Reviewed Research, September 2019 Update</a:t>
            </a:r>
          </a:p>
        </p:txBody>
      </p:sp>
    </p:spTree>
    <p:extLst>
      <p:ext uri="{BB962C8B-B14F-4D97-AF65-F5344CB8AC3E}">
        <p14:creationId xmlns:p14="http://schemas.microsoft.com/office/powerpoint/2010/main" val="1280183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normAutofit/>
          </a:bodyPr>
          <a:lstStyle/>
          <a:p>
            <a:r>
              <a:rPr lang="en-US" dirty="0">
                <a:latin typeface="Trebuchet MS"/>
              </a:rPr>
              <a:t>Community-Focused Resilience Indicators </a:t>
            </a:r>
          </a:p>
        </p:txBody>
      </p:sp>
      <p:pic>
        <p:nvPicPr>
          <p:cNvPr id="5" name="Graphic 6" descr="Family with boy with solid fill">
            <a:extLst>
              <a:ext uri="{FF2B5EF4-FFF2-40B4-BE49-F238E27FC236}">
                <a16:creationId xmlns:a16="http://schemas.microsoft.com/office/drawing/2014/main" id="{CD6B27F8-32DD-44F8-930E-F3EE05B0F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6852" y="529936"/>
            <a:ext cx="914400" cy="914400"/>
          </a:xfrm>
          <a:prstGeom prst="rect">
            <a:avLst/>
          </a:prstGeom>
        </p:spPr>
      </p:pic>
      <p:sp>
        <p:nvSpPr>
          <p:cNvPr id="11" name="Content Placeholder 10">
            <a:extLst>
              <a:ext uri="{FF2B5EF4-FFF2-40B4-BE49-F238E27FC236}">
                <a16:creationId xmlns:a16="http://schemas.microsoft.com/office/drawing/2014/main" id="{8F8B5029-1E5E-46B4-9910-A6DC5BBDE318}"/>
              </a:ext>
            </a:extLst>
          </p:cNvPr>
          <p:cNvSpPr>
            <a:spLocks noGrp="1"/>
          </p:cNvSpPr>
          <p:nvPr>
            <p:ph sz="half" idx="1"/>
          </p:nvPr>
        </p:nvSpPr>
        <p:spPr/>
        <p:txBody>
          <a:bodyPr/>
          <a:lstStyle/>
          <a:p>
            <a:pPr marL="0" indent="0">
              <a:buNone/>
            </a:pPr>
            <a:r>
              <a:rPr lang="en-US" sz="1700" b="1" dirty="0">
                <a:solidFill>
                  <a:prstClr val="black"/>
                </a:solidFill>
                <a:ea typeface="+mn-lt"/>
                <a:cs typeface="Calibri" panose="020F0502020204030204"/>
              </a:rPr>
              <a:t>Indicator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Connection to Civic and Social Organizations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Hospital Capacity</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Medical Professional Capacity</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Affiliation with a Religion</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Mobile Homes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Population Change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Public School Capacity</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Hotel/Motel Capacity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Rental Property Capacity</a:t>
            </a:r>
          </a:p>
          <a:p>
            <a:pPr marL="342900" lvl="0" indent="-342900">
              <a:lnSpc>
                <a:spcPct val="110000"/>
              </a:lnSpc>
              <a:spcBef>
                <a:spcPts val="0"/>
              </a:spcBef>
              <a:buFont typeface="Arial"/>
              <a:buChar char="•"/>
            </a:pPr>
            <a:endParaRPr lang="en-US" sz="1700" dirty="0">
              <a:solidFill>
                <a:prstClr val="black"/>
              </a:solidFill>
              <a:cs typeface="Calibri"/>
            </a:endParaRPr>
          </a:p>
        </p:txBody>
      </p:sp>
      <p:pic>
        <p:nvPicPr>
          <p:cNvPr id="6" name="Graphic 6" descr="Arrow Right outline">
            <a:extLst>
              <a:ext uri="{FF2B5EF4-FFF2-40B4-BE49-F238E27FC236}">
                <a16:creationId xmlns:a16="http://schemas.microsoft.com/office/drawing/2014/main" id="{DC1408F8-2B54-4487-9F77-796C4C38A9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6750" y="2700337"/>
            <a:ext cx="914400" cy="914400"/>
          </a:xfrm>
          <a:prstGeom prst="rect">
            <a:avLst/>
          </a:prstGeom>
        </p:spPr>
      </p:pic>
      <p:pic>
        <p:nvPicPr>
          <p:cNvPr id="15" name="Graphic 6" descr="Arrow Right outline">
            <a:extLst>
              <a:ext uri="{FF2B5EF4-FFF2-40B4-BE49-F238E27FC236}">
                <a16:creationId xmlns:a16="http://schemas.microsoft.com/office/drawing/2014/main" id="{8F72803F-CF49-46C4-8A1F-78901CCE34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6750" y="3810003"/>
            <a:ext cx="914400" cy="914400"/>
          </a:xfrm>
          <a:prstGeom prst="rect">
            <a:avLst/>
          </a:prstGeom>
        </p:spPr>
      </p:pic>
      <p:sp>
        <p:nvSpPr>
          <p:cNvPr id="12" name="Content Placeholder 11">
            <a:extLst>
              <a:ext uri="{FF2B5EF4-FFF2-40B4-BE49-F238E27FC236}">
                <a16:creationId xmlns:a16="http://schemas.microsoft.com/office/drawing/2014/main" id="{CEA11647-ABF1-47EC-8A8D-83B6492D031A}"/>
              </a:ext>
            </a:extLst>
          </p:cNvPr>
          <p:cNvSpPr>
            <a:spLocks noGrp="1"/>
          </p:cNvSpPr>
          <p:nvPr>
            <p:ph sz="half" idx="2"/>
          </p:nvPr>
        </p:nvSpPr>
        <p:spPr/>
        <p:txBody>
          <a:bodyPr/>
          <a:lstStyle/>
          <a:p>
            <a:pPr marL="0" indent="0">
              <a:buNone/>
            </a:pPr>
            <a:r>
              <a:rPr lang="en-US" sz="2000" b="1" dirty="0">
                <a:solidFill>
                  <a:prstClr val="black"/>
                </a:solidFill>
                <a:ea typeface="+mn-lt"/>
                <a:cs typeface="Calibri" panose="020F0502020204030204"/>
              </a:rPr>
              <a:t>Connections to Resilience</a:t>
            </a:r>
          </a:p>
          <a:p>
            <a:pPr marL="0" indent="0">
              <a:buNone/>
            </a:pPr>
            <a:endParaRPr lang="en-US" sz="2000" b="1" dirty="0">
              <a:solidFill>
                <a:prstClr val="black"/>
              </a:solidFill>
              <a:ea typeface="+mn-lt"/>
              <a:cs typeface="Calibri" panose="020F0502020204030204"/>
            </a:endParaRPr>
          </a:p>
          <a:p>
            <a:pPr marL="0" indent="0">
              <a:buNone/>
            </a:pPr>
            <a:endParaRPr lang="en-US" sz="2000" b="1" dirty="0">
              <a:solidFill>
                <a:prstClr val="black"/>
              </a:solidFil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lt"/>
                <a:cs typeface="Calibri" panose="020F0502020204030204"/>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can be used as a proxy measure for social connectedness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lvl="0" indent="0">
              <a:lnSpc>
                <a:spcPct val="100000"/>
              </a:lnSpc>
              <a:spcBef>
                <a:spcPts val="0"/>
              </a:spcBef>
              <a:buNone/>
            </a:pPr>
            <a:endParaRPr lang="en-US" sz="1800" dirty="0">
              <a:solidFill>
                <a:prstClr val="black"/>
              </a:solidFill>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 may mean that individuals have to leave an area, making recovery from a disaster more difficult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2635ACB-2B7B-4B45-ADF4-82478F8E10EC}"/>
              </a:ext>
            </a:extLst>
          </p:cNvPr>
          <p:cNvSpPr txBox="1"/>
          <p:nvPr/>
        </p:nvSpPr>
        <p:spPr>
          <a:xfrm>
            <a:off x="7982528" y="5971974"/>
            <a:ext cx="4110589" cy="523220"/>
          </a:xfrm>
          <a:prstGeom prst="rect">
            <a:avLst/>
          </a:prstGeom>
          <a:noFill/>
        </p:spPr>
        <p:txBody>
          <a:bodyPr wrap="square">
            <a:spAutoFit/>
          </a:bodyPr>
          <a:lstStyle/>
          <a:p>
            <a:r>
              <a:rPr lang="en-US" sz="1400" b="1" dirty="0"/>
              <a:t>Population Data Sources: </a:t>
            </a:r>
            <a:r>
              <a:rPr lang="en-US" sz="1400" dirty="0"/>
              <a:t>U.S. Census Bureau county and census tract data; ACS five-year estimates</a:t>
            </a:r>
          </a:p>
        </p:txBody>
      </p:sp>
    </p:spTree>
    <p:extLst>
      <p:ext uri="{BB962C8B-B14F-4D97-AF65-F5344CB8AC3E}">
        <p14:creationId xmlns:p14="http://schemas.microsoft.com/office/powerpoint/2010/main" val="208719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0E7-7B22-4412-84E8-D097A83AF966}"/>
              </a:ext>
            </a:extLst>
          </p:cNvPr>
          <p:cNvSpPr>
            <a:spLocks noGrp="1"/>
          </p:cNvSpPr>
          <p:nvPr>
            <p:ph type="title"/>
          </p:nvPr>
        </p:nvSpPr>
        <p:spPr/>
        <p:txBody>
          <a:bodyPr>
            <a:normAutofit/>
          </a:bodyPr>
          <a:lstStyle/>
          <a:p>
            <a:r>
              <a:rPr lang="en-US" dirty="0">
                <a:latin typeface="Trebuchet MS"/>
                <a:ea typeface="+mj-lt"/>
                <a:cs typeface="+mj-lt"/>
              </a:rPr>
              <a:t>Community Functions</a:t>
            </a:r>
            <a:endParaRPr lang="en-US" dirty="0">
              <a:latin typeface="Trebuchet MS"/>
            </a:endParaRPr>
          </a:p>
        </p:txBody>
      </p:sp>
      <p:sp>
        <p:nvSpPr>
          <p:cNvPr id="4" name="Content Placeholder 3">
            <a:extLst>
              <a:ext uri="{FF2B5EF4-FFF2-40B4-BE49-F238E27FC236}">
                <a16:creationId xmlns:a16="http://schemas.microsoft.com/office/drawing/2014/main" id="{2B61168B-82CB-4985-A8ED-62D8AB0AB33B}"/>
              </a:ext>
            </a:extLst>
          </p:cNvPr>
          <p:cNvSpPr>
            <a:spLocks noGrp="1"/>
          </p:cNvSpPr>
          <p:nvPr>
            <p:ph sz="half" idx="1"/>
          </p:nvPr>
        </p:nvSpPr>
        <p:spPr>
          <a:xfrm>
            <a:off x="838199" y="1419225"/>
            <a:ext cx="9920111" cy="1064331"/>
          </a:xfrm>
        </p:spPr>
        <p:txBody>
          <a:bodyPr/>
          <a:lstStyle/>
          <a:p>
            <a:pPr marL="0" lvl="0" indent="0">
              <a:lnSpc>
                <a:spcPct val="100000"/>
              </a:lnSpc>
              <a:spcBef>
                <a:spcPts val="0"/>
              </a:spcBef>
              <a:buNone/>
            </a:pPr>
            <a:r>
              <a:rPr lang="en-US" sz="2000" dirty="0">
                <a:solidFill>
                  <a:prstClr val="black"/>
                </a:solidFill>
              </a:rPr>
              <a:t>Qualities inherent to the local community environment that could enhance or detract from the community’s ability to prepare for, respond to, or recover from a disaster, i.e.,  presence of civic associations, hospitals, mobile home. </a:t>
            </a:r>
          </a:p>
        </p:txBody>
      </p:sp>
      <p:sp>
        <p:nvSpPr>
          <p:cNvPr id="6" name="Content Placeholder 5">
            <a:extLst>
              <a:ext uri="{FF2B5EF4-FFF2-40B4-BE49-F238E27FC236}">
                <a16:creationId xmlns:a16="http://schemas.microsoft.com/office/drawing/2014/main" id="{7F75107E-B0CA-4FFA-A678-D69C140D3115}"/>
              </a:ext>
            </a:extLst>
          </p:cNvPr>
          <p:cNvSpPr>
            <a:spLocks noGrp="1"/>
          </p:cNvSpPr>
          <p:nvPr>
            <p:ph sz="half" idx="2"/>
          </p:nvPr>
        </p:nvSpPr>
        <p:spPr>
          <a:xfrm>
            <a:off x="948268" y="2483555"/>
            <a:ext cx="6907802" cy="3409245"/>
          </a:xfrm>
          <a:solidFill>
            <a:srgbClr val="000066"/>
          </a:solidFill>
        </p:spPr>
        <p:txBody>
          <a:bodyPr/>
          <a:lstStyle/>
          <a:p>
            <a:pPr marL="0" lvl="0" indent="0">
              <a:lnSpc>
                <a:spcPct val="100000"/>
              </a:lnSpc>
              <a:spcBef>
                <a:spcPts val="600"/>
              </a:spcBef>
              <a:spcAft>
                <a:spcPts val="600"/>
              </a:spcAft>
              <a:buNone/>
            </a:pPr>
            <a:r>
              <a:rPr lang="en-US" sz="1500" b="1" u="sng" dirty="0">
                <a:solidFill>
                  <a:prstClr val="white"/>
                </a:solidFill>
                <a:ea typeface="+mn-lt"/>
                <a:cs typeface="Calibri" panose="020F0502020204030204"/>
              </a:rPr>
              <a:t>National Institute of Standards and Technology (NIST) Community Resilience Program</a:t>
            </a:r>
            <a:r>
              <a:rPr lang="en-US" sz="1500" b="1" dirty="0">
                <a:solidFill>
                  <a:prstClr val="white"/>
                </a:solidFill>
                <a:ea typeface="+mn-lt"/>
                <a:cs typeface="Calibri" panose="020F0502020204030204"/>
              </a:rPr>
              <a:t>:</a:t>
            </a:r>
            <a:endParaRPr lang="en-US" sz="1500" b="1" u="sng" dirty="0">
              <a:solidFill>
                <a:prstClr val="white"/>
              </a:solidFill>
              <a:ea typeface="+mn-lt"/>
              <a:cs typeface="Calibri" panose="020F0502020204030204"/>
            </a:endParaRPr>
          </a:p>
          <a:p>
            <a:pPr lvl="0">
              <a:lnSpc>
                <a:spcPct val="100000"/>
              </a:lnSpc>
              <a:spcBef>
                <a:spcPts val="600"/>
              </a:spcBef>
              <a:spcAft>
                <a:spcPts val="600"/>
              </a:spcAft>
            </a:pPr>
            <a:r>
              <a:rPr lang="en-US" sz="1500" dirty="0">
                <a:solidFill>
                  <a:prstClr val="white"/>
                </a:solidFill>
                <a:ea typeface="+mn-lt"/>
                <a:cs typeface="Calibri" panose="020F0502020204030204"/>
              </a:rPr>
              <a:t>Developing </a:t>
            </a:r>
            <a:r>
              <a:rPr lang="en-US" sz="1500" b="1" dirty="0">
                <a:solidFill>
                  <a:prstClr val="white"/>
                </a:solidFill>
                <a:ea typeface="+mn-lt"/>
                <a:cs typeface="Calibri" panose="020F0502020204030204"/>
              </a:rPr>
              <a:t>science-based tools </a:t>
            </a:r>
            <a:r>
              <a:rPr lang="en-US" sz="1500" dirty="0">
                <a:solidFill>
                  <a:prstClr val="white"/>
                </a:solidFill>
                <a:ea typeface="+mn-lt"/>
                <a:cs typeface="Calibri" panose="020F0502020204030204"/>
              </a:rPr>
              <a:t>and guidance for </a:t>
            </a:r>
            <a:r>
              <a:rPr lang="en-US" sz="1500" b="1" dirty="0">
                <a:solidFill>
                  <a:prstClr val="white"/>
                </a:solidFill>
                <a:ea typeface="+mn-lt"/>
                <a:cs typeface="Calibri" panose="020F0502020204030204"/>
              </a:rPr>
              <a:t>engaging community stakeholders.</a:t>
            </a:r>
          </a:p>
          <a:p>
            <a:pPr lvl="0">
              <a:lnSpc>
                <a:spcPct val="100000"/>
              </a:lnSpc>
              <a:spcBef>
                <a:spcPts val="600"/>
              </a:spcBef>
              <a:spcAft>
                <a:spcPts val="600"/>
              </a:spcAft>
            </a:pPr>
            <a:r>
              <a:rPr lang="en-US" sz="1500" b="1" dirty="0">
                <a:solidFill>
                  <a:prstClr val="white"/>
                </a:solidFill>
                <a:ea typeface="+mn-lt"/>
                <a:cs typeface="Calibri" panose="020F0502020204030204"/>
              </a:rPr>
              <a:t>Planning Guide </a:t>
            </a:r>
            <a:r>
              <a:rPr lang="en-US" sz="1500" dirty="0">
                <a:solidFill>
                  <a:prstClr val="white"/>
                </a:solidFill>
                <a:ea typeface="+mn-lt"/>
                <a:cs typeface="Calibri" panose="020F0502020204030204"/>
              </a:rPr>
              <a:t>focuses on the </a:t>
            </a:r>
            <a:r>
              <a:rPr lang="en-US" sz="1500" b="1" i="1" dirty="0">
                <a:solidFill>
                  <a:prstClr val="white"/>
                </a:solidFill>
                <a:ea typeface="+mn-lt"/>
                <a:cs typeface="Calibri" panose="020F0502020204030204"/>
              </a:rPr>
              <a:t>buildings and infrastructure systems</a:t>
            </a:r>
            <a:r>
              <a:rPr lang="en-US" sz="1500" i="1" dirty="0">
                <a:solidFill>
                  <a:prstClr val="white"/>
                </a:solidFill>
                <a:ea typeface="+mn-lt"/>
                <a:cs typeface="Calibri" panose="020F0502020204030204"/>
              </a:rPr>
              <a:t>, the </a:t>
            </a:r>
            <a:r>
              <a:rPr lang="en-US" sz="1500" b="1" i="1" dirty="0">
                <a:solidFill>
                  <a:prstClr val="white"/>
                </a:solidFill>
                <a:ea typeface="+mn-lt"/>
                <a:cs typeface="Calibri" panose="020F0502020204030204"/>
              </a:rPr>
              <a:t>function and services that support the community </a:t>
            </a:r>
            <a:r>
              <a:rPr lang="en-US" sz="1500" i="1" dirty="0">
                <a:solidFill>
                  <a:prstClr val="white"/>
                </a:solidFill>
                <a:ea typeface="+mn-lt"/>
                <a:cs typeface="Calibri" panose="020F0502020204030204"/>
              </a:rPr>
              <a:t>and underpin the </a:t>
            </a:r>
            <a:r>
              <a:rPr lang="en-US" sz="1500" b="1" i="1" dirty="0">
                <a:solidFill>
                  <a:prstClr val="white"/>
                </a:solidFill>
                <a:ea typeface="+mn-lt"/>
                <a:cs typeface="Calibri" panose="020F0502020204030204"/>
              </a:rPr>
              <a:t>social and economic </a:t>
            </a:r>
            <a:r>
              <a:rPr lang="en-US" sz="1500" i="1" dirty="0">
                <a:solidFill>
                  <a:prstClr val="white"/>
                </a:solidFill>
                <a:ea typeface="+mn-lt"/>
                <a:cs typeface="Calibri" panose="020F0502020204030204"/>
              </a:rPr>
              <a:t>fabric of their community.</a:t>
            </a:r>
          </a:p>
          <a:p>
            <a:pPr lvl="0">
              <a:lnSpc>
                <a:spcPct val="100000"/>
              </a:lnSpc>
              <a:spcBef>
                <a:spcPts val="600"/>
              </a:spcBef>
              <a:spcAft>
                <a:spcPts val="600"/>
              </a:spcAft>
            </a:pPr>
            <a:r>
              <a:rPr lang="en-US" sz="1500" b="1" dirty="0">
                <a:solidFill>
                  <a:prstClr val="white"/>
                </a:solidFill>
                <a:ea typeface="+mn-lt"/>
                <a:cs typeface="Calibri" panose="020F0502020204030204"/>
              </a:rPr>
              <a:t>Define ‘Social functions’</a:t>
            </a:r>
            <a:r>
              <a:rPr lang="en-US" sz="1500" dirty="0">
                <a:solidFill>
                  <a:prstClr val="white"/>
                </a:solidFill>
                <a:ea typeface="+mn-lt"/>
                <a:cs typeface="Calibri" panose="020F0502020204030204"/>
              </a:rPr>
              <a:t> as those that </a:t>
            </a:r>
            <a:r>
              <a:rPr lang="en-US" sz="1500" i="1" dirty="0">
                <a:solidFill>
                  <a:prstClr val="white"/>
                </a:solidFill>
                <a:ea typeface="+mn-lt"/>
                <a:cs typeface="Calibri" panose="020F0502020204030204"/>
              </a:rPr>
              <a:t>address the needs of individuals and social institutions, such as government, health care, manufacturers, retail and service businesses, faith-based and nonprofit organizations, educational institutions, day care centers, finance, and news media</a:t>
            </a:r>
            <a:r>
              <a:rPr lang="en-US" sz="1500" dirty="0">
                <a:solidFill>
                  <a:prstClr val="white"/>
                </a:solidFill>
                <a:ea typeface="+mn-lt"/>
                <a:cs typeface="Calibri" panose="020F0502020204030204"/>
              </a:rPr>
              <a:t>. </a:t>
            </a:r>
          </a:p>
        </p:txBody>
      </p:sp>
      <p:pic>
        <p:nvPicPr>
          <p:cNvPr id="7" name="Picture 6" descr="Cover of the NIST Community Resilience Planning Guide for Buildings and Infrastructure Systems">
            <a:extLst>
              <a:ext uri="{FF2B5EF4-FFF2-40B4-BE49-F238E27FC236}">
                <a16:creationId xmlns:a16="http://schemas.microsoft.com/office/drawing/2014/main" id="{64936D2D-6381-415F-928D-BA4F5157E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969" y="2288414"/>
            <a:ext cx="2902240" cy="3749857"/>
          </a:xfrm>
          <a:prstGeom prst="rect">
            <a:avLst/>
          </a:prstGeom>
        </p:spPr>
      </p:pic>
      <p:sp>
        <p:nvSpPr>
          <p:cNvPr id="5" name="Rectangle 2">
            <a:extLst>
              <a:ext uri="{FF2B5EF4-FFF2-40B4-BE49-F238E27FC236}">
                <a16:creationId xmlns:a16="http://schemas.microsoft.com/office/drawing/2014/main" id="{BB666FF9-B582-412D-9D29-8EE2661D850F}"/>
              </a:ext>
            </a:extLst>
          </p:cNvPr>
          <p:cNvSpPr/>
          <p:nvPr/>
        </p:nvSpPr>
        <p:spPr>
          <a:xfrm>
            <a:off x="2528711" y="6038271"/>
            <a:ext cx="9663289" cy="461665"/>
          </a:xfrm>
          <a:prstGeom prst="rect">
            <a:avLst/>
          </a:prstGeom>
        </p:spPr>
        <p:txBody>
          <a:bodyPr wrap="square" lIns="91440" tIns="45720" rIns="91440" bIns="45720" anchor="t">
            <a:spAutoFit/>
          </a:bodyPr>
          <a:lstStyle/>
          <a:p>
            <a:pPr algn="r"/>
            <a:r>
              <a:rPr lang="en-US" sz="1200" dirty="0">
                <a:solidFill>
                  <a:srgbClr val="000000"/>
                </a:solidFill>
                <a:latin typeface="Trebuchet MS"/>
                <a:ea typeface="+mn-lt"/>
                <a:cs typeface="+mn-lt"/>
                <a:hlinkClick r:id="rId4"/>
              </a:rPr>
              <a:t>Data, Information, and Tools Needed for Community Resilience Planning and Decision-Making </a:t>
            </a:r>
            <a:r>
              <a:rPr lang="en-US" sz="1200" dirty="0">
                <a:latin typeface="Trebuchet MS"/>
                <a:ea typeface="+mn-lt"/>
                <a:cs typeface="+mn-lt"/>
              </a:rPr>
              <a:t>(https://nvlpubs.nist.gov/nistpubs/specialpublications/NIST.SP.1240.pdf)</a:t>
            </a:r>
            <a:endParaRPr lang="en-US" dirty="0">
              <a:latin typeface="Trebuchet MS"/>
            </a:endParaRPr>
          </a:p>
        </p:txBody>
      </p:sp>
    </p:spTree>
    <p:extLst>
      <p:ext uri="{BB962C8B-B14F-4D97-AF65-F5344CB8AC3E}">
        <p14:creationId xmlns:p14="http://schemas.microsoft.com/office/powerpoint/2010/main" val="2590822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B2F0-8E9C-4AFB-9FD9-F84513CF36DA}"/>
              </a:ext>
            </a:extLst>
          </p:cNvPr>
          <p:cNvSpPr>
            <a:spLocks noGrp="1"/>
          </p:cNvSpPr>
          <p:nvPr>
            <p:ph type="title"/>
          </p:nvPr>
        </p:nvSpPr>
        <p:spPr/>
        <p:txBody>
          <a:bodyPr/>
          <a:lstStyle/>
          <a:p>
            <a:r>
              <a:rPr lang="en-US" dirty="0">
                <a:latin typeface="Trebuchet MS"/>
              </a:rPr>
              <a:t>Section 3.</a:t>
            </a:r>
          </a:p>
        </p:txBody>
      </p:sp>
      <p:sp>
        <p:nvSpPr>
          <p:cNvPr id="3" name="Text Placeholder 2">
            <a:extLst>
              <a:ext uri="{FF2B5EF4-FFF2-40B4-BE49-F238E27FC236}">
                <a16:creationId xmlns:a16="http://schemas.microsoft.com/office/drawing/2014/main" id="{65858CAC-1D98-4010-AEB3-32278CF371DD}"/>
              </a:ext>
            </a:extLst>
          </p:cNvPr>
          <p:cNvSpPr>
            <a:spLocks noGrp="1"/>
          </p:cNvSpPr>
          <p:nvPr>
            <p:ph type="body" idx="1"/>
          </p:nvPr>
        </p:nvSpPr>
        <p:spPr/>
        <p:txBody>
          <a:bodyPr/>
          <a:lstStyle/>
          <a:p>
            <a:r>
              <a:rPr lang="en-US" dirty="0">
                <a:latin typeface="Trebuchet MS"/>
              </a:rPr>
              <a:t>Overview of GIS and Mapping Technology</a:t>
            </a:r>
          </a:p>
        </p:txBody>
      </p:sp>
    </p:spTree>
    <p:extLst>
      <p:ext uri="{BB962C8B-B14F-4D97-AF65-F5344CB8AC3E}">
        <p14:creationId xmlns:p14="http://schemas.microsoft.com/office/powerpoint/2010/main" val="3169285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lstStyle/>
          <a:p>
            <a:r>
              <a:rPr lang="en-US" dirty="0">
                <a:latin typeface="Trebuchet MS"/>
              </a:rPr>
              <a:t>Section 3 Topics</a:t>
            </a: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p:txBody>
          <a:bodyPr/>
          <a:lstStyle/>
          <a:p>
            <a:pPr fontAlgn="base">
              <a:lnSpc>
                <a:spcPct val="100000"/>
              </a:lnSpc>
            </a:pPr>
            <a:r>
              <a:rPr lang="en-US" dirty="0"/>
              <a:t>What is GIS?</a:t>
            </a:r>
          </a:p>
          <a:p>
            <a:pPr fontAlgn="base">
              <a:lnSpc>
                <a:spcPct val="100000"/>
              </a:lnSpc>
            </a:pPr>
            <a:r>
              <a:rPr lang="en-US" dirty="0"/>
              <a:t>What makes GIS so special?</a:t>
            </a:r>
          </a:p>
          <a:p>
            <a:pPr fontAlgn="base">
              <a:lnSpc>
                <a:spcPct val="100000"/>
              </a:lnSpc>
            </a:pPr>
            <a:r>
              <a:rPr lang="en-US" dirty="0"/>
              <a:t>GIS Data Types</a:t>
            </a:r>
          </a:p>
          <a:p>
            <a:pPr fontAlgn="base">
              <a:lnSpc>
                <a:spcPct val="100000"/>
              </a:lnSpc>
            </a:pPr>
            <a:r>
              <a:rPr lang="en-US" dirty="0"/>
              <a:t>GIS Products</a:t>
            </a:r>
          </a:p>
        </p:txBody>
      </p:sp>
    </p:spTree>
    <p:extLst>
      <p:ext uri="{BB962C8B-B14F-4D97-AF65-F5344CB8AC3E}">
        <p14:creationId xmlns:p14="http://schemas.microsoft.com/office/powerpoint/2010/main" val="2162693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0D1F-DD48-40A8-81DF-3124AFD09DB2}"/>
              </a:ext>
            </a:extLst>
          </p:cNvPr>
          <p:cNvSpPr>
            <a:spLocks noGrp="1"/>
          </p:cNvSpPr>
          <p:nvPr>
            <p:ph type="title"/>
          </p:nvPr>
        </p:nvSpPr>
        <p:spPr/>
        <p:txBody>
          <a:bodyPr/>
          <a:lstStyle/>
          <a:p>
            <a:r>
              <a:rPr lang="en-US" dirty="0">
                <a:latin typeface="Trebuchet MS"/>
              </a:rPr>
              <a:t>What is GIS?</a:t>
            </a:r>
          </a:p>
        </p:txBody>
      </p:sp>
      <p:sp>
        <p:nvSpPr>
          <p:cNvPr id="3" name="Content Placeholder 2">
            <a:extLst>
              <a:ext uri="{FF2B5EF4-FFF2-40B4-BE49-F238E27FC236}">
                <a16:creationId xmlns:a16="http://schemas.microsoft.com/office/drawing/2014/main" id="{AE6E9418-A30E-4292-81A9-9C48AB5C9904}"/>
              </a:ext>
            </a:extLst>
          </p:cNvPr>
          <p:cNvSpPr>
            <a:spLocks noGrp="1"/>
          </p:cNvSpPr>
          <p:nvPr>
            <p:ph idx="1"/>
          </p:nvPr>
        </p:nvSpPr>
        <p:spPr>
          <a:xfrm>
            <a:off x="838200" y="1825625"/>
            <a:ext cx="5670986" cy="4351338"/>
          </a:xfrm>
        </p:spPr>
        <p:txBody>
          <a:bodyPr vert="horz" lIns="91440" tIns="45720" rIns="91440" bIns="45720" rtlCol="0" anchor="t">
            <a:normAutofit/>
          </a:bodyPr>
          <a:lstStyle/>
          <a:p>
            <a:pPr>
              <a:lnSpc>
                <a:spcPct val="100000"/>
              </a:lnSpc>
            </a:pPr>
            <a:r>
              <a:rPr lang="en-US" sz="2400" dirty="0"/>
              <a:t>GIS stands for </a:t>
            </a:r>
            <a:r>
              <a:rPr lang="en-US" sz="2400" b="1" dirty="0"/>
              <a:t>Geographic Information Systems</a:t>
            </a:r>
            <a:r>
              <a:rPr lang="en-US" sz="2400" dirty="0"/>
              <a:t>.</a:t>
            </a:r>
          </a:p>
          <a:p>
            <a:pPr>
              <a:lnSpc>
                <a:spcPct val="100000"/>
              </a:lnSpc>
            </a:pPr>
            <a:r>
              <a:rPr lang="en-US" sz="2400" dirty="0"/>
              <a:t>GIS is an information system that understands location. </a:t>
            </a:r>
          </a:p>
          <a:p>
            <a:pPr>
              <a:lnSpc>
                <a:spcPct val="100000"/>
              </a:lnSpc>
            </a:pPr>
            <a:r>
              <a:rPr lang="en-US" sz="2400" dirty="0"/>
              <a:t>It’s much more than a map; a true GIS is intelligent and interactive. </a:t>
            </a:r>
          </a:p>
          <a:p>
            <a:pPr>
              <a:lnSpc>
                <a:spcPct val="100000"/>
              </a:lnSpc>
            </a:pPr>
            <a:r>
              <a:rPr lang="en-US" sz="2400" dirty="0"/>
              <a:t>Why? Because of </a:t>
            </a:r>
            <a:r>
              <a:rPr lang="en-US" sz="2400" b="1" dirty="0"/>
              <a:t>two</a:t>
            </a:r>
            <a:r>
              <a:rPr lang="en-US" sz="2400" dirty="0"/>
              <a:t> universal characteristics that make GIS a unique information system…</a:t>
            </a:r>
          </a:p>
        </p:txBody>
      </p:sp>
      <p:pic>
        <p:nvPicPr>
          <p:cNvPr id="4098" name="Picture 2" descr="USGS Map of the Principal Aquifers of the United States">
            <a:extLst>
              <a:ext uri="{FF2B5EF4-FFF2-40B4-BE49-F238E27FC236}">
                <a16:creationId xmlns:a16="http://schemas.microsoft.com/office/drawing/2014/main" id="{F45607CB-9B73-41D6-9468-5CABFE28B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186" y="2272790"/>
            <a:ext cx="5428360" cy="34570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789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C0A068-316B-4EBE-A6C5-C5809259BC02}"/>
              </a:ext>
            </a:extLst>
          </p:cNvPr>
          <p:cNvSpPr>
            <a:spLocks noGrp="1"/>
          </p:cNvSpPr>
          <p:nvPr>
            <p:ph type="title"/>
          </p:nvPr>
        </p:nvSpPr>
        <p:spPr/>
        <p:txBody>
          <a:bodyPr/>
          <a:lstStyle/>
          <a:p>
            <a:r>
              <a:rPr lang="en-US" dirty="0">
                <a:latin typeface="Trebuchet MS"/>
              </a:rPr>
              <a:t>What Makes GIS So Special?</a:t>
            </a:r>
          </a:p>
        </p:txBody>
      </p:sp>
      <p:sp>
        <p:nvSpPr>
          <p:cNvPr id="5" name="Content Placeholder 4">
            <a:extLst>
              <a:ext uri="{FF2B5EF4-FFF2-40B4-BE49-F238E27FC236}">
                <a16:creationId xmlns:a16="http://schemas.microsoft.com/office/drawing/2014/main" id="{9DC170CA-552E-4A4F-917A-E66A1418862E}"/>
              </a:ext>
            </a:extLst>
          </p:cNvPr>
          <p:cNvSpPr>
            <a:spLocks noGrp="1"/>
          </p:cNvSpPr>
          <p:nvPr>
            <p:ph idx="1"/>
          </p:nvPr>
        </p:nvSpPr>
        <p:spPr>
          <a:xfrm>
            <a:off x="838200" y="1825625"/>
            <a:ext cx="7413171" cy="4147910"/>
          </a:xfrm>
        </p:spPr>
        <p:txBody>
          <a:bodyPr vert="horz" lIns="91440" tIns="45720" rIns="91440" bIns="45720" rtlCol="0" anchor="t">
            <a:normAutofit fontScale="85000" lnSpcReduction="10000"/>
          </a:bodyPr>
          <a:lstStyle/>
          <a:p>
            <a:pPr marL="0" indent="0">
              <a:lnSpc>
                <a:spcPct val="120000"/>
              </a:lnSpc>
              <a:spcBef>
                <a:spcPts val="600"/>
              </a:spcBef>
              <a:buNone/>
            </a:pPr>
            <a:r>
              <a:rPr lang="en-US" b="1" dirty="0"/>
              <a:t>1. GIS is layer-centric. </a:t>
            </a:r>
          </a:p>
          <a:p>
            <a:pPr lvl="1">
              <a:lnSpc>
                <a:spcPct val="120000"/>
              </a:lnSpc>
              <a:spcBef>
                <a:spcPts val="600"/>
              </a:spcBef>
            </a:pPr>
            <a:r>
              <a:rPr lang="en-US" dirty="0"/>
              <a:t>Map projects are built with layers of data. Each of these layers can be stored in a standard relational database management system (RDBMS). In this way, a GIS combines the visual benefit of a map with the power of a database. Data can include:</a:t>
            </a:r>
          </a:p>
          <a:p>
            <a:pPr marL="1200150" lvl="2" indent="-285750">
              <a:lnSpc>
                <a:spcPct val="120000"/>
              </a:lnSpc>
              <a:spcBef>
                <a:spcPts val="600"/>
              </a:spcBef>
            </a:pPr>
            <a:r>
              <a:rPr lang="en-US" sz="1800" dirty="0" err="1">
                <a:solidFill>
                  <a:prstClr val="black"/>
                </a:solidFill>
              </a:rPr>
              <a:t>Basemaps</a:t>
            </a:r>
            <a:endParaRPr lang="en-US" sz="1800" dirty="0">
              <a:solidFill>
                <a:prstClr val="black"/>
              </a:solidFill>
            </a:endParaRPr>
          </a:p>
          <a:p>
            <a:pPr marL="1200150" lvl="2" indent="-285750">
              <a:lnSpc>
                <a:spcPct val="120000"/>
              </a:lnSpc>
              <a:spcBef>
                <a:spcPts val="600"/>
              </a:spcBef>
            </a:pPr>
            <a:r>
              <a:rPr lang="en-US" sz="1800" dirty="0">
                <a:solidFill>
                  <a:prstClr val="black"/>
                </a:solidFill>
              </a:rPr>
              <a:t>Roads/Infrastructure</a:t>
            </a:r>
          </a:p>
          <a:p>
            <a:pPr marL="1200150" lvl="2" indent="-285750">
              <a:lnSpc>
                <a:spcPct val="120000"/>
              </a:lnSpc>
              <a:spcBef>
                <a:spcPts val="600"/>
              </a:spcBef>
            </a:pPr>
            <a:r>
              <a:rPr lang="en-US" sz="1800" dirty="0">
                <a:solidFill>
                  <a:prstClr val="black"/>
                </a:solidFill>
              </a:rPr>
              <a:t>Land use/Land cover</a:t>
            </a:r>
          </a:p>
          <a:p>
            <a:pPr marL="1200150" lvl="2" indent="-285750">
              <a:lnSpc>
                <a:spcPct val="120000"/>
              </a:lnSpc>
              <a:spcBef>
                <a:spcPts val="600"/>
              </a:spcBef>
            </a:pPr>
            <a:r>
              <a:rPr lang="en-US" sz="1800" dirty="0">
                <a:solidFill>
                  <a:prstClr val="black"/>
                </a:solidFill>
              </a:rPr>
              <a:t>Environment</a:t>
            </a:r>
          </a:p>
          <a:p>
            <a:pPr marL="1200150" lvl="2" indent="-285750">
              <a:lnSpc>
                <a:spcPct val="120000"/>
              </a:lnSpc>
              <a:spcBef>
                <a:spcPts val="600"/>
              </a:spcBef>
            </a:pPr>
            <a:r>
              <a:rPr lang="en-US" sz="1800" dirty="0">
                <a:solidFill>
                  <a:prstClr val="black"/>
                </a:solidFill>
              </a:rPr>
              <a:t>Weather information</a:t>
            </a:r>
          </a:p>
          <a:p>
            <a:pPr marL="1200150" lvl="2" indent="-285750">
              <a:lnSpc>
                <a:spcPct val="120000"/>
              </a:lnSpc>
              <a:spcBef>
                <a:spcPts val="600"/>
              </a:spcBef>
            </a:pPr>
            <a:r>
              <a:rPr lang="en-US" sz="1800" dirty="0">
                <a:solidFill>
                  <a:prstClr val="black"/>
                </a:solidFill>
              </a:rPr>
              <a:t>Vehicle locations</a:t>
            </a:r>
            <a:endParaRPr lang="en-US" dirty="0"/>
          </a:p>
        </p:txBody>
      </p:sp>
      <p:pic>
        <p:nvPicPr>
          <p:cNvPr id="3076" name="Picture 4" descr="Image of stacked layers symbolizing a Geographic Information System. Political boundaries, streets, parcels, land usage, elevation, and real world shown as a 3D image. ">
            <a:extLst>
              <a:ext uri="{FF2B5EF4-FFF2-40B4-BE49-F238E27FC236}">
                <a16:creationId xmlns:a16="http://schemas.microsoft.com/office/drawing/2014/main" id="{192D1F15-6379-4A46-B2E8-3B4F027F0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8643" y="2264228"/>
            <a:ext cx="3408124" cy="370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81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E89F-479F-425F-9EFB-C647DC46A797}"/>
              </a:ext>
            </a:extLst>
          </p:cNvPr>
          <p:cNvSpPr>
            <a:spLocks noGrp="1"/>
          </p:cNvSpPr>
          <p:nvPr>
            <p:ph type="title"/>
          </p:nvPr>
        </p:nvSpPr>
        <p:spPr/>
        <p:txBody>
          <a:bodyPr/>
          <a:lstStyle/>
          <a:p>
            <a:r>
              <a:rPr lang="en-US" dirty="0">
                <a:latin typeface="Trebuchet MS"/>
              </a:rPr>
              <a:t>What Makes GIS So Special? </a:t>
            </a:r>
          </a:p>
        </p:txBody>
      </p:sp>
      <p:sp>
        <p:nvSpPr>
          <p:cNvPr id="3" name="Content Placeholder 2">
            <a:extLst>
              <a:ext uri="{FF2B5EF4-FFF2-40B4-BE49-F238E27FC236}">
                <a16:creationId xmlns:a16="http://schemas.microsoft.com/office/drawing/2014/main" id="{8B0BE1ED-56FC-4210-A447-8139E4E9C75E}"/>
              </a:ext>
            </a:extLst>
          </p:cNvPr>
          <p:cNvSpPr>
            <a:spLocks noGrp="1"/>
          </p:cNvSpPr>
          <p:nvPr>
            <p:ph idx="1"/>
          </p:nvPr>
        </p:nvSpPr>
        <p:spPr/>
        <p:txBody>
          <a:bodyPr/>
          <a:lstStyle/>
          <a:p>
            <a:pPr marL="0" indent="0">
              <a:lnSpc>
                <a:spcPct val="100000"/>
              </a:lnSpc>
              <a:buNone/>
            </a:pPr>
            <a:r>
              <a:rPr lang="en-US" b="1" dirty="0"/>
              <a:t>2. GIS is more than a map; its spatial analysis</a:t>
            </a:r>
            <a:r>
              <a:rPr lang="en-US" dirty="0"/>
              <a:t>. </a:t>
            </a:r>
            <a:endParaRPr lang="en-US" b="1" dirty="0"/>
          </a:p>
          <a:p>
            <a:pPr lvl="1">
              <a:lnSpc>
                <a:spcPct val="100000"/>
              </a:lnSpc>
            </a:pPr>
            <a:r>
              <a:rPr lang="en-US" dirty="0"/>
              <a:t>In a map project, GIS sorts all these different types of data by their common geography. This is what gives GIS its distinctive analytic ability. Because information can be organized by a specific place on the earth, you can see relationships between otherwise disparate datasets. GIS provides you with the type of situational awareness that enhances incident-level decision making and saves lives. </a:t>
            </a:r>
          </a:p>
        </p:txBody>
      </p:sp>
      <p:pic>
        <p:nvPicPr>
          <p:cNvPr id="5122" name="Picture 2" descr="SSN &amp; STARS: Tools for Spatial Statistical Modeling on Stream Networks | Ag  Data Commons">
            <a:extLst>
              <a:ext uri="{FF2B5EF4-FFF2-40B4-BE49-F238E27FC236}">
                <a16:creationId xmlns:a16="http://schemas.microsoft.com/office/drawing/2014/main" id="{D60AD6EC-3B1A-4FCF-9683-C9BC80A00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621" y="4292707"/>
            <a:ext cx="6436179" cy="201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79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EA47-7457-4065-A781-E9993CB334E7}"/>
              </a:ext>
            </a:extLst>
          </p:cNvPr>
          <p:cNvSpPr>
            <a:spLocks noGrp="1"/>
          </p:cNvSpPr>
          <p:nvPr>
            <p:ph type="title"/>
          </p:nvPr>
        </p:nvSpPr>
        <p:spPr>
          <a:xfrm>
            <a:off x="838200" y="365125"/>
            <a:ext cx="11882437" cy="1325563"/>
          </a:xfrm>
        </p:spPr>
        <p:txBody>
          <a:bodyPr/>
          <a:lstStyle/>
          <a:p>
            <a:r>
              <a:rPr lang="en-US" dirty="0">
                <a:latin typeface="Trebuchet MS"/>
              </a:rPr>
              <a:t>GIS Data Types</a:t>
            </a:r>
          </a:p>
        </p:txBody>
      </p:sp>
      <p:sp>
        <p:nvSpPr>
          <p:cNvPr id="3" name="Content Placeholder 2">
            <a:extLst>
              <a:ext uri="{FF2B5EF4-FFF2-40B4-BE49-F238E27FC236}">
                <a16:creationId xmlns:a16="http://schemas.microsoft.com/office/drawing/2014/main" id="{F371CD93-9AD6-4332-9AFB-41390A64E65E}"/>
              </a:ext>
            </a:extLst>
          </p:cNvPr>
          <p:cNvSpPr>
            <a:spLocks noGrp="1"/>
          </p:cNvSpPr>
          <p:nvPr>
            <p:ph sz="half" idx="1"/>
          </p:nvPr>
        </p:nvSpPr>
        <p:spPr>
          <a:xfrm>
            <a:off x="838200" y="1825625"/>
            <a:ext cx="5857875" cy="4041775"/>
          </a:xfrm>
        </p:spPr>
        <p:txBody>
          <a:bodyPr>
            <a:normAutofit lnSpcReduction="10000"/>
          </a:bodyPr>
          <a:lstStyle/>
          <a:p>
            <a:pPr marL="0" indent="0">
              <a:lnSpc>
                <a:spcPct val="100000"/>
              </a:lnSpc>
              <a:buNone/>
            </a:pPr>
            <a:r>
              <a:rPr lang="en-US" b="1" i="1" dirty="0"/>
              <a:t>Vector data</a:t>
            </a:r>
            <a:r>
              <a:rPr lang="en-US" dirty="0"/>
              <a:t> are spatial features (points, lines, and polygons) with associated attributes (descriptive information) about those data pieces.</a:t>
            </a:r>
          </a:p>
          <a:p>
            <a:pPr marL="0" indent="0">
              <a:lnSpc>
                <a:spcPct val="100000"/>
              </a:lnSpc>
              <a:buNone/>
            </a:pPr>
            <a:r>
              <a:rPr lang="en-US" b="1" i="1" dirty="0"/>
              <a:t>Raster (or grid) data</a:t>
            </a:r>
            <a:r>
              <a:rPr lang="en-US" dirty="0"/>
              <a:t> are matrices of numbers stored as electronic images (e.g., pictures taken as an aerial photograph, satellite images, digital elevation models).</a:t>
            </a:r>
            <a:endParaRPr lang="en-US" b="1" i="1" dirty="0"/>
          </a:p>
        </p:txBody>
      </p:sp>
      <p:pic>
        <p:nvPicPr>
          <p:cNvPr id="2050" name="Picture 2" descr="Cherokee County, Iowa GIS/IT Coordinator Main Page">
            <a:extLst>
              <a:ext uri="{FF2B5EF4-FFF2-40B4-BE49-F238E27FC236}">
                <a16:creationId xmlns:a16="http://schemas.microsoft.com/office/drawing/2014/main" id="{2CCEFDAF-F2DC-4C34-AE78-58A7D824D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228" y="1690688"/>
            <a:ext cx="430530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38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3557FF-013D-48F0-85A7-273B9BB7F61B}"/>
              </a:ext>
            </a:extLst>
          </p:cNvPr>
          <p:cNvSpPr>
            <a:spLocks noGrp="1"/>
          </p:cNvSpPr>
          <p:nvPr>
            <p:ph type="title"/>
          </p:nvPr>
        </p:nvSpPr>
        <p:spPr/>
        <p:txBody>
          <a:bodyPr/>
          <a:lstStyle/>
          <a:p>
            <a:r>
              <a:rPr lang="en-US" dirty="0">
                <a:latin typeface="Trebuchet MS"/>
              </a:rPr>
              <a:t>GIS Products</a:t>
            </a:r>
          </a:p>
        </p:txBody>
      </p:sp>
      <p:sp>
        <p:nvSpPr>
          <p:cNvPr id="6" name="Content Placeholder 3">
            <a:extLst>
              <a:ext uri="{FF2B5EF4-FFF2-40B4-BE49-F238E27FC236}">
                <a16:creationId xmlns:a16="http://schemas.microsoft.com/office/drawing/2014/main" id="{80329B5A-AA07-49C6-8FF0-C7165E401FD0}"/>
              </a:ext>
            </a:extLst>
          </p:cNvPr>
          <p:cNvSpPr>
            <a:spLocks noGrp="1"/>
          </p:cNvSpPr>
          <p:nvPr>
            <p:ph idx="1"/>
          </p:nvPr>
        </p:nvSpPr>
        <p:spPr>
          <a:xfrm>
            <a:off x="838200" y="1470782"/>
            <a:ext cx="10766778" cy="4275261"/>
          </a:xfrm>
        </p:spPr>
        <p:txBody>
          <a:bodyPr>
            <a:normAutofit fontScale="85000" lnSpcReduction="10000"/>
          </a:bodyPr>
          <a:lstStyle/>
          <a:p>
            <a:pPr marL="285750" indent="-285750">
              <a:lnSpc>
                <a:spcPct val="120000"/>
              </a:lnSpc>
              <a:spcBef>
                <a:spcPts val="600"/>
              </a:spcBef>
            </a:pPr>
            <a:r>
              <a:rPr lang="en-US" sz="2400" dirty="0"/>
              <a:t>GIS products are evolving.</a:t>
            </a:r>
          </a:p>
          <a:p>
            <a:pPr marL="285750" indent="-285750">
              <a:lnSpc>
                <a:spcPct val="120000"/>
              </a:lnSpc>
              <a:spcBef>
                <a:spcPts val="600"/>
              </a:spcBef>
            </a:pPr>
            <a:r>
              <a:rPr lang="en-US" sz="2400" dirty="0"/>
              <a:t>Complex geospatial analysis is being packaged into</a:t>
            </a:r>
            <a:br>
              <a:rPr lang="en-US" sz="2400" dirty="0"/>
            </a:br>
            <a:r>
              <a:rPr lang="en-US" sz="2400" dirty="0"/>
              <a:t>products that non-technical, non-GIS people </a:t>
            </a:r>
            <a:br>
              <a:rPr lang="en-US" sz="2400" dirty="0"/>
            </a:br>
            <a:r>
              <a:rPr lang="en-US" sz="2400" dirty="0"/>
              <a:t>can leverage: </a:t>
            </a:r>
          </a:p>
          <a:p>
            <a:pPr lvl="1">
              <a:lnSpc>
                <a:spcPct val="120000"/>
              </a:lnSpc>
              <a:spcBef>
                <a:spcPts val="600"/>
              </a:spcBef>
            </a:pPr>
            <a:r>
              <a:rPr lang="en-US" dirty="0"/>
              <a:t>Real time information</a:t>
            </a:r>
          </a:p>
          <a:p>
            <a:pPr lvl="2">
              <a:lnSpc>
                <a:spcPct val="120000"/>
              </a:lnSpc>
              <a:spcBef>
                <a:spcPts val="600"/>
              </a:spcBef>
            </a:pPr>
            <a:r>
              <a:rPr lang="en-US" dirty="0">
                <a:hlinkClick r:id="rId3"/>
              </a:rPr>
              <a:t>FEMA Lifeline Dashboards</a:t>
            </a:r>
            <a:r>
              <a:rPr lang="en-US" dirty="0"/>
              <a:t> (https://www.arcgis.com/apps/MinimalGallery/index.html?appid=f5d016d2cf6a4ea9941740ab28e8ac04)</a:t>
            </a:r>
          </a:p>
          <a:p>
            <a:pPr lvl="2">
              <a:lnSpc>
                <a:spcPct val="120000"/>
              </a:lnSpc>
              <a:spcBef>
                <a:spcPts val="600"/>
              </a:spcBef>
            </a:pPr>
            <a:r>
              <a:rPr lang="en-US" dirty="0">
                <a:hlinkClick r:id="rId4"/>
              </a:rPr>
              <a:t>FEMA Wildfire Dashboards</a:t>
            </a:r>
            <a:r>
              <a:rPr lang="en-US" dirty="0"/>
              <a:t> (https://gis-fema.hub.arcgis.com/pages/wildfires)</a:t>
            </a:r>
          </a:p>
          <a:p>
            <a:pPr lvl="1">
              <a:lnSpc>
                <a:spcPct val="120000"/>
              </a:lnSpc>
              <a:spcBef>
                <a:spcPts val="600"/>
              </a:spcBef>
            </a:pPr>
            <a:r>
              <a:rPr lang="en-US" b="0" i="0" dirty="0">
                <a:effectLst/>
              </a:rPr>
              <a:t>Crowdsourced information</a:t>
            </a:r>
          </a:p>
          <a:p>
            <a:pPr lvl="2">
              <a:lnSpc>
                <a:spcPct val="120000"/>
              </a:lnSpc>
              <a:spcBef>
                <a:spcPts val="600"/>
              </a:spcBef>
            </a:pPr>
            <a:r>
              <a:rPr lang="en-US" b="0" i="0" dirty="0">
                <a:effectLst/>
                <a:hlinkClick r:id="rId5"/>
              </a:rPr>
              <a:t>NAPSG Disasters Crowdsourced Photos</a:t>
            </a:r>
            <a:r>
              <a:rPr lang="en-US" b="0" i="0" dirty="0">
                <a:effectLst/>
              </a:rPr>
              <a:t> (https://2020-crowdsourced-disaster-photos-napsg.hub.arcgis.com/)</a:t>
            </a:r>
          </a:p>
        </p:txBody>
      </p:sp>
      <p:pic>
        <p:nvPicPr>
          <p:cNvPr id="9" name="Picture 8" descr="FEMA Wildfire Hazard Overview Dashboard showing topographic map of  California and wildfire perimeters; and counts of large wildfires (3), residences destroyed (180) and total incident personnel deployed (298).">
            <a:extLst>
              <a:ext uri="{FF2B5EF4-FFF2-40B4-BE49-F238E27FC236}">
                <a16:creationId xmlns:a16="http://schemas.microsoft.com/office/drawing/2014/main" id="{CE9D77B4-D0E2-473A-9F1C-4457113D0003}"/>
              </a:ext>
            </a:extLst>
          </p:cNvPr>
          <p:cNvPicPr>
            <a:picLocks noChangeAspect="1"/>
          </p:cNvPicPr>
          <p:nvPr/>
        </p:nvPicPr>
        <p:blipFill>
          <a:blip r:embed="rId6"/>
          <a:stretch>
            <a:fillRect/>
          </a:stretch>
        </p:blipFill>
        <p:spPr>
          <a:xfrm>
            <a:off x="6938962" y="753569"/>
            <a:ext cx="4938712" cy="2596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2760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B2F0-8E9C-4AFB-9FD9-F84513CF36DA}"/>
              </a:ext>
            </a:extLst>
          </p:cNvPr>
          <p:cNvSpPr>
            <a:spLocks noGrp="1"/>
          </p:cNvSpPr>
          <p:nvPr>
            <p:ph type="title"/>
          </p:nvPr>
        </p:nvSpPr>
        <p:spPr/>
        <p:txBody>
          <a:bodyPr/>
          <a:lstStyle/>
          <a:p>
            <a:r>
              <a:rPr lang="en-US" dirty="0">
                <a:latin typeface="Trebuchet MS"/>
              </a:rPr>
              <a:t>Section 4.</a:t>
            </a:r>
          </a:p>
        </p:txBody>
      </p:sp>
      <p:sp>
        <p:nvSpPr>
          <p:cNvPr id="3" name="Text Placeholder 2">
            <a:extLst>
              <a:ext uri="{FF2B5EF4-FFF2-40B4-BE49-F238E27FC236}">
                <a16:creationId xmlns:a16="http://schemas.microsoft.com/office/drawing/2014/main" id="{65858CAC-1D98-4010-AEB3-32278CF371DD}"/>
              </a:ext>
            </a:extLst>
          </p:cNvPr>
          <p:cNvSpPr>
            <a:spLocks noGrp="1"/>
          </p:cNvSpPr>
          <p:nvPr>
            <p:ph type="body" idx="1"/>
          </p:nvPr>
        </p:nvSpPr>
        <p:spPr/>
        <p:txBody>
          <a:bodyPr/>
          <a:lstStyle/>
          <a:p>
            <a:r>
              <a:rPr lang="en-US" dirty="0">
                <a:latin typeface="Trebuchet MS"/>
              </a:rPr>
              <a:t>Review of Available Indices and Tools</a:t>
            </a:r>
          </a:p>
        </p:txBody>
      </p:sp>
    </p:spTree>
    <p:extLst>
      <p:ext uri="{BB962C8B-B14F-4D97-AF65-F5344CB8AC3E}">
        <p14:creationId xmlns:p14="http://schemas.microsoft.com/office/powerpoint/2010/main" val="195764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EDC4-347A-4E0B-A88D-81F473CF5858}"/>
              </a:ext>
            </a:extLst>
          </p:cNvPr>
          <p:cNvSpPr>
            <a:spLocks noGrp="1"/>
          </p:cNvSpPr>
          <p:nvPr>
            <p:ph type="title"/>
          </p:nvPr>
        </p:nvSpPr>
        <p:spPr/>
        <p:txBody>
          <a:bodyPr>
            <a:normAutofit/>
          </a:bodyPr>
          <a:lstStyle/>
          <a:p>
            <a:r>
              <a:rPr lang="en-US" sz="4000" cap="small" dirty="0">
                <a:latin typeface="Trebuchet MS"/>
                <a:ea typeface="+mn-ea"/>
                <a:cs typeface="+mn-cs"/>
              </a:rPr>
              <a:t>Emergency Management</a:t>
            </a:r>
          </a:p>
        </p:txBody>
      </p:sp>
      <p:sp>
        <p:nvSpPr>
          <p:cNvPr id="3" name="Content Placeholder 2">
            <a:extLst>
              <a:ext uri="{FF2B5EF4-FFF2-40B4-BE49-F238E27FC236}">
                <a16:creationId xmlns:a16="http://schemas.microsoft.com/office/drawing/2014/main" id="{BE3E6F6E-239F-4295-B7E5-887BBA2413E5}"/>
              </a:ext>
            </a:extLst>
          </p:cNvPr>
          <p:cNvSpPr>
            <a:spLocks noGrp="1"/>
          </p:cNvSpPr>
          <p:nvPr>
            <p:ph idx="1"/>
          </p:nvPr>
        </p:nvSpPr>
        <p:spPr>
          <a:xfrm>
            <a:off x="899160" y="1261666"/>
            <a:ext cx="10129007" cy="1401464"/>
          </a:xfrm>
        </p:spPr>
        <p:txBody>
          <a:bodyPr>
            <a:noAutofit/>
          </a:bodyPr>
          <a:lstStyle/>
          <a:p>
            <a:pPr marL="0" indent="0">
              <a:lnSpc>
                <a:spcPct val="100000"/>
              </a:lnSpc>
              <a:buNone/>
            </a:pPr>
            <a:r>
              <a:rPr lang="en-US" sz="2200" dirty="0">
                <a:latin typeface="Trebuchet MS" panose="020B0603020202020204" pitchFamily="34" charset="0"/>
              </a:rPr>
              <a:t>- the managerial function charged with creating the framework within which communities reduce vulnerability to threats/hazards and cope with disasters. </a:t>
            </a:r>
          </a:p>
          <a:p>
            <a:pPr marL="0" indent="0">
              <a:lnSpc>
                <a:spcPct val="100000"/>
              </a:lnSpc>
              <a:buNone/>
            </a:pPr>
            <a:r>
              <a:rPr lang="en-US" sz="2200" b="1" i="1" dirty="0">
                <a:latin typeface="Trebuchet MS" panose="020B0603020202020204" pitchFamily="34" charset="0"/>
              </a:rPr>
              <a:t>Communities can address the risks these threats and hazards pose by:</a:t>
            </a:r>
          </a:p>
          <a:p>
            <a:pPr marL="914400" indent="0">
              <a:lnSpc>
                <a:spcPct val="100000"/>
              </a:lnSpc>
              <a:spcAft>
                <a:spcPts val="600"/>
              </a:spcAft>
              <a:buNone/>
            </a:pPr>
            <a:endParaRPr lang="en-US" sz="1600" i="1" dirty="0">
              <a:latin typeface="Trebuchet MS"/>
            </a:endParaRPr>
          </a:p>
          <a:p>
            <a:pPr marL="914400" indent="0">
              <a:lnSpc>
                <a:spcPct val="100000"/>
              </a:lnSpc>
              <a:spcBef>
                <a:spcPts val="0"/>
              </a:spcBef>
              <a:spcAft>
                <a:spcPts val="1200"/>
              </a:spcAft>
              <a:buNone/>
            </a:pPr>
            <a:r>
              <a:rPr lang="en-US" sz="2200" i="1" dirty="0">
                <a:latin typeface="Trebuchet MS"/>
              </a:rPr>
              <a:t>Taking a data-driven approach to a community’s risk assessment,</a:t>
            </a:r>
          </a:p>
          <a:p>
            <a:pPr marL="914400" indent="0">
              <a:lnSpc>
                <a:spcPct val="100000"/>
              </a:lnSpc>
              <a:spcBef>
                <a:spcPts val="0"/>
              </a:spcBef>
              <a:spcAft>
                <a:spcPts val="1200"/>
              </a:spcAft>
              <a:buNone/>
            </a:pPr>
            <a:r>
              <a:rPr lang="en-US" sz="2200" i="1" dirty="0">
                <a:latin typeface="Trebuchet MS"/>
              </a:rPr>
              <a:t>Developing plans and outreach strategies that address the people and infrastructure that are most vulnerable, and </a:t>
            </a:r>
          </a:p>
          <a:p>
            <a:pPr marL="914400" indent="0">
              <a:lnSpc>
                <a:spcPct val="100000"/>
              </a:lnSpc>
              <a:spcBef>
                <a:spcPts val="0"/>
              </a:spcBef>
              <a:spcAft>
                <a:spcPts val="1200"/>
              </a:spcAft>
              <a:buNone/>
            </a:pPr>
            <a:r>
              <a:rPr lang="en-US" sz="2200" i="1" dirty="0">
                <a:latin typeface="Trebuchet MS"/>
              </a:rPr>
              <a:t>Leveraging science-based research to assess the relative resilience of their citizens, built infrastructures, and local economies. </a:t>
            </a:r>
            <a:endParaRPr lang="en-US" sz="2200" i="1" dirty="0">
              <a:latin typeface="Trebuchet MS" panose="020B0603020202020204" pitchFamily="34" charset="0"/>
            </a:endParaRPr>
          </a:p>
        </p:txBody>
      </p:sp>
      <p:pic>
        <p:nvPicPr>
          <p:cNvPr id="4" name="Picture 3">
            <a:extLst>
              <a:ext uri="{FF2B5EF4-FFF2-40B4-BE49-F238E27FC236}">
                <a16:creationId xmlns:a16="http://schemas.microsoft.com/office/drawing/2014/main" id="{858240B6-75FC-4F57-9BC7-8F276D088A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0613" y="2684583"/>
            <a:ext cx="659852" cy="2233872"/>
          </a:xfrm>
          <a:prstGeom prst="rect">
            <a:avLst/>
          </a:prstGeom>
        </p:spPr>
      </p:pic>
    </p:spTree>
    <p:extLst>
      <p:ext uri="{BB962C8B-B14F-4D97-AF65-F5344CB8AC3E}">
        <p14:creationId xmlns:p14="http://schemas.microsoft.com/office/powerpoint/2010/main" val="1916426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lstStyle/>
          <a:p>
            <a:r>
              <a:rPr lang="en-US" dirty="0">
                <a:latin typeface="Trebuchet MS"/>
              </a:rPr>
              <a:t>Section 4 Topics</a:t>
            </a: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p:txBody>
          <a:bodyPr/>
          <a:lstStyle/>
          <a:p>
            <a:pPr fontAlgn="base">
              <a:lnSpc>
                <a:spcPct val="100000"/>
              </a:lnSpc>
            </a:pPr>
            <a:r>
              <a:rPr lang="en-US" dirty="0"/>
              <a:t>FEMA’s Community Resilience Indicator Analysis (CRIA) </a:t>
            </a:r>
          </a:p>
          <a:p>
            <a:pPr fontAlgn="base">
              <a:lnSpc>
                <a:spcPct val="100000"/>
              </a:lnSpc>
            </a:pPr>
            <a:r>
              <a:rPr lang="en-US" dirty="0"/>
              <a:t>CDC Social Vulnerability Index (SVI)</a:t>
            </a:r>
          </a:p>
          <a:p>
            <a:pPr fontAlgn="base">
              <a:lnSpc>
                <a:spcPct val="100000"/>
              </a:lnSpc>
            </a:pPr>
            <a:r>
              <a:rPr lang="en-US" dirty="0"/>
              <a:t>Social Vulnerability Index for the United States (SoVI)</a:t>
            </a:r>
          </a:p>
          <a:p>
            <a:pPr fontAlgn="base">
              <a:lnSpc>
                <a:spcPct val="100000"/>
              </a:lnSpc>
            </a:pPr>
            <a:r>
              <a:rPr lang="en-US" dirty="0"/>
              <a:t>Baseline Resilience Indicators for Communities (BRIC)</a:t>
            </a:r>
          </a:p>
          <a:p>
            <a:pPr fontAlgn="base">
              <a:lnSpc>
                <a:spcPct val="100000"/>
              </a:lnSpc>
            </a:pPr>
            <a:r>
              <a:rPr lang="en-US" dirty="0"/>
              <a:t>National Risk Index (NRI)</a:t>
            </a:r>
          </a:p>
          <a:p>
            <a:pPr fontAlgn="base">
              <a:lnSpc>
                <a:spcPct val="100000"/>
              </a:lnSpc>
            </a:pPr>
            <a:r>
              <a:rPr lang="en-US" dirty="0"/>
              <a:t>Additional Indices and Resources</a:t>
            </a:r>
          </a:p>
        </p:txBody>
      </p:sp>
    </p:spTree>
    <p:extLst>
      <p:ext uri="{BB962C8B-B14F-4D97-AF65-F5344CB8AC3E}">
        <p14:creationId xmlns:p14="http://schemas.microsoft.com/office/powerpoint/2010/main" val="3206391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22BE-4872-468B-B172-243A6BAB8015}"/>
              </a:ext>
            </a:extLst>
          </p:cNvPr>
          <p:cNvSpPr>
            <a:spLocks noGrp="1"/>
          </p:cNvSpPr>
          <p:nvPr>
            <p:ph type="title"/>
          </p:nvPr>
        </p:nvSpPr>
        <p:spPr>
          <a:xfrm>
            <a:off x="86457" y="-68262"/>
            <a:ext cx="12013194" cy="1339850"/>
          </a:xfrm>
        </p:spPr>
        <p:txBody>
          <a:bodyPr/>
          <a:lstStyle/>
          <a:p>
            <a:r>
              <a:rPr lang="en-US" dirty="0">
                <a:latin typeface="Trebuchet MS"/>
              </a:rPr>
              <a:t>Community Resilience Indicator Analysis (CRIA)</a:t>
            </a:r>
          </a:p>
        </p:txBody>
      </p:sp>
      <p:sp>
        <p:nvSpPr>
          <p:cNvPr id="3" name="Content Placeholder 2">
            <a:extLst>
              <a:ext uri="{FF2B5EF4-FFF2-40B4-BE49-F238E27FC236}">
                <a16:creationId xmlns:a16="http://schemas.microsoft.com/office/drawing/2014/main" id="{98D071F0-D8E2-4A19-94DD-4285ED6F1D26}"/>
              </a:ext>
            </a:extLst>
          </p:cNvPr>
          <p:cNvSpPr>
            <a:spLocks noGrp="1"/>
          </p:cNvSpPr>
          <p:nvPr>
            <p:ph idx="1"/>
          </p:nvPr>
        </p:nvSpPr>
        <p:spPr>
          <a:xfrm>
            <a:off x="410307" y="1084771"/>
            <a:ext cx="8274866" cy="4920917"/>
          </a:xfrm>
        </p:spPr>
        <p:txBody>
          <a:bodyPr vert="horz" lIns="91440" tIns="45720" rIns="91440" bIns="45720" rtlCol="0" anchor="t">
            <a:noAutofit/>
          </a:bodyPr>
          <a:lstStyle/>
          <a:p>
            <a:pPr marL="0" indent="0">
              <a:lnSpc>
                <a:spcPct val="100000"/>
              </a:lnSpc>
              <a:spcBef>
                <a:spcPts val="600"/>
              </a:spcBef>
              <a:buNone/>
            </a:pPr>
            <a:r>
              <a:rPr lang="en-US" sz="1500" b="1" dirty="0"/>
              <a:t>Objective: </a:t>
            </a:r>
            <a:r>
              <a:rPr lang="en-US" sz="1500" dirty="0"/>
              <a:t>Community Resilience    	</a:t>
            </a:r>
          </a:p>
          <a:p>
            <a:pPr marL="0" indent="0">
              <a:lnSpc>
                <a:spcPct val="100000"/>
              </a:lnSpc>
              <a:spcBef>
                <a:spcPts val="600"/>
              </a:spcBef>
              <a:buNone/>
            </a:pPr>
            <a:r>
              <a:rPr lang="en-US" sz="1500" b="1" dirty="0"/>
              <a:t>Owner: </a:t>
            </a:r>
            <a:r>
              <a:rPr lang="en-US" sz="1500" dirty="0"/>
              <a:t>FEMA National Integration Center (NIC) – Argonne National Lab</a:t>
            </a:r>
          </a:p>
          <a:p>
            <a:pPr marL="0" indent="0">
              <a:lnSpc>
                <a:spcPct val="100000"/>
              </a:lnSpc>
              <a:spcBef>
                <a:spcPts val="600"/>
              </a:spcBef>
              <a:buNone/>
            </a:pPr>
            <a:r>
              <a:rPr lang="en-US" sz="1500" b="1" dirty="0"/>
              <a:t>Brief Description</a:t>
            </a:r>
            <a:r>
              <a:rPr lang="en-US" sz="1500" dirty="0"/>
              <a:t>: CRIA is the underlying data for the FEMA Resilience Analysis and Planning Tool (RAPT). FEMA and Argonne National Laboratory (Argonne) created RAPT to support state, local, tribal, territorial analysis in identifying focus areas for building resilience and response capabilities. CRIA allows emergency managers to see demographic characteristics that could increase or decrease a community’s ability to cope with disasters.</a:t>
            </a:r>
          </a:p>
          <a:p>
            <a:pPr marL="0" indent="0">
              <a:lnSpc>
                <a:spcPct val="100000"/>
              </a:lnSpc>
              <a:spcBef>
                <a:spcPts val="600"/>
              </a:spcBef>
              <a:buNone/>
            </a:pPr>
            <a:r>
              <a:rPr lang="en-US" sz="1500" b="1" dirty="0"/>
              <a:t>Coverage: </a:t>
            </a:r>
            <a:r>
              <a:rPr lang="es-ES" sz="1500" dirty="0"/>
              <a:t>CONUS, Alaska, Hawaii, &amp; Puerto Rico</a:t>
            </a:r>
            <a:r>
              <a:rPr lang="en-US" sz="1500" dirty="0"/>
              <a:t>  </a:t>
            </a:r>
          </a:p>
          <a:p>
            <a:pPr marL="0" indent="0">
              <a:lnSpc>
                <a:spcPct val="100000"/>
              </a:lnSpc>
              <a:spcBef>
                <a:spcPts val="600"/>
              </a:spcBef>
              <a:buNone/>
            </a:pPr>
            <a:r>
              <a:rPr lang="en-US" sz="1500" b="1" dirty="0"/>
              <a:t>Granularity:</a:t>
            </a:r>
            <a:r>
              <a:rPr lang="en-US" sz="1500" dirty="0"/>
              <a:t> County </a:t>
            </a:r>
          </a:p>
          <a:p>
            <a:pPr>
              <a:lnSpc>
                <a:spcPct val="100000"/>
              </a:lnSpc>
              <a:spcBef>
                <a:spcPts val="600"/>
              </a:spcBef>
            </a:pPr>
            <a:r>
              <a:rPr lang="en-US" sz="1500" b="1" dirty="0"/>
              <a:t>Access Data: </a:t>
            </a:r>
            <a:r>
              <a:rPr lang="en-US" sz="1500" dirty="0"/>
              <a:t>Data download via Shapefile or Feature Layer Rest Service. </a:t>
            </a:r>
          </a:p>
          <a:p>
            <a:pPr>
              <a:lnSpc>
                <a:spcPct val="100000"/>
              </a:lnSpc>
              <a:spcBef>
                <a:spcPts val="600"/>
              </a:spcBef>
            </a:pPr>
            <a:r>
              <a:rPr lang="en-US" sz="1500" dirty="0">
                <a:hlinkClick r:id="rId3"/>
              </a:rPr>
              <a:t>RAPT</a:t>
            </a:r>
            <a:r>
              <a:rPr lang="en-US" sz="1500" dirty="0"/>
              <a:t> (http://fema.maps.arcgis.com/apps/webappviewer/index.html?id=90c0c996a5e242a79345cdbc5f758fc6)</a:t>
            </a:r>
          </a:p>
          <a:p>
            <a:pPr>
              <a:lnSpc>
                <a:spcPct val="100000"/>
              </a:lnSpc>
              <a:spcBef>
                <a:spcPts val="600"/>
              </a:spcBef>
            </a:pPr>
            <a:r>
              <a:rPr lang="en-US" sz="1500" dirty="0">
                <a:hlinkClick r:id="rId4"/>
              </a:rPr>
              <a:t>AGOL Group </a:t>
            </a:r>
            <a:r>
              <a:rPr lang="en-US" sz="1500" dirty="0"/>
              <a:t>(https://fema.maps.arcgis.com/home/group.html?id=f8d7324e880444f8b79d1a3f03035561&amp;view=list#content)</a:t>
            </a:r>
          </a:p>
          <a:p>
            <a:pPr marL="0" indent="0">
              <a:lnSpc>
                <a:spcPct val="100000"/>
              </a:lnSpc>
              <a:spcBef>
                <a:spcPts val="600"/>
              </a:spcBef>
              <a:buNone/>
            </a:pPr>
            <a:r>
              <a:rPr lang="en-US" sz="1500" b="1" dirty="0"/>
              <a:t>Analysis: </a:t>
            </a:r>
            <a:r>
              <a:rPr lang="en-US" sz="1500" dirty="0"/>
              <a:t>FEMA and Argonne conducted analysis of peer-reviewed research and identified 20 commonly used community resilience indicators, 11 with a population focus and 9 with a community focus. </a:t>
            </a:r>
          </a:p>
        </p:txBody>
      </p:sp>
      <p:pic>
        <p:nvPicPr>
          <p:cNvPr id="5" name="Picture 4" descr="Screenshot of RAPT map showing Charleston region, with Census tracts symbolized by percent population with a disability overlayed with historic storm tracks and mobile home parks.">
            <a:extLst>
              <a:ext uri="{FF2B5EF4-FFF2-40B4-BE49-F238E27FC236}">
                <a16:creationId xmlns:a16="http://schemas.microsoft.com/office/drawing/2014/main" id="{08E063AD-9155-4380-B966-8FDB4B29A4D0}"/>
              </a:ext>
            </a:extLst>
          </p:cNvPr>
          <p:cNvPicPr>
            <a:picLocks noChangeAspect="1"/>
          </p:cNvPicPr>
          <p:nvPr/>
        </p:nvPicPr>
        <p:blipFill>
          <a:blip r:embed="rId5"/>
          <a:stretch>
            <a:fillRect/>
          </a:stretch>
        </p:blipFill>
        <p:spPr>
          <a:xfrm>
            <a:off x="8766136" y="1203835"/>
            <a:ext cx="3189364" cy="1743319"/>
          </a:xfrm>
          <a:prstGeom prst="rect">
            <a:avLst/>
          </a:prstGeom>
          <a:ln>
            <a:noFill/>
          </a:ln>
          <a:effectLst>
            <a:outerShdw blurRad="190500" algn="tl" rotWithShape="0">
              <a:srgbClr val="000000">
                <a:alpha val="70000"/>
              </a:srgbClr>
            </a:outerShdw>
          </a:effectLst>
        </p:spPr>
      </p:pic>
      <p:pic>
        <p:nvPicPr>
          <p:cNvPr id="11" name="Picture 10" descr="Table of the Population- and Community-Focused Indicators underlying CRIA.">
            <a:extLst>
              <a:ext uri="{FF2B5EF4-FFF2-40B4-BE49-F238E27FC236}">
                <a16:creationId xmlns:a16="http://schemas.microsoft.com/office/drawing/2014/main" id="{0FE059C2-1BDA-45B7-B500-38A3F3E884EC}"/>
              </a:ext>
            </a:extLst>
          </p:cNvPr>
          <p:cNvPicPr>
            <a:picLocks noChangeAspect="1"/>
          </p:cNvPicPr>
          <p:nvPr/>
        </p:nvPicPr>
        <p:blipFill>
          <a:blip r:embed="rId6"/>
          <a:stretch>
            <a:fillRect/>
          </a:stretch>
        </p:blipFill>
        <p:spPr>
          <a:xfrm>
            <a:off x="9153525" y="3322525"/>
            <a:ext cx="2802589" cy="2844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0055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22BE-4872-468B-B172-243A6BAB8015}"/>
              </a:ext>
            </a:extLst>
          </p:cNvPr>
          <p:cNvSpPr>
            <a:spLocks noGrp="1"/>
          </p:cNvSpPr>
          <p:nvPr>
            <p:ph type="title"/>
          </p:nvPr>
        </p:nvSpPr>
        <p:spPr>
          <a:xfrm>
            <a:off x="127123" y="55563"/>
            <a:ext cx="11953479" cy="1044575"/>
          </a:xfrm>
        </p:spPr>
        <p:txBody>
          <a:bodyPr/>
          <a:lstStyle/>
          <a:p>
            <a:r>
              <a:rPr lang="en-US" dirty="0">
                <a:latin typeface="Trebuchet MS"/>
              </a:rPr>
              <a:t>Community Resilience Indicator Analysis (CRIA)  </a:t>
            </a:r>
          </a:p>
        </p:txBody>
      </p:sp>
      <p:sp>
        <p:nvSpPr>
          <p:cNvPr id="3" name="Content Placeholder 2">
            <a:extLst>
              <a:ext uri="{FF2B5EF4-FFF2-40B4-BE49-F238E27FC236}">
                <a16:creationId xmlns:a16="http://schemas.microsoft.com/office/drawing/2014/main" id="{98D071F0-D8E2-4A19-94DD-4285ED6F1D26}"/>
              </a:ext>
            </a:extLst>
          </p:cNvPr>
          <p:cNvSpPr>
            <a:spLocks noGrp="1"/>
          </p:cNvSpPr>
          <p:nvPr>
            <p:ph idx="1"/>
          </p:nvPr>
        </p:nvSpPr>
        <p:spPr>
          <a:xfrm>
            <a:off x="398586" y="956062"/>
            <a:ext cx="7943904" cy="5568916"/>
          </a:xfrm>
        </p:spPr>
        <p:txBody>
          <a:bodyPr>
            <a:noAutofit/>
          </a:bodyPr>
          <a:lstStyle/>
          <a:p>
            <a:pPr marL="0" indent="0">
              <a:lnSpc>
                <a:spcPct val="100000"/>
              </a:lnSpc>
              <a:spcBef>
                <a:spcPts val="0"/>
              </a:spcBef>
              <a:buNone/>
            </a:pPr>
            <a:r>
              <a:rPr lang="en-US" sz="1600" b="1" dirty="0"/>
              <a:t>Output</a:t>
            </a:r>
            <a:r>
              <a:rPr lang="en-US" sz="1600" dirty="0"/>
              <a:t>: CRIA provides a relative assessment of a community's resilience and gives insights into community characteristics from which to build emergency operations plans and targeted outreach strategies.</a:t>
            </a:r>
          </a:p>
          <a:p>
            <a:pPr marL="0" indent="0">
              <a:lnSpc>
                <a:spcPct val="100000"/>
              </a:lnSpc>
              <a:spcBef>
                <a:spcPts val="0"/>
              </a:spcBef>
              <a:buNone/>
            </a:pPr>
            <a:r>
              <a:rPr lang="en-US" sz="1600" b="1" dirty="0">
                <a:solidFill>
                  <a:prstClr val="black"/>
                </a:solidFill>
              </a:rPr>
              <a:t>Target Audience: </a:t>
            </a:r>
            <a:r>
              <a:rPr lang="en-US" sz="1600" dirty="0">
                <a:solidFill>
                  <a:prstClr val="black"/>
                </a:solidFill>
              </a:rPr>
              <a:t>State, Regional or Federal Level government, Emergency Planning Personnel</a:t>
            </a:r>
          </a:p>
          <a:p>
            <a:pPr marL="0" indent="0">
              <a:lnSpc>
                <a:spcPct val="100000"/>
              </a:lnSpc>
              <a:spcBef>
                <a:spcPts val="0"/>
              </a:spcBef>
              <a:buNone/>
            </a:pPr>
            <a:r>
              <a:rPr lang="en-US" sz="1600" b="1" dirty="0">
                <a:solidFill>
                  <a:prstClr val="black"/>
                </a:solidFill>
              </a:rPr>
              <a:t>How does the data steward envision individuals to use the data?</a:t>
            </a:r>
          </a:p>
          <a:p>
            <a:pPr>
              <a:lnSpc>
                <a:spcPct val="100000"/>
              </a:lnSpc>
              <a:spcBef>
                <a:spcPts val="0"/>
              </a:spcBef>
            </a:pPr>
            <a:r>
              <a:rPr lang="en-US" sz="1600" dirty="0">
                <a:solidFill>
                  <a:prstClr val="black"/>
                </a:solidFill>
              </a:rPr>
              <a:t>Inform community resilience, response, and recovery planning</a:t>
            </a:r>
          </a:p>
          <a:p>
            <a:pPr>
              <a:lnSpc>
                <a:spcPct val="100000"/>
              </a:lnSpc>
              <a:spcBef>
                <a:spcPts val="0"/>
              </a:spcBef>
            </a:pPr>
            <a:r>
              <a:rPr lang="en-US" sz="1600" dirty="0">
                <a:solidFill>
                  <a:prstClr val="black"/>
                </a:solidFill>
              </a:rPr>
              <a:t>Support to emergency managers: </a:t>
            </a:r>
          </a:p>
          <a:p>
            <a:pPr lvl="1">
              <a:lnSpc>
                <a:spcPct val="100000"/>
              </a:lnSpc>
              <a:spcBef>
                <a:spcPts val="0"/>
              </a:spcBef>
            </a:pPr>
            <a:r>
              <a:rPr lang="en-US" sz="1600" dirty="0">
                <a:solidFill>
                  <a:prstClr val="black"/>
                </a:solidFill>
              </a:rPr>
              <a:t>Helps inform capability targets for THIRA/SPR, exercises, and Emergency</a:t>
            </a:r>
            <a:br>
              <a:rPr lang="en-US" sz="1600" dirty="0">
                <a:solidFill>
                  <a:prstClr val="black"/>
                </a:solidFill>
              </a:rPr>
            </a:br>
            <a:r>
              <a:rPr lang="en-US" sz="1600" dirty="0">
                <a:solidFill>
                  <a:prstClr val="black"/>
                </a:solidFill>
              </a:rPr>
              <a:t>Operations Plans</a:t>
            </a:r>
          </a:p>
          <a:p>
            <a:pPr lvl="1">
              <a:lnSpc>
                <a:spcPct val="100000"/>
              </a:lnSpc>
              <a:spcBef>
                <a:spcPts val="0"/>
              </a:spcBef>
            </a:pPr>
            <a:r>
              <a:rPr lang="en-US" sz="1600" dirty="0">
                <a:solidFill>
                  <a:prstClr val="black"/>
                </a:solidFill>
              </a:rPr>
              <a:t>Provide real-time analysis of severe weather events</a:t>
            </a:r>
          </a:p>
          <a:p>
            <a:pPr lvl="1">
              <a:lnSpc>
                <a:spcPct val="100000"/>
              </a:lnSpc>
              <a:spcBef>
                <a:spcPts val="0"/>
              </a:spcBef>
            </a:pPr>
            <a:r>
              <a:rPr lang="en-US" sz="1600" dirty="0">
                <a:solidFill>
                  <a:prstClr val="black"/>
                </a:solidFill>
              </a:rPr>
              <a:t>Help prioritize recovery strategies</a:t>
            </a:r>
          </a:p>
          <a:p>
            <a:pPr marL="0" indent="0">
              <a:lnSpc>
                <a:spcPct val="100000"/>
              </a:lnSpc>
              <a:spcBef>
                <a:spcPts val="0"/>
              </a:spcBef>
              <a:buNone/>
            </a:pPr>
            <a:r>
              <a:rPr lang="en-US" sz="1600" b="1" dirty="0"/>
              <a:t>Why was the index developed?</a:t>
            </a:r>
          </a:p>
          <a:p>
            <a:pPr marL="0" indent="0">
              <a:lnSpc>
                <a:spcPct val="100000"/>
              </a:lnSpc>
              <a:spcBef>
                <a:spcPts val="0"/>
              </a:spcBef>
              <a:buNone/>
            </a:pPr>
            <a:r>
              <a:rPr lang="en-US" sz="1600" dirty="0"/>
              <a:t>In 2018, FEMA’s National Integration Center (NIC) Technical Assistance (TA) Branch</a:t>
            </a:r>
            <a:br>
              <a:rPr lang="en-US" sz="1600" dirty="0"/>
            </a:br>
            <a:r>
              <a:rPr lang="en-US" sz="1600" dirty="0"/>
              <a:t>tasked Argonne National Laboratory (Argonne) with analyzing current community</a:t>
            </a:r>
            <a:br>
              <a:rPr lang="en-US" sz="1600" dirty="0"/>
            </a:br>
            <a:r>
              <a:rPr lang="en-US" sz="1600" dirty="0"/>
              <a:t>resilience research to provide a data-driven basis to prioritize locations for TA</a:t>
            </a:r>
            <a:br>
              <a:rPr lang="en-US" sz="1600" dirty="0"/>
            </a:br>
            <a:r>
              <a:rPr lang="en-US" sz="1600" dirty="0"/>
              <a:t>investment and to inform community resilience–related TA content. </a:t>
            </a:r>
          </a:p>
          <a:p>
            <a:pPr>
              <a:lnSpc>
                <a:spcPct val="100000"/>
              </a:lnSpc>
              <a:spcBef>
                <a:spcPts val="0"/>
              </a:spcBef>
            </a:pPr>
            <a:r>
              <a:rPr lang="en-US" sz="1600" b="1" dirty="0"/>
              <a:t>Supplemental Info:</a:t>
            </a:r>
          </a:p>
          <a:p>
            <a:pPr lvl="1">
              <a:lnSpc>
                <a:spcPct val="100000"/>
              </a:lnSpc>
              <a:spcBef>
                <a:spcPts val="0"/>
              </a:spcBef>
            </a:pPr>
            <a:r>
              <a:rPr lang="en-US" sz="1600" dirty="0">
                <a:hlinkClick r:id="rId3"/>
              </a:rPr>
              <a:t>Resilience Analysis and Planning Tool (RAPT)</a:t>
            </a:r>
            <a:r>
              <a:rPr lang="en-US" sz="1600" dirty="0"/>
              <a:t> (https://www.fema.gov/rapt)</a:t>
            </a:r>
          </a:p>
          <a:p>
            <a:pPr lvl="1">
              <a:lnSpc>
                <a:spcPct val="100000"/>
              </a:lnSpc>
              <a:spcBef>
                <a:spcPts val="0"/>
              </a:spcBef>
            </a:pPr>
            <a:r>
              <a:rPr lang="en-US" sz="1600" dirty="0">
                <a:hlinkClick r:id="rId4"/>
              </a:rPr>
              <a:t>Resilience Analysis and Planning Tool (RAPT)</a:t>
            </a:r>
            <a:r>
              <a:rPr lang="en-US" sz="1600" dirty="0"/>
              <a:t> (https://www.fema.gov/emergency-managers/practitioners/resilience-analysis-and-planning-tool)</a:t>
            </a:r>
          </a:p>
        </p:txBody>
      </p:sp>
      <p:pic>
        <p:nvPicPr>
          <p:cNvPr id="7" name="Picture 6" descr="RAPT web mapping application interface with blue-to-green shaded CRIA aggregate County Layer turned on with pop-up window of results for San Diego County.">
            <a:extLst>
              <a:ext uri="{FF2B5EF4-FFF2-40B4-BE49-F238E27FC236}">
                <a16:creationId xmlns:a16="http://schemas.microsoft.com/office/drawing/2014/main" id="{0574CDD1-40CE-4E24-88DC-63B94EC3F53D}"/>
              </a:ext>
            </a:extLst>
          </p:cNvPr>
          <p:cNvPicPr>
            <a:picLocks noChangeAspect="1"/>
          </p:cNvPicPr>
          <p:nvPr/>
        </p:nvPicPr>
        <p:blipFill>
          <a:blip r:embed="rId5"/>
          <a:stretch>
            <a:fillRect/>
          </a:stretch>
        </p:blipFill>
        <p:spPr>
          <a:xfrm>
            <a:off x="7348250" y="2424394"/>
            <a:ext cx="4732351" cy="28417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7566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22BE-4872-468B-B172-243A6BAB8015}"/>
              </a:ext>
            </a:extLst>
          </p:cNvPr>
          <p:cNvSpPr>
            <a:spLocks noGrp="1"/>
          </p:cNvSpPr>
          <p:nvPr>
            <p:ph type="title"/>
          </p:nvPr>
        </p:nvSpPr>
        <p:spPr/>
        <p:txBody>
          <a:bodyPr/>
          <a:lstStyle/>
          <a:p>
            <a:r>
              <a:rPr lang="en-US" dirty="0">
                <a:latin typeface="Trebuchet MS"/>
              </a:rPr>
              <a:t>Community Resilience Indicator Analysis (CRIA)   </a:t>
            </a:r>
          </a:p>
        </p:txBody>
      </p:sp>
      <p:sp>
        <p:nvSpPr>
          <p:cNvPr id="4" name="Content Placeholder 2">
            <a:extLst>
              <a:ext uri="{FF2B5EF4-FFF2-40B4-BE49-F238E27FC236}">
                <a16:creationId xmlns:a16="http://schemas.microsoft.com/office/drawing/2014/main" id="{233ED027-F8B9-4D5F-AF28-19A522A0F6C7}"/>
              </a:ext>
            </a:extLst>
          </p:cNvPr>
          <p:cNvSpPr>
            <a:spLocks noGrp="1"/>
          </p:cNvSpPr>
          <p:nvPr>
            <p:ph sz="half" idx="1"/>
          </p:nvPr>
        </p:nvSpPr>
        <p:spPr>
          <a:xfrm>
            <a:off x="838199" y="1825625"/>
            <a:ext cx="9841089" cy="4351338"/>
          </a:xfrm>
        </p:spPr>
        <p:txBody>
          <a:bodyPr vert="horz" lIns="91440" tIns="45720" rIns="91440" bIns="45720" rtlCol="0" anchor="t">
            <a:noAutofit/>
          </a:bodyPr>
          <a:lstStyle/>
          <a:p>
            <a:pPr marL="0" indent="0">
              <a:lnSpc>
                <a:spcPct val="100000"/>
              </a:lnSpc>
              <a:spcBef>
                <a:spcPts val="0"/>
              </a:spcBef>
              <a:buNone/>
            </a:pPr>
            <a:r>
              <a:rPr lang="en-US" sz="1400" b="1" dirty="0"/>
              <a:t>Are hazards included in the analysis? </a:t>
            </a:r>
            <a:r>
              <a:rPr lang="en-US" sz="1400" dirty="0"/>
              <a:t>NO. However, hazard data is available within the RAPT tool to view along with the CRIA data.</a:t>
            </a:r>
          </a:p>
          <a:p>
            <a:pPr marL="0" indent="0">
              <a:lnSpc>
                <a:spcPct val="100000"/>
              </a:lnSpc>
              <a:spcBef>
                <a:spcPts val="0"/>
              </a:spcBef>
              <a:buNone/>
            </a:pPr>
            <a:r>
              <a:rPr lang="en-US" sz="1400" b="1" dirty="0"/>
              <a:t>List of variables included in the analysis:</a:t>
            </a:r>
          </a:p>
          <a:p>
            <a:pPr marL="0" indent="0">
              <a:lnSpc>
                <a:spcPct val="100000"/>
              </a:lnSpc>
              <a:spcBef>
                <a:spcPts val="0"/>
              </a:spcBef>
              <a:buNone/>
            </a:pPr>
            <a:r>
              <a:rPr lang="en-US" sz="1400" dirty="0"/>
              <a:t>20 indicators: 11 that are population-focused and 9 that are community-focused. Population-focused measures describe attributes that influence an individual’s ability to cope with disasters (e.g., age, income, employment). Community-focused measures are qualities inherent to the local community environment that enhance or detract from the community’s ability to prepare for, respond to, or recover from a disaster (e.g., the presence of civic associations, hospitals, mobile homes).</a:t>
            </a:r>
          </a:p>
          <a:p>
            <a:pPr marL="0" indent="0">
              <a:lnSpc>
                <a:spcPct val="100000"/>
              </a:lnSpc>
              <a:spcBef>
                <a:spcPts val="0"/>
              </a:spcBef>
              <a:buNone/>
            </a:pPr>
            <a:endParaRPr lang="en-US" sz="1400" dirty="0"/>
          </a:p>
          <a:p>
            <a:pPr marL="0" indent="0">
              <a:lnSpc>
                <a:spcPct val="100000"/>
              </a:lnSpc>
              <a:spcBef>
                <a:spcPts val="0"/>
              </a:spcBef>
              <a:buNone/>
            </a:pPr>
            <a:r>
              <a:rPr lang="en-US" sz="1400" u="sng" dirty="0"/>
              <a:t>Community-Focused:</a:t>
            </a:r>
          </a:p>
          <a:p>
            <a:pPr>
              <a:lnSpc>
                <a:spcPct val="100000"/>
              </a:lnSpc>
              <a:spcBef>
                <a:spcPts val="0"/>
              </a:spcBef>
            </a:pPr>
            <a:r>
              <a:rPr lang="en-US" sz="1400" dirty="0"/>
              <a:t>Connection to Civic &amp; Social Orgs</a:t>
            </a:r>
          </a:p>
          <a:p>
            <a:pPr>
              <a:lnSpc>
                <a:spcPct val="100000"/>
              </a:lnSpc>
              <a:spcBef>
                <a:spcPts val="0"/>
              </a:spcBef>
            </a:pPr>
            <a:r>
              <a:rPr lang="en-US" sz="1400" dirty="0"/>
              <a:t>Hospital Capacity</a:t>
            </a:r>
          </a:p>
          <a:p>
            <a:pPr>
              <a:lnSpc>
                <a:spcPct val="100000"/>
              </a:lnSpc>
              <a:spcBef>
                <a:spcPts val="0"/>
              </a:spcBef>
            </a:pPr>
            <a:r>
              <a:rPr lang="en-US" sz="1400" dirty="0"/>
              <a:t>Medical Professional Capacity</a:t>
            </a:r>
          </a:p>
          <a:p>
            <a:pPr>
              <a:lnSpc>
                <a:spcPct val="100000"/>
              </a:lnSpc>
              <a:spcBef>
                <a:spcPts val="0"/>
              </a:spcBef>
            </a:pPr>
            <a:r>
              <a:rPr lang="en-US" sz="1400" dirty="0"/>
              <a:t>Affiliation with a Religion</a:t>
            </a:r>
          </a:p>
          <a:p>
            <a:pPr>
              <a:lnSpc>
                <a:spcPct val="100000"/>
              </a:lnSpc>
              <a:spcBef>
                <a:spcPts val="0"/>
              </a:spcBef>
            </a:pPr>
            <a:r>
              <a:rPr lang="en-US" sz="1400" dirty="0"/>
              <a:t>Presence of Mobile Homes</a:t>
            </a:r>
          </a:p>
          <a:p>
            <a:pPr>
              <a:lnSpc>
                <a:spcPct val="100000"/>
              </a:lnSpc>
              <a:spcBef>
                <a:spcPts val="0"/>
              </a:spcBef>
            </a:pPr>
            <a:r>
              <a:rPr lang="en-US" sz="1400" dirty="0"/>
              <a:t>Public School Capacity</a:t>
            </a:r>
          </a:p>
          <a:p>
            <a:pPr>
              <a:lnSpc>
                <a:spcPct val="100000"/>
              </a:lnSpc>
              <a:spcBef>
                <a:spcPts val="0"/>
              </a:spcBef>
            </a:pPr>
            <a:r>
              <a:rPr lang="en-US" sz="1400" dirty="0"/>
              <a:t>Population Change</a:t>
            </a:r>
          </a:p>
          <a:p>
            <a:pPr>
              <a:lnSpc>
                <a:spcPct val="100000"/>
              </a:lnSpc>
              <a:spcBef>
                <a:spcPts val="0"/>
              </a:spcBef>
            </a:pPr>
            <a:r>
              <a:rPr lang="en-US" sz="1400" dirty="0"/>
              <a:t>Hotel/Motel Capacity</a:t>
            </a:r>
          </a:p>
          <a:p>
            <a:pPr>
              <a:lnSpc>
                <a:spcPct val="100000"/>
              </a:lnSpc>
              <a:spcBef>
                <a:spcPts val="0"/>
              </a:spcBef>
            </a:pPr>
            <a:r>
              <a:rPr lang="en-US" sz="1400" dirty="0"/>
              <a:t>Rental Property Capacity</a:t>
            </a:r>
          </a:p>
        </p:txBody>
      </p:sp>
      <p:sp>
        <p:nvSpPr>
          <p:cNvPr id="3" name="Content Placeholder 2">
            <a:extLst>
              <a:ext uri="{FF2B5EF4-FFF2-40B4-BE49-F238E27FC236}">
                <a16:creationId xmlns:a16="http://schemas.microsoft.com/office/drawing/2014/main" id="{36DD2278-770C-474F-A8A3-4BF3BD3BADEC}"/>
              </a:ext>
            </a:extLst>
          </p:cNvPr>
          <p:cNvSpPr>
            <a:spLocks noGrp="1"/>
          </p:cNvSpPr>
          <p:nvPr>
            <p:ph sz="half" idx="2"/>
          </p:nvPr>
        </p:nvSpPr>
        <p:spPr>
          <a:xfrm>
            <a:off x="3801635" y="3293532"/>
            <a:ext cx="5181600" cy="2158119"/>
          </a:xfrm>
        </p:spPr>
        <p:txBody>
          <a:bodyPr>
            <a:noAutofit/>
          </a:bodyPr>
          <a:lstStyle/>
          <a:p>
            <a:pPr marL="0" indent="0">
              <a:lnSpc>
                <a:spcPct val="100000"/>
              </a:lnSpc>
              <a:spcBef>
                <a:spcPts val="0"/>
              </a:spcBef>
              <a:buNone/>
            </a:pPr>
            <a:r>
              <a:rPr lang="en-US" sz="1400" u="sng" dirty="0"/>
              <a:t>Population-Focused:</a:t>
            </a:r>
          </a:p>
          <a:p>
            <a:pPr>
              <a:lnSpc>
                <a:spcPct val="100000"/>
              </a:lnSpc>
              <a:spcBef>
                <a:spcPts val="0"/>
              </a:spcBef>
            </a:pPr>
            <a:r>
              <a:rPr lang="en-US" sz="1400" dirty="0"/>
              <a:t>Educational Attainment (lack of HS diploma)</a:t>
            </a:r>
          </a:p>
          <a:p>
            <a:pPr>
              <a:lnSpc>
                <a:spcPct val="100000"/>
              </a:lnSpc>
              <a:spcBef>
                <a:spcPts val="0"/>
              </a:spcBef>
            </a:pPr>
            <a:r>
              <a:rPr lang="en-US" sz="1400" dirty="0"/>
              <a:t>Unemployment Rate </a:t>
            </a:r>
          </a:p>
          <a:p>
            <a:pPr>
              <a:lnSpc>
                <a:spcPct val="100000"/>
              </a:lnSpc>
              <a:spcBef>
                <a:spcPts val="0"/>
              </a:spcBef>
            </a:pPr>
            <a:r>
              <a:rPr lang="en-US" sz="1400" dirty="0"/>
              <a:t>Disability</a:t>
            </a:r>
          </a:p>
          <a:p>
            <a:pPr>
              <a:lnSpc>
                <a:spcPct val="100000"/>
              </a:lnSpc>
              <a:spcBef>
                <a:spcPts val="0"/>
              </a:spcBef>
            </a:pPr>
            <a:r>
              <a:rPr lang="en-US" sz="1400" dirty="0"/>
              <a:t>English Proficiency</a:t>
            </a:r>
          </a:p>
          <a:p>
            <a:pPr>
              <a:lnSpc>
                <a:spcPct val="100000"/>
              </a:lnSpc>
              <a:spcBef>
                <a:spcPts val="0"/>
              </a:spcBef>
            </a:pPr>
            <a:r>
              <a:rPr lang="en-US" sz="1400" dirty="0"/>
              <a:t>Home Ownership</a:t>
            </a:r>
          </a:p>
          <a:p>
            <a:pPr>
              <a:lnSpc>
                <a:spcPct val="100000"/>
              </a:lnSpc>
              <a:spcBef>
                <a:spcPts val="0"/>
              </a:spcBef>
            </a:pPr>
            <a:r>
              <a:rPr lang="en-US" sz="1400" dirty="0"/>
              <a:t>Mobility (lack of vehicle)</a:t>
            </a:r>
          </a:p>
          <a:p>
            <a:pPr>
              <a:lnSpc>
                <a:spcPct val="100000"/>
              </a:lnSpc>
              <a:spcBef>
                <a:spcPts val="0"/>
              </a:spcBef>
            </a:pPr>
            <a:r>
              <a:rPr lang="en-US" sz="1400" dirty="0"/>
              <a:t>Age</a:t>
            </a:r>
          </a:p>
          <a:p>
            <a:pPr>
              <a:lnSpc>
                <a:spcPct val="100000"/>
              </a:lnSpc>
              <a:spcBef>
                <a:spcPts val="0"/>
              </a:spcBef>
            </a:pPr>
            <a:r>
              <a:rPr lang="en-US" sz="1400" dirty="0"/>
              <a:t>Household Income</a:t>
            </a:r>
          </a:p>
          <a:p>
            <a:pPr>
              <a:lnSpc>
                <a:spcPct val="100000"/>
              </a:lnSpc>
              <a:spcBef>
                <a:spcPts val="0"/>
              </a:spcBef>
            </a:pPr>
            <a:r>
              <a:rPr lang="en-US" sz="1400" dirty="0"/>
              <a:t>Income Inequality</a:t>
            </a:r>
          </a:p>
          <a:p>
            <a:pPr>
              <a:lnSpc>
                <a:spcPct val="100000"/>
              </a:lnSpc>
              <a:spcBef>
                <a:spcPts val="0"/>
              </a:spcBef>
            </a:pPr>
            <a:r>
              <a:rPr lang="en-US" sz="1400" dirty="0"/>
              <a:t>Health Insurance</a:t>
            </a:r>
          </a:p>
          <a:p>
            <a:pPr>
              <a:lnSpc>
                <a:spcPct val="100000"/>
              </a:lnSpc>
              <a:spcBef>
                <a:spcPts val="0"/>
              </a:spcBef>
            </a:pPr>
            <a:r>
              <a:rPr lang="en-US" sz="1400" dirty="0"/>
              <a:t>Single-parent Household</a:t>
            </a:r>
          </a:p>
        </p:txBody>
      </p:sp>
      <p:pic>
        <p:nvPicPr>
          <p:cNvPr id="13" name="Picture 12" descr="RAPT Interface with Census Tracks - Percent of Population with a disability displayed, shaded yellow (fewest) to dark blue (greatest) overlayed by red points for hospitals and orange points for urgent care facilities.">
            <a:extLst>
              <a:ext uri="{FF2B5EF4-FFF2-40B4-BE49-F238E27FC236}">
                <a16:creationId xmlns:a16="http://schemas.microsoft.com/office/drawing/2014/main" id="{33209980-FEBB-488E-908C-A51714608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111" y="3818355"/>
            <a:ext cx="4928260" cy="24662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4861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5D628-DB25-490B-AFBA-6D83B2C6CDCF}"/>
              </a:ext>
            </a:extLst>
          </p:cNvPr>
          <p:cNvSpPr>
            <a:spLocks noGrp="1"/>
          </p:cNvSpPr>
          <p:nvPr>
            <p:ph type="title"/>
          </p:nvPr>
        </p:nvSpPr>
        <p:spPr>
          <a:xfrm>
            <a:off x="410308" y="69850"/>
            <a:ext cx="10943492" cy="1325563"/>
          </a:xfrm>
        </p:spPr>
        <p:txBody>
          <a:bodyPr/>
          <a:lstStyle/>
          <a:p>
            <a:r>
              <a:rPr lang="en-US" dirty="0">
                <a:latin typeface="Trebuchet MS"/>
              </a:rPr>
              <a:t>Social Vulnerability Index (SVI)</a:t>
            </a:r>
          </a:p>
        </p:txBody>
      </p:sp>
      <p:sp>
        <p:nvSpPr>
          <p:cNvPr id="3" name="Content Placeholder 2">
            <a:extLst>
              <a:ext uri="{FF2B5EF4-FFF2-40B4-BE49-F238E27FC236}">
                <a16:creationId xmlns:a16="http://schemas.microsoft.com/office/drawing/2014/main" id="{1268EC58-6BF3-4C4E-B789-039C8201FB0A}"/>
              </a:ext>
            </a:extLst>
          </p:cNvPr>
          <p:cNvSpPr>
            <a:spLocks noGrp="1"/>
          </p:cNvSpPr>
          <p:nvPr>
            <p:ph idx="1"/>
          </p:nvPr>
        </p:nvSpPr>
        <p:spPr>
          <a:xfrm>
            <a:off x="410308" y="1394207"/>
            <a:ext cx="11469124" cy="4412906"/>
          </a:xfrm>
        </p:spPr>
        <p:txBody>
          <a:bodyPr vert="horz" lIns="91440" tIns="45720" rIns="91440" bIns="45720" rtlCol="0" anchor="t">
            <a:normAutofit fontScale="92500" lnSpcReduction="10000"/>
          </a:bodyPr>
          <a:lstStyle/>
          <a:p>
            <a:pPr marL="0" indent="0">
              <a:lnSpc>
                <a:spcPct val="100000"/>
              </a:lnSpc>
              <a:buNone/>
            </a:pPr>
            <a:r>
              <a:rPr lang="en-US" sz="1800" b="1" dirty="0"/>
              <a:t>Objective: </a:t>
            </a:r>
            <a:r>
              <a:rPr lang="en-US" sz="1800" dirty="0"/>
              <a:t>Social Vulnerability    	</a:t>
            </a:r>
          </a:p>
          <a:p>
            <a:pPr marL="0" indent="0">
              <a:lnSpc>
                <a:spcPct val="100000"/>
              </a:lnSpc>
              <a:buNone/>
            </a:pPr>
            <a:r>
              <a:rPr lang="en-US" sz="1800" b="1" dirty="0"/>
              <a:t>Owner: </a:t>
            </a:r>
            <a:r>
              <a:rPr lang="en-US" sz="1800" dirty="0"/>
              <a:t>Centers For Disease Control and Prevention (CDC)</a:t>
            </a:r>
          </a:p>
          <a:p>
            <a:pPr marL="0" indent="0">
              <a:lnSpc>
                <a:spcPct val="100000"/>
              </a:lnSpc>
              <a:buNone/>
            </a:pPr>
            <a:r>
              <a:rPr lang="en-US" sz="1800" b="1" dirty="0"/>
              <a:t>Date Developed: </a:t>
            </a:r>
            <a:r>
              <a:rPr lang="en-US" sz="1800" dirty="0"/>
              <a:t>2018 update in March 2020 (updated every two years)</a:t>
            </a:r>
          </a:p>
          <a:p>
            <a:pPr marL="0" indent="0">
              <a:lnSpc>
                <a:spcPct val="100000"/>
              </a:lnSpc>
              <a:buNone/>
            </a:pPr>
            <a:r>
              <a:rPr lang="en-US" sz="1800" b="1" dirty="0"/>
              <a:t>Brief Description</a:t>
            </a:r>
            <a:r>
              <a:rPr lang="en-US" sz="1800" dirty="0"/>
              <a:t>: The CDC SVI measures community vulnerability to help </a:t>
            </a:r>
          </a:p>
          <a:p>
            <a:pPr marL="0" indent="0">
              <a:lnSpc>
                <a:spcPct val="100000"/>
              </a:lnSpc>
              <a:spcBef>
                <a:spcPts val="0"/>
              </a:spcBef>
              <a:buNone/>
            </a:pPr>
            <a:r>
              <a:rPr lang="en-US" sz="1800" dirty="0"/>
              <a:t>emergency response planners and public health officials identify and map </a:t>
            </a:r>
          </a:p>
          <a:p>
            <a:pPr marL="0" indent="0">
              <a:lnSpc>
                <a:spcPct val="100000"/>
              </a:lnSpc>
              <a:spcBef>
                <a:spcPts val="0"/>
              </a:spcBef>
              <a:buNone/>
            </a:pPr>
            <a:r>
              <a:rPr lang="en-US" sz="1800" dirty="0"/>
              <a:t>communities that will most likely need support before, during, and after a </a:t>
            </a:r>
          </a:p>
          <a:p>
            <a:pPr marL="0" indent="0">
              <a:lnSpc>
                <a:spcPct val="100000"/>
              </a:lnSpc>
              <a:spcBef>
                <a:spcPts val="0"/>
              </a:spcBef>
              <a:buNone/>
            </a:pPr>
            <a:r>
              <a:rPr lang="en-US" sz="1800" dirty="0"/>
              <a:t>hazardous event. </a:t>
            </a:r>
            <a:endParaRPr lang="en-US" dirty="0">
              <a:cs typeface="Calibri" panose="020F0502020204030204"/>
            </a:endParaRPr>
          </a:p>
          <a:p>
            <a:pPr marL="0" indent="0">
              <a:lnSpc>
                <a:spcPct val="100000"/>
              </a:lnSpc>
              <a:buNone/>
            </a:pPr>
            <a:r>
              <a:rPr lang="en-US" sz="1800" b="1" dirty="0"/>
              <a:t>Coverage: </a:t>
            </a:r>
            <a:r>
              <a:rPr lang="es-ES" sz="1800" dirty="0"/>
              <a:t>CONUS, Alaska, Hawaii, &amp; Puerto Rico</a:t>
            </a:r>
            <a:r>
              <a:rPr lang="en-US" sz="1800" dirty="0"/>
              <a:t>  </a:t>
            </a:r>
          </a:p>
          <a:p>
            <a:pPr marL="0" indent="0">
              <a:lnSpc>
                <a:spcPct val="100000"/>
              </a:lnSpc>
              <a:buNone/>
            </a:pPr>
            <a:r>
              <a:rPr lang="en-US" sz="1800" b="1" dirty="0"/>
              <a:t>Granularity:</a:t>
            </a:r>
            <a:r>
              <a:rPr lang="en-US" sz="1800" dirty="0"/>
              <a:t> County and Census Tract</a:t>
            </a:r>
          </a:p>
          <a:p>
            <a:pPr marL="0" indent="0">
              <a:lnSpc>
                <a:spcPct val="100000"/>
              </a:lnSpc>
              <a:buNone/>
            </a:pPr>
            <a:r>
              <a:rPr lang="en-US" sz="1800" b="1" dirty="0"/>
              <a:t>Access Data: </a:t>
            </a:r>
            <a:r>
              <a:rPr lang="en-US" sz="1800" dirty="0">
                <a:hlinkClick r:id="rId2"/>
              </a:rPr>
              <a:t>Download via PDF Maps, Shapefile, or CSV</a:t>
            </a:r>
            <a:r>
              <a:rPr lang="en-US" sz="1800" dirty="0"/>
              <a:t>; (https://www.atsdr.cdc.gov/placeandhealth/svi/data_documentation_download.html)</a:t>
            </a:r>
          </a:p>
          <a:p>
            <a:pPr marL="0" indent="0">
              <a:lnSpc>
                <a:spcPct val="100000"/>
              </a:lnSpc>
              <a:buNone/>
            </a:pPr>
            <a:r>
              <a:rPr lang="en-US" sz="1800" dirty="0"/>
              <a:t>Available as a feature layer in </a:t>
            </a:r>
            <a:r>
              <a:rPr lang="en-US" sz="1800" dirty="0">
                <a:hlinkClick r:id="rId3"/>
              </a:rPr>
              <a:t>AGOL</a:t>
            </a:r>
            <a:r>
              <a:rPr lang="en-US" sz="1800" dirty="0"/>
              <a:t> (https://www.arcgis.com/home/item.html?id=cbd68d9887574a10bc89ea4efe2b8087)</a:t>
            </a:r>
          </a:p>
          <a:p>
            <a:pPr marL="0" indent="0">
              <a:lnSpc>
                <a:spcPct val="100000"/>
              </a:lnSpc>
              <a:buNone/>
            </a:pPr>
            <a:r>
              <a:rPr lang="en-US" sz="1800" b="1" dirty="0"/>
              <a:t>Analysis: </a:t>
            </a:r>
            <a:r>
              <a:rPr lang="en-US" sz="1800" dirty="0"/>
              <a:t>The SVI ranks each tract on 15 social factors, including poverty, lack of vehicle access, and crowded housing, and groups them into four related themes. Each tract receives a separate ranking for each of the four themes, as well as an overall ranking.</a:t>
            </a:r>
          </a:p>
        </p:txBody>
      </p:sp>
      <p:pic>
        <p:nvPicPr>
          <p:cNvPr id="4" name="Picture 3" descr="Map zoomed into Pierce County, Washington with a large popup window listing the 2016 SVI scores for a single census tract. ">
            <a:extLst>
              <a:ext uri="{FF2B5EF4-FFF2-40B4-BE49-F238E27FC236}">
                <a16:creationId xmlns:a16="http://schemas.microsoft.com/office/drawing/2014/main" id="{19223ABF-ED8E-43F3-87BD-085EAD8ADCF6}"/>
              </a:ext>
            </a:extLst>
          </p:cNvPr>
          <p:cNvPicPr>
            <a:picLocks noChangeAspect="1"/>
          </p:cNvPicPr>
          <p:nvPr/>
        </p:nvPicPr>
        <p:blipFill>
          <a:blip r:embed="rId4"/>
          <a:stretch>
            <a:fillRect/>
          </a:stretch>
        </p:blipFill>
        <p:spPr>
          <a:xfrm>
            <a:off x="9293811" y="2937912"/>
            <a:ext cx="2659331" cy="1825546"/>
          </a:xfrm>
          <a:prstGeom prst="rect">
            <a:avLst/>
          </a:prstGeom>
          <a:ln>
            <a:noFill/>
          </a:ln>
          <a:effectLst>
            <a:outerShdw blurRad="190500" algn="tl" rotWithShape="0">
              <a:srgbClr val="000000">
                <a:alpha val="70000"/>
              </a:srgbClr>
            </a:outerShdw>
          </a:effectLst>
        </p:spPr>
      </p:pic>
      <p:pic>
        <p:nvPicPr>
          <p:cNvPr id="6" name="Picture 5" descr="Prepared County Map of Jefferson Parish, Louisiana showing a large overview map with SVI symbolized on page 1 and smaller maps with 4 different SVI Themes symbolized: Socioeconomic (green), Household Composition (orange), Race/Ethnicity/Language (purple), and Housing/Transportation (blue).">
            <a:extLst>
              <a:ext uri="{FF2B5EF4-FFF2-40B4-BE49-F238E27FC236}">
                <a16:creationId xmlns:a16="http://schemas.microsoft.com/office/drawing/2014/main" id="{DE0FFC87-AD39-4BE0-BA59-820B11155191}"/>
              </a:ext>
            </a:extLst>
          </p:cNvPr>
          <p:cNvPicPr>
            <a:picLocks noChangeAspect="1"/>
          </p:cNvPicPr>
          <p:nvPr/>
        </p:nvPicPr>
        <p:blipFill>
          <a:blip r:embed="rId5"/>
          <a:stretch>
            <a:fillRect/>
          </a:stretch>
        </p:blipFill>
        <p:spPr>
          <a:xfrm>
            <a:off x="8479375" y="605087"/>
            <a:ext cx="3476148" cy="22117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0672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993D-1B3A-4F89-9DBF-990697B7FB3F}"/>
              </a:ext>
            </a:extLst>
          </p:cNvPr>
          <p:cNvSpPr>
            <a:spLocks noGrp="1"/>
          </p:cNvSpPr>
          <p:nvPr>
            <p:ph type="title"/>
          </p:nvPr>
        </p:nvSpPr>
        <p:spPr>
          <a:xfrm>
            <a:off x="410308" y="365125"/>
            <a:ext cx="10943492" cy="1325563"/>
          </a:xfrm>
        </p:spPr>
        <p:txBody>
          <a:bodyPr/>
          <a:lstStyle/>
          <a:p>
            <a:r>
              <a:rPr lang="en-US" dirty="0">
                <a:latin typeface="Trebuchet MS"/>
              </a:rPr>
              <a:t>Social Vulnerability Index (SVI) </a:t>
            </a:r>
          </a:p>
        </p:txBody>
      </p:sp>
      <p:sp>
        <p:nvSpPr>
          <p:cNvPr id="3" name="Content Placeholder 2">
            <a:extLst>
              <a:ext uri="{FF2B5EF4-FFF2-40B4-BE49-F238E27FC236}">
                <a16:creationId xmlns:a16="http://schemas.microsoft.com/office/drawing/2014/main" id="{08A52D42-52AE-433E-AA7A-350EC8102B02}"/>
              </a:ext>
            </a:extLst>
          </p:cNvPr>
          <p:cNvSpPr>
            <a:spLocks noGrp="1"/>
          </p:cNvSpPr>
          <p:nvPr>
            <p:ph idx="1"/>
          </p:nvPr>
        </p:nvSpPr>
        <p:spPr>
          <a:xfrm>
            <a:off x="410308" y="1569147"/>
            <a:ext cx="11693759" cy="4405095"/>
          </a:xfrm>
        </p:spPr>
        <p:txBody>
          <a:bodyPr>
            <a:noAutofit/>
          </a:bodyPr>
          <a:lstStyle/>
          <a:p>
            <a:pPr marL="0" indent="0">
              <a:lnSpc>
                <a:spcPct val="100000"/>
              </a:lnSpc>
              <a:buNone/>
            </a:pPr>
            <a:r>
              <a:rPr lang="en-US" sz="1300" b="1" dirty="0"/>
              <a:t>Output: </a:t>
            </a:r>
            <a:r>
              <a:rPr lang="en-US" sz="1300" dirty="0"/>
              <a:t>The CDC SVI provides a vulnerability score between 0 (least vulnerable) to 1 (most vulnerable):</a:t>
            </a:r>
          </a:p>
          <a:p>
            <a:pPr>
              <a:lnSpc>
                <a:spcPct val="100000"/>
              </a:lnSpc>
            </a:pPr>
            <a:r>
              <a:rPr lang="en-US" sz="1300" dirty="0"/>
              <a:t>Describes areas in which the community is most socially vulnerable to disasters</a:t>
            </a:r>
          </a:p>
          <a:p>
            <a:pPr>
              <a:lnSpc>
                <a:spcPct val="100000"/>
              </a:lnSpc>
            </a:pPr>
            <a:r>
              <a:rPr lang="en-US" sz="1300" dirty="0"/>
              <a:t>Easily drill down into the sub-index level behind the social vulnerability scoring</a:t>
            </a:r>
          </a:p>
          <a:p>
            <a:pPr marL="0" indent="0">
              <a:lnSpc>
                <a:spcPct val="100000"/>
              </a:lnSpc>
              <a:buNone/>
            </a:pPr>
            <a:r>
              <a:rPr lang="en-US" sz="1300" b="1" dirty="0"/>
              <a:t>Target Audience: </a:t>
            </a:r>
            <a:r>
              <a:rPr lang="en-US" sz="1300" dirty="0"/>
              <a:t>Public Health Officials and Emergency Response Planners</a:t>
            </a:r>
            <a:endParaRPr lang="en-US" sz="1300" b="1" dirty="0"/>
          </a:p>
          <a:p>
            <a:pPr marL="0" indent="0">
              <a:lnSpc>
                <a:spcPct val="100000"/>
              </a:lnSpc>
              <a:buNone/>
            </a:pPr>
            <a:r>
              <a:rPr lang="en-US" sz="1300" b="1" dirty="0"/>
              <a:t>How does the data steward envision individuals to use the data?</a:t>
            </a:r>
          </a:p>
          <a:p>
            <a:pPr>
              <a:lnSpc>
                <a:spcPct val="100000"/>
              </a:lnSpc>
            </a:pPr>
            <a:r>
              <a:rPr lang="en-US" sz="1300" dirty="0"/>
              <a:t>Allocate emergency preparedness funding by community need,</a:t>
            </a:r>
          </a:p>
          <a:p>
            <a:pPr>
              <a:lnSpc>
                <a:spcPct val="100000"/>
              </a:lnSpc>
            </a:pPr>
            <a:r>
              <a:rPr lang="en-US" sz="1300" dirty="0"/>
              <a:t>Estimate the amount and type of needed supplies like food, water, medicine, and bedding,</a:t>
            </a:r>
          </a:p>
          <a:p>
            <a:pPr>
              <a:lnSpc>
                <a:spcPct val="100000"/>
              </a:lnSpc>
            </a:pPr>
            <a:r>
              <a:rPr lang="en-US" sz="1300" dirty="0"/>
              <a:t>Decide how many emergency personnel are required to assist people,</a:t>
            </a:r>
          </a:p>
          <a:p>
            <a:pPr>
              <a:lnSpc>
                <a:spcPct val="100000"/>
              </a:lnSpc>
            </a:pPr>
            <a:r>
              <a:rPr lang="en-US" sz="1300" dirty="0"/>
              <a:t>Identify areas in need of emergency shelters,</a:t>
            </a:r>
          </a:p>
          <a:p>
            <a:pPr>
              <a:lnSpc>
                <a:spcPct val="100000"/>
              </a:lnSpc>
            </a:pPr>
            <a:r>
              <a:rPr lang="en-US" sz="1300" dirty="0"/>
              <a:t>Create a plan to evacuate people, accounting for those who have special needs, such as those without vehicles, the elderly, or people who do not understand English well, and</a:t>
            </a:r>
          </a:p>
          <a:p>
            <a:pPr>
              <a:lnSpc>
                <a:spcPct val="100000"/>
              </a:lnSpc>
            </a:pPr>
            <a:r>
              <a:rPr lang="en-US" sz="1300" dirty="0"/>
              <a:t>Identify communities that will need continued support to recover following an emergency or natural disaster.</a:t>
            </a:r>
          </a:p>
          <a:p>
            <a:pPr marL="0" indent="0">
              <a:lnSpc>
                <a:spcPct val="100000"/>
              </a:lnSpc>
              <a:buNone/>
            </a:pPr>
            <a:r>
              <a:rPr lang="en-US" sz="1300" b="1" dirty="0"/>
              <a:t>Why was the index developed?</a:t>
            </a:r>
          </a:p>
          <a:p>
            <a:pPr>
              <a:lnSpc>
                <a:spcPct val="100000"/>
              </a:lnSpc>
            </a:pPr>
            <a:r>
              <a:rPr lang="en-US" sz="1300" dirty="0"/>
              <a:t>To identify and map the communities that will most likely need support before, during, and after a hazardous event</a:t>
            </a:r>
          </a:p>
        </p:txBody>
      </p:sp>
      <p:pic>
        <p:nvPicPr>
          <p:cNvPr id="1026" name="Picture 2" descr="Dark grey basemap with United States map showing county SVI data layer shaded light yellow (lower vulnerability) to dark blue (higher vulnerability). Areas in the western and southern portions show more counties shaded with darker colors and northern/central and New England areas with more counties shaded in lighter colors.">
            <a:extLst>
              <a:ext uri="{FF2B5EF4-FFF2-40B4-BE49-F238E27FC236}">
                <a16:creationId xmlns:a16="http://schemas.microsoft.com/office/drawing/2014/main" id="{CDC79DB8-A676-47AA-B865-82BDE18B1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396" y="1900239"/>
            <a:ext cx="2590341" cy="14001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59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3BC8-A7F5-4B1D-B440-EB630CAFD404}"/>
              </a:ext>
            </a:extLst>
          </p:cNvPr>
          <p:cNvSpPr>
            <a:spLocks noGrp="1"/>
          </p:cNvSpPr>
          <p:nvPr>
            <p:ph type="title"/>
          </p:nvPr>
        </p:nvSpPr>
        <p:spPr/>
        <p:txBody>
          <a:bodyPr/>
          <a:lstStyle/>
          <a:p>
            <a:r>
              <a:rPr lang="en-US" dirty="0">
                <a:latin typeface="Trebuchet MS"/>
                <a:cs typeface="Calibri"/>
              </a:rPr>
              <a:t>Social</a:t>
            </a:r>
            <a:r>
              <a:rPr lang="en-US" dirty="0">
                <a:latin typeface="Trebuchet MS"/>
              </a:rPr>
              <a:t> Vulnerability Index (SVI)  </a:t>
            </a:r>
          </a:p>
        </p:txBody>
      </p:sp>
      <p:sp>
        <p:nvSpPr>
          <p:cNvPr id="4" name="Content Placeholder 2">
            <a:extLst>
              <a:ext uri="{FF2B5EF4-FFF2-40B4-BE49-F238E27FC236}">
                <a16:creationId xmlns:a16="http://schemas.microsoft.com/office/drawing/2014/main" id="{8A128446-10FD-4EDA-81E9-FAEE083F2211}"/>
              </a:ext>
            </a:extLst>
          </p:cNvPr>
          <p:cNvSpPr>
            <a:spLocks noGrp="1"/>
          </p:cNvSpPr>
          <p:nvPr>
            <p:ph sz="half" idx="1"/>
          </p:nvPr>
        </p:nvSpPr>
        <p:spPr>
          <a:xfrm>
            <a:off x="838200" y="1535169"/>
            <a:ext cx="4067287" cy="4351338"/>
          </a:xfrm>
        </p:spPr>
        <p:txBody>
          <a:bodyPr>
            <a:normAutofit fontScale="92500" lnSpcReduction="20000"/>
          </a:bodyPr>
          <a:lstStyle/>
          <a:p>
            <a:pPr marL="0" indent="0">
              <a:lnSpc>
                <a:spcPct val="120000"/>
              </a:lnSpc>
              <a:spcBef>
                <a:spcPts val="600"/>
              </a:spcBef>
              <a:buNone/>
            </a:pPr>
            <a:r>
              <a:rPr lang="en-US" sz="1700" b="1" dirty="0"/>
              <a:t>List of Social Variables Included in Analysis:</a:t>
            </a:r>
          </a:p>
          <a:p>
            <a:pPr marL="0" indent="0">
              <a:lnSpc>
                <a:spcPct val="120000"/>
              </a:lnSpc>
              <a:spcBef>
                <a:spcPts val="600"/>
              </a:spcBef>
              <a:buNone/>
            </a:pPr>
            <a:r>
              <a:rPr lang="en-US" sz="1700" dirty="0"/>
              <a:t>Below Poverty Level</a:t>
            </a:r>
            <a:br>
              <a:rPr lang="en-US" sz="1700" dirty="0"/>
            </a:br>
            <a:r>
              <a:rPr lang="en-US" sz="1700" dirty="0"/>
              <a:t>Unemployed</a:t>
            </a:r>
            <a:br>
              <a:rPr lang="en-US" sz="1700" dirty="0"/>
            </a:br>
            <a:r>
              <a:rPr lang="en-US" sz="1700" dirty="0"/>
              <a:t>Income</a:t>
            </a:r>
            <a:br>
              <a:rPr lang="en-US" sz="1700" dirty="0"/>
            </a:br>
            <a:r>
              <a:rPr lang="en-US" sz="1700" dirty="0"/>
              <a:t>No High School Diploma</a:t>
            </a:r>
            <a:br>
              <a:rPr lang="en-US" sz="1700" dirty="0"/>
            </a:br>
            <a:r>
              <a:rPr lang="en-US" sz="1700" dirty="0"/>
              <a:t>Aged 65 or Older</a:t>
            </a:r>
          </a:p>
          <a:p>
            <a:pPr marL="0" indent="0">
              <a:lnSpc>
                <a:spcPct val="120000"/>
              </a:lnSpc>
              <a:spcBef>
                <a:spcPts val="600"/>
              </a:spcBef>
              <a:buNone/>
            </a:pPr>
            <a:r>
              <a:rPr lang="en-US" sz="1700" dirty="0"/>
              <a:t>Aged 17 or Younger</a:t>
            </a:r>
            <a:br>
              <a:rPr lang="en-US" sz="1700" dirty="0"/>
            </a:br>
            <a:r>
              <a:rPr lang="en-US" sz="1700" dirty="0"/>
              <a:t>Older Than Age 5 with a Disability</a:t>
            </a:r>
            <a:br>
              <a:rPr lang="en-US" sz="1700" dirty="0"/>
            </a:br>
            <a:r>
              <a:rPr lang="en-US" sz="1700" dirty="0"/>
              <a:t>Single-parent Households</a:t>
            </a:r>
            <a:br>
              <a:rPr lang="en-US" sz="1700" dirty="0"/>
            </a:br>
            <a:r>
              <a:rPr lang="en-US" sz="1700" dirty="0"/>
              <a:t>Minority</a:t>
            </a:r>
          </a:p>
          <a:p>
            <a:pPr marL="0" indent="0">
              <a:lnSpc>
                <a:spcPct val="120000"/>
              </a:lnSpc>
              <a:spcBef>
                <a:spcPts val="600"/>
              </a:spcBef>
              <a:buNone/>
            </a:pPr>
            <a:r>
              <a:rPr lang="en-US" sz="1700" dirty="0"/>
              <a:t>Speak English "Less Than Well"</a:t>
            </a:r>
            <a:br>
              <a:rPr lang="en-US" sz="1700" dirty="0"/>
            </a:br>
            <a:r>
              <a:rPr lang="en-US" sz="1700" dirty="0"/>
              <a:t>Multi-Unit Structures</a:t>
            </a:r>
            <a:br>
              <a:rPr lang="en-US" sz="1700" dirty="0"/>
            </a:br>
            <a:r>
              <a:rPr lang="en-US" sz="1700" dirty="0"/>
              <a:t>Mobile Homes</a:t>
            </a:r>
            <a:br>
              <a:rPr lang="en-US" sz="1700" dirty="0"/>
            </a:br>
            <a:r>
              <a:rPr lang="en-US" sz="1700" dirty="0"/>
              <a:t>Crowding</a:t>
            </a:r>
            <a:br>
              <a:rPr lang="en-US" sz="1700" dirty="0"/>
            </a:br>
            <a:r>
              <a:rPr lang="en-US" sz="1700" dirty="0"/>
              <a:t>No Vehicle</a:t>
            </a:r>
            <a:br>
              <a:rPr lang="en-US" sz="1700" dirty="0"/>
            </a:br>
            <a:r>
              <a:rPr lang="en-US" sz="1700" dirty="0"/>
              <a:t>Group Quarters </a:t>
            </a:r>
          </a:p>
        </p:txBody>
      </p:sp>
      <p:sp>
        <p:nvSpPr>
          <p:cNvPr id="3" name="Content Placeholder 2">
            <a:extLst>
              <a:ext uri="{FF2B5EF4-FFF2-40B4-BE49-F238E27FC236}">
                <a16:creationId xmlns:a16="http://schemas.microsoft.com/office/drawing/2014/main" id="{4A09C33F-D5DA-4D90-B037-4DD843A2AC29}"/>
              </a:ext>
            </a:extLst>
          </p:cNvPr>
          <p:cNvSpPr>
            <a:spLocks noGrp="1"/>
          </p:cNvSpPr>
          <p:nvPr>
            <p:ph sz="half" idx="2"/>
          </p:nvPr>
        </p:nvSpPr>
        <p:spPr>
          <a:xfrm>
            <a:off x="4235823" y="1986990"/>
            <a:ext cx="3972261" cy="4351338"/>
          </a:xfrm>
        </p:spPr>
        <p:txBody>
          <a:bodyPr>
            <a:normAutofit fontScale="92500" lnSpcReduction="20000"/>
          </a:bodyPr>
          <a:lstStyle/>
          <a:p>
            <a:pPr marL="0" indent="0">
              <a:lnSpc>
                <a:spcPct val="120000"/>
              </a:lnSpc>
              <a:spcBef>
                <a:spcPts val="600"/>
              </a:spcBef>
              <a:buNone/>
            </a:pPr>
            <a:r>
              <a:rPr lang="en-US" sz="1400" b="1" dirty="0">
                <a:cs typeface="Arial"/>
              </a:rPr>
              <a:t>Are hazards included in the analysis: </a:t>
            </a:r>
            <a:r>
              <a:rPr lang="en-US" sz="1400" dirty="0">
                <a:cs typeface="Arial"/>
              </a:rPr>
              <a:t>No</a:t>
            </a:r>
            <a:endParaRPr lang="en-US" sz="1400" dirty="0"/>
          </a:p>
          <a:p>
            <a:pPr marL="0" indent="0">
              <a:lnSpc>
                <a:spcPct val="120000"/>
              </a:lnSpc>
              <a:spcBef>
                <a:spcPts val="600"/>
              </a:spcBef>
              <a:buNone/>
            </a:pPr>
            <a:r>
              <a:rPr lang="en-US" sz="1400" b="1" dirty="0"/>
              <a:t>Supplemental Info:</a:t>
            </a:r>
          </a:p>
          <a:p>
            <a:pPr marL="344488" lvl="1" indent="-344488">
              <a:lnSpc>
                <a:spcPct val="120000"/>
              </a:lnSpc>
              <a:spcBef>
                <a:spcPts val="600"/>
              </a:spcBef>
              <a:tabLst>
                <a:tab pos="290513" algn="l"/>
              </a:tabLst>
            </a:pPr>
            <a:r>
              <a:rPr lang="en-US" sz="1400" dirty="0">
                <a:cs typeface="Arial"/>
                <a:hlinkClick r:id="rId3"/>
              </a:rPr>
              <a:t>Introduction to CDC’s Social Vulnerability Index (SVI)</a:t>
            </a:r>
            <a:br>
              <a:rPr lang="en-US" sz="1400" dirty="0">
                <a:cs typeface="Arial"/>
                <a:hlinkClick r:id="rId3"/>
              </a:rPr>
            </a:br>
            <a:r>
              <a:rPr lang="en-US" sz="1400" dirty="0">
                <a:cs typeface="Arial"/>
              </a:rPr>
              <a:t>(https://www.youtube.com/watch?v=u5m0Lb3B4UY&amp;feature=youtu.be)</a:t>
            </a:r>
            <a:endParaRPr lang="en-US" sz="1400" dirty="0">
              <a:hlinkClick r:id="rId3"/>
            </a:endParaRPr>
          </a:p>
          <a:p>
            <a:pPr marL="344488" lvl="1" indent="-344488">
              <a:lnSpc>
                <a:spcPct val="120000"/>
              </a:lnSpc>
              <a:spcBef>
                <a:spcPts val="600"/>
              </a:spcBef>
              <a:tabLst>
                <a:tab pos="290513" algn="l"/>
              </a:tabLst>
            </a:pPr>
            <a:r>
              <a:rPr lang="en-US" sz="1400" dirty="0">
                <a:cs typeface="Arial"/>
                <a:hlinkClick r:id="rId4"/>
              </a:rPr>
              <a:t>Methods for CDC’s Social Vulnerability Index (SVI)</a:t>
            </a:r>
            <a:br>
              <a:rPr lang="en-US" sz="1400" dirty="0">
                <a:cs typeface="Arial"/>
                <a:hlinkClick r:id="rId4"/>
              </a:rPr>
            </a:br>
            <a:r>
              <a:rPr lang="en-US" sz="1400" dirty="0">
                <a:cs typeface="Arial"/>
              </a:rPr>
              <a:t>(https://www.youtube.com/watch?v=REKFHOryflA&amp;feature=youtu.be)</a:t>
            </a:r>
          </a:p>
          <a:p>
            <a:pPr marL="344488" lvl="1" indent="-344488">
              <a:lnSpc>
                <a:spcPct val="120000"/>
              </a:lnSpc>
              <a:spcBef>
                <a:spcPts val="600"/>
              </a:spcBef>
              <a:tabLst>
                <a:tab pos="290513" algn="l"/>
              </a:tabLst>
            </a:pPr>
            <a:r>
              <a:rPr lang="en-US" sz="1400" dirty="0">
                <a:hlinkClick r:id="rId5"/>
              </a:rPr>
              <a:t>CDC/ATSDR SVI Fact Sheet</a:t>
            </a:r>
            <a:r>
              <a:rPr lang="en-US" sz="1400" dirty="0"/>
              <a:t> (https://svi.cdc.gov/factsheet.html)</a:t>
            </a:r>
            <a:endParaRPr lang="en-US" sz="1400" dirty="0">
              <a:ea typeface="+mn-lt"/>
              <a:cs typeface="+mn-lt"/>
            </a:endParaRPr>
          </a:p>
          <a:p>
            <a:pPr marL="344488" lvl="1" indent="-344488">
              <a:lnSpc>
                <a:spcPct val="120000"/>
              </a:lnSpc>
              <a:spcBef>
                <a:spcPts val="600"/>
              </a:spcBef>
              <a:tabLst>
                <a:tab pos="290513" algn="l"/>
              </a:tabLst>
            </a:pPr>
            <a:r>
              <a:rPr lang="en-US" sz="1400" dirty="0">
                <a:hlinkClick r:id="rId6"/>
              </a:rPr>
              <a:t>CDC/ATSDR SVI Publications &amp; Materials</a:t>
            </a:r>
            <a:r>
              <a:rPr lang="en-US" sz="1400" dirty="0"/>
              <a:t> (https://svi.cdc.gov/publications.html)</a:t>
            </a:r>
            <a:endParaRPr lang="en-US" dirty="0"/>
          </a:p>
        </p:txBody>
      </p:sp>
      <p:pic>
        <p:nvPicPr>
          <p:cNvPr id="9" name="Picture 8" descr="Prepared County Map of Jefferson Parish, Louisiana showing 4 different SVI Themes symbolized: Socioeconomic (green), Household Composition (orange), Race/Ethnicity/Language (purple), and Housing/Transportation (blue).">
            <a:extLst>
              <a:ext uri="{FF2B5EF4-FFF2-40B4-BE49-F238E27FC236}">
                <a16:creationId xmlns:a16="http://schemas.microsoft.com/office/drawing/2014/main" id="{D0A59F39-3FE9-4E62-9E21-BEA54D3B00B3}"/>
              </a:ext>
            </a:extLst>
          </p:cNvPr>
          <p:cNvPicPr>
            <a:picLocks noChangeAspect="1"/>
          </p:cNvPicPr>
          <p:nvPr/>
        </p:nvPicPr>
        <p:blipFill>
          <a:blip r:embed="rId7"/>
          <a:stretch>
            <a:fillRect/>
          </a:stretch>
        </p:blipFill>
        <p:spPr>
          <a:xfrm>
            <a:off x="8648857" y="1428456"/>
            <a:ext cx="3367248" cy="35696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8422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D8B8-7736-4047-B064-41247F73B7E9}"/>
              </a:ext>
            </a:extLst>
          </p:cNvPr>
          <p:cNvSpPr>
            <a:spLocks noGrp="1"/>
          </p:cNvSpPr>
          <p:nvPr>
            <p:ph type="title"/>
          </p:nvPr>
        </p:nvSpPr>
        <p:spPr>
          <a:xfrm>
            <a:off x="1" y="31750"/>
            <a:ext cx="12192000" cy="1325563"/>
          </a:xfrm>
        </p:spPr>
        <p:txBody>
          <a:bodyPr/>
          <a:lstStyle/>
          <a:p>
            <a:pPr algn="ctr"/>
            <a:r>
              <a:rPr lang="en-US" sz="4200" dirty="0">
                <a:latin typeface="Calibri"/>
                <a:cs typeface="Calibri"/>
              </a:rPr>
              <a:t>Social Vulnerability Index for the United States (SoVI)</a:t>
            </a:r>
          </a:p>
        </p:txBody>
      </p:sp>
      <p:sp>
        <p:nvSpPr>
          <p:cNvPr id="3" name="Content Placeholder 2">
            <a:extLst>
              <a:ext uri="{FF2B5EF4-FFF2-40B4-BE49-F238E27FC236}">
                <a16:creationId xmlns:a16="http://schemas.microsoft.com/office/drawing/2014/main" id="{C5530895-9DE4-47FA-B425-01FB87320C92}"/>
              </a:ext>
            </a:extLst>
          </p:cNvPr>
          <p:cNvSpPr>
            <a:spLocks noGrp="1"/>
          </p:cNvSpPr>
          <p:nvPr>
            <p:ph idx="1"/>
          </p:nvPr>
        </p:nvSpPr>
        <p:spPr>
          <a:xfrm>
            <a:off x="410309" y="1207531"/>
            <a:ext cx="7795845" cy="4270917"/>
          </a:xfrm>
        </p:spPr>
        <p:txBody>
          <a:bodyPr vert="horz" lIns="91440" tIns="45720" rIns="91440" bIns="45720" rtlCol="0" anchor="t">
            <a:noAutofit/>
          </a:bodyPr>
          <a:lstStyle/>
          <a:p>
            <a:pPr marL="0" indent="0">
              <a:lnSpc>
                <a:spcPct val="100000"/>
              </a:lnSpc>
              <a:buNone/>
            </a:pPr>
            <a:r>
              <a:rPr lang="en-US" sz="1700" b="1" dirty="0"/>
              <a:t>Objective: </a:t>
            </a:r>
            <a:r>
              <a:rPr lang="en-US" sz="1700" dirty="0"/>
              <a:t>Social</a:t>
            </a:r>
            <a:r>
              <a:rPr lang="en-US" sz="1700" b="1" dirty="0"/>
              <a:t> </a:t>
            </a:r>
            <a:r>
              <a:rPr lang="en-US" sz="1700" dirty="0"/>
              <a:t>Vulnerability    	</a:t>
            </a:r>
          </a:p>
          <a:p>
            <a:pPr marL="0" indent="0">
              <a:lnSpc>
                <a:spcPct val="100000"/>
              </a:lnSpc>
              <a:buNone/>
            </a:pPr>
            <a:r>
              <a:rPr lang="en-US" sz="1700" b="1" dirty="0"/>
              <a:t>Owner: </a:t>
            </a:r>
            <a:r>
              <a:rPr lang="en-US" sz="1700" dirty="0"/>
              <a:t>University of South Carolina - Hazards &amp; Vulnerability Research Institute (HVRI)</a:t>
            </a:r>
          </a:p>
          <a:p>
            <a:pPr marL="0" indent="0">
              <a:lnSpc>
                <a:spcPct val="100000"/>
              </a:lnSpc>
              <a:buNone/>
            </a:pPr>
            <a:r>
              <a:rPr lang="en-US" sz="1700" b="1" dirty="0"/>
              <a:t>Date Developed: </a:t>
            </a:r>
            <a:r>
              <a:rPr lang="en-US" sz="1700" dirty="0"/>
              <a:t>2010</a:t>
            </a:r>
            <a:r>
              <a:rPr lang="en-US" sz="1700" b="1" dirty="0"/>
              <a:t> - </a:t>
            </a:r>
            <a:r>
              <a:rPr lang="en-US" sz="1700" dirty="0"/>
              <a:t>2014</a:t>
            </a:r>
          </a:p>
          <a:p>
            <a:pPr marL="0" indent="0">
              <a:lnSpc>
                <a:spcPct val="100000"/>
              </a:lnSpc>
              <a:buNone/>
            </a:pPr>
            <a:r>
              <a:rPr lang="en-US" sz="1700" b="1" dirty="0"/>
              <a:t>Brief Description</a:t>
            </a:r>
            <a:r>
              <a:rPr lang="en-US" sz="1700" dirty="0"/>
              <a:t>: SoVI® measures a county's ability to prepare for, respond to, and recover from hazards in relation to other counties in that state and across the nation. The index is a comparative metric that facilitates the examination of the differences in social vulnerability among counties.</a:t>
            </a:r>
          </a:p>
          <a:p>
            <a:pPr marL="0" indent="0">
              <a:lnSpc>
                <a:spcPct val="100000"/>
              </a:lnSpc>
              <a:buNone/>
            </a:pPr>
            <a:r>
              <a:rPr lang="en-US" sz="1700" b="1" dirty="0"/>
              <a:t>Coverage: </a:t>
            </a:r>
            <a:r>
              <a:rPr lang="es-ES" sz="1700" dirty="0"/>
              <a:t>CONUS, Alaska, &amp; Hawaii</a:t>
            </a:r>
            <a:endParaRPr lang="en-US" sz="1700" dirty="0"/>
          </a:p>
          <a:p>
            <a:pPr marL="0" indent="0">
              <a:lnSpc>
                <a:spcPct val="100000"/>
              </a:lnSpc>
              <a:buNone/>
            </a:pPr>
            <a:r>
              <a:rPr lang="en-US" sz="1700" b="1" dirty="0"/>
              <a:t>Granularity:</a:t>
            </a:r>
            <a:r>
              <a:rPr lang="en-US" sz="1700" dirty="0"/>
              <a:t> County and Census Tract</a:t>
            </a:r>
          </a:p>
          <a:p>
            <a:pPr marL="0" indent="0">
              <a:lnSpc>
                <a:spcPct val="100000"/>
              </a:lnSpc>
              <a:buNone/>
            </a:pPr>
            <a:r>
              <a:rPr lang="en-US" sz="1700" b="1" dirty="0"/>
              <a:t>Access Data: </a:t>
            </a:r>
            <a:r>
              <a:rPr lang="en-US" sz="1700" dirty="0">
                <a:hlinkClick r:id="rId3"/>
              </a:rPr>
              <a:t>Download as PDF Maps and PDF Scores and Percentiles</a:t>
            </a:r>
            <a:br>
              <a:rPr lang="en-US" sz="1700" dirty="0"/>
            </a:br>
            <a:r>
              <a:rPr lang="en-US" sz="1700" dirty="0"/>
              <a:t>(http://artsandsciences.sc.edu/geog/hvri/sovi-data)</a:t>
            </a:r>
          </a:p>
          <a:p>
            <a:pPr marL="0" indent="0">
              <a:lnSpc>
                <a:spcPct val="100000"/>
              </a:lnSpc>
              <a:buNone/>
            </a:pPr>
            <a:r>
              <a:rPr lang="en-US" sz="1700" b="1" dirty="0"/>
              <a:t>Analysis: </a:t>
            </a:r>
            <a:r>
              <a:rPr lang="en-US" sz="1700" dirty="0"/>
              <a:t>The index synthesizes 29 socioeconomic variables, which the research literature suggests contribute to reduction in a community’s ability to prepare for, respond to, and recover from hazards. SoVI® data sources primarily include those from the United States Census Bureau.</a:t>
            </a:r>
          </a:p>
        </p:txBody>
      </p:sp>
      <p:grpSp>
        <p:nvGrpSpPr>
          <p:cNvPr id="4" name="Group 3" descr="Two images stacked. Top Image: 2 Utah county maps side by side showing Social Vulnerability to Environmental Hazards compared with the nation (left) compared within the state (right). Bottom Image: Social Vulnerability to Environmental Hazards county map of the United States, shaded blue (low) to red (high).">
            <a:extLst>
              <a:ext uri="{FF2B5EF4-FFF2-40B4-BE49-F238E27FC236}">
                <a16:creationId xmlns:a16="http://schemas.microsoft.com/office/drawing/2014/main" id="{BA095794-A789-4B49-A238-E4758B205075}"/>
              </a:ext>
            </a:extLst>
          </p:cNvPr>
          <p:cNvGrpSpPr/>
          <p:nvPr/>
        </p:nvGrpSpPr>
        <p:grpSpPr>
          <a:xfrm>
            <a:off x="8239492" y="1690321"/>
            <a:ext cx="3609575" cy="4044461"/>
            <a:chOff x="7406717" y="1414305"/>
            <a:chExt cx="4623358" cy="5244043"/>
          </a:xfrm>
        </p:grpSpPr>
        <p:pic>
          <p:nvPicPr>
            <p:cNvPr id="5" name="Picture 4">
              <a:extLst>
                <a:ext uri="{FF2B5EF4-FFF2-40B4-BE49-F238E27FC236}">
                  <a16:creationId xmlns:a16="http://schemas.microsoft.com/office/drawing/2014/main" id="{9F42B69D-6023-42E8-BC1F-BABB2E11CC45}"/>
                </a:ext>
              </a:extLst>
            </p:cNvPr>
            <p:cNvPicPr>
              <a:picLocks noChangeAspect="1"/>
            </p:cNvPicPr>
            <p:nvPr/>
          </p:nvPicPr>
          <p:blipFill>
            <a:blip r:embed="rId4"/>
            <a:stretch>
              <a:fillRect/>
            </a:stretch>
          </p:blipFill>
          <p:spPr>
            <a:xfrm>
              <a:off x="7406717" y="1414305"/>
              <a:ext cx="4114800" cy="2991111"/>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5B489952-D50E-4828-8D60-35D1569C6A4D}"/>
                </a:ext>
              </a:extLst>
            </p:cNvPr>
            <p:cNvPicPr>
              <a:picLocks noChangeAspect="1"/>
            </p:cNvPicPr>
            <p:nvPr/>
          </p:nvPicPr>
          <p:blipFill>
            <a:blip r:embed="rId5"/>
            <a:stretch>
              <a:fillRect/>
            </a:stretch>
          </p:blipFill>
          <p:spPr>
            <a:xfrm>
              <a:off x="8372475" y="3832020"/>
              <a:ext cx="3657600" cy="2826328"/>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081793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D8B8-7736-4047-B064-41247F73B7E9}"/>
              </a:ext>
            </a:extLst>
          </p:cNvPr>
          <p:cNvSpPr>
            <a:spLocks noGrp="1"/>
          </p:cNvSpPr>
          <p:nvPr>
            <p:ph type="title"/>
          </p:nvPr>
        </p:nvSpPr>
        <p:spPr/>
        <p:txBody>
          <a:bodyPr/>
          <a:lstStyle/>
          <a:p>
            <a:pPr algn="ctr"/>
            <a:r>
              <a:rPr lang="en-US" dirty="0">
                <a:latin typeface="Calibri"/>
                <a:cs typeface="Calibri"/>
              </a:rPr>
              <a:t>Social Vulnerability Index for the United States (</a:t>
            </a:r>
            <a:r>
              <a:rPr lang="en-US" dirty="0" err="1">
                <a:latin typeface="Calibri"/>
                <a:cs typeface="Calibri"/>
              </a:rPr>
              <a:t>SoVI</a:t>
            </a:r>
            <a:r>
              <a:rPr lang="en-US" dirty="0">
                <a:latin typeface="Calibri"/>
                <a:cs typeface="Calibri"/>
              </a:rPr>
              <a:t>) </a:t>
            </a:r>
          </a:p>
        </p:txBody>
      </p:sp>
      <p:sp>
        <p:nvSpPr>
          <p:cNvPr id="4" name="Content Placeholder 2">
            <a:extLst>
              <a:ext uri="{FF2B5EF4-FFF2-40B4-BE49-F238E27FC236}">
                <a16:creationId xmlns:a16="http://schemas.microsoft.com/office/drawing/2014/main" id="{D5062DE6-30B7-44EC-BFAF-B632A8A573FD}"/>
              </a:ext>
            </a:extLst>
          </p:cNvPr>
          <p:cNvSpPr>
            <a:spLocks noGrp="1"/>
          </p:cNvSpPr>
          <p:nvPr>
            <p:ph sz="half" idx="1"/>
          </p:nvPr>
        </p:nvSpPr>
        <p:spPr>
          <a:xfrm>
            <a:off x="768790" y="1610472"/>
            <a:ext cx="10905427" cy="2993801"/>
          </a:xfrm>
        </p:spPr>
        <p:txBody>
          <a:bodyPr vert="horz" lIns="91440" tIns="45720" rIns="91440" bIns="45720" rtlCol="0" anchor="t">
            <a:noAutofit/>
          </a:bodyPr>
          <a:lstStyle/>
          <a:p>
            <a:pPr marL="0" indent="0">
              <a:lnSpc>
                <a:spcPct val="100000"/>
              </a:lnSpc>
              <a:spcBef>
                <a:spcPts val="600"/>
              </a:spcBef>
              <a:buNone/>
            </a:pPr>
            <a:r>
              <a:rPr lang="en-US" sz="1500" b="1" dirty="0"/>
              <a:t>Are hazards included in the analysis: </a:t>
            </a:r>
            <a:r>
              <a:rPr lang="en-US" sz="1500" dirty="0"/>
              <a:t>No</a:t>
            </a:r>
          </a:p>
          <a:p>
            <a:pPr marL="0" indent="0">
              <a:lnSpc>
                <a:spcPct val="100000"/>
              </a:lnSpc>
              <a:spcBef>
                <a:spcPts val="600"/>
              </a:spcBef>
              <a:buNone/>
            </a:pPr>
            <a:r>
              <a:rPr lang="en-US" sz="1500" b="1" dirty="0"/>
              <a:t>List of variables included in the analysis:</a:t>
            </a:r>
          </a:p>
          <a:p>
            <a:pPr>
              <a:lnSpc>
                <a:spcPct val="100000"/>
              </a:lnSpc>
              <a:spcBef>
                <a:spcPts val="600"/>
              </a:spcBef>
            </a:pPr>
            <a:r>
              <a:rPr lang="en-US" sz="1500" dirty="0"/>
              <a:t>The index synthesizes 29 socioeconomic variables, which the research literature suggests contribute to reduction in a community’s ability to prepare for, respond to, and recover from hazards. SoVI ® data sources include primarily those from the United States Census Bureau.  </a:t>
            </a:r>
            <a:r>
              <a:rPr lang="en-US" sz="1500" dirty="0">
                <a:hlinkClick r:id="rId2"/>
              </a:rPr>
              <a:t>Hazards Vulnerability &amp; Resilience Institute</a:t>
            </a:r>
            <a:r>
              <a:rPr lang="en-US" sz="1500" dirty="0"/>
              <a:t> (http://artsandsciences.sc.edu/geog/hvri/faq) </a:t>
            </a:r>
          </a:p>
          <a:p>
            <a:pPr>
              <a:lnSpc>
                <a:spcPct val="100000"/>
              </a:lnSpc>
              <a:spcBef>
                <a:spcPts val="600"/>
              </a:spcBef>
            </a:pPr>
            <a:r>
              <a:rPr lang="en-US" sz="1500" dirty="0"/>
              <a:t>In SoVI® 2010-14, eight significant components explain 78% of the variance in the data. These components include wealth; race and social status; elderly residents; Hispanic ethnicity and residents without health insurance; special needs individuals; service industry employment; Native American populations; and gender. Detailed information on these components can be found here in PDF format: </a:t>
            </a:r>
            <a:r>
              <a:rPr lang="en-US" sz="1500" dirty="0">
                <a:hlinkClick r:id="rId3"/>
              </a:rPr>
              <a:t>Hazards Vulnerability &amp; Resilience Institute </a:t>
            </a:r>
            <a:r>
              <a:rPr lang="en-US" sz="1500" dirty="0"/>
              <a:t>(http://artsandsciences.sc.edu/geog/hvri/sites/sc.edu.geog.hvri/files/attachments/Us_County_SoVI_10_14_Readme.pdf#overlay-context=sovi%25C2%25AE-0)</a:t>
            </a:r>
            <a:endParaRPr lang="en-US" sz="1500" b="1" dirty="0"/>
          </a:p>
        </p:txBody>
      </p:sp>
      <p:graphicFrame>
        <p:nvGraphicFramePr>
          <p:cNvPr id="9" name="Table 9">
            <a:extLst>
              <a:ext uri="{FF2B5EF4-FFF2-40B4-BE49-F238E27FC236}">
                <a16:creationId xmlns:a16="http://schemas.microsoft.com/office/drawing/2014/main" id="{77916442-2B32-43BA-ACAC-4702E01EBBAC}"/>
              </a:ext>
            </a:extLst>
          </p:cNvPr>
          <p:cNvGraphicFramePr>
            <a:graphicFrameLocks noGrp="1"/>
          </p:cNvGraphicFramePr>
          <p:nvPr>
            <p:ph sz="half" idx="2"/>
            <p:extLst>
              <p:ext uri="{D42A27DB-BD31-4B8C-83A1-F6EECF244321}">
                <p14:modId xmlns:p14="http://schemas.microsoft.com/office/powerpoint/2010/main" val="1352806492"/>
              </p:ext>
            </p:extLst>
          </p:nvPr>
        </p:nvGraphicFramePr>
        <p:xfrm>
          <a:off x="768790" y="4389755"/>
          <a:ext cx="10585012" cy="2103120"/>
        </p:xfrm>
        <a:graphic>
          <a:graphicData uri="http://schemas.openxmlformats.org/drawingml/2006/table">
            <a:tbl>
              <a:tblPr firstRow="1" bandRow="1">
                <a:tableStyleId>{5940675A-B579-460E-94D1-54222C63F5DA}</a:tableStyleId>
              </a:tblPr>
              <a:tblGrid>
                <a:gridCol w="2646253">
                  <a:extLst>
                    <a:ext uri="{9D8B030D-6E8A-4147-A177-3AD203B41FA5}">
                      <a16:colId xmlns:a16="http://schemas.microsoft.com/office/drawing/2014/main" val="2089636753"/>
                    </a:ext>
                  </a:extLst>
                </a:gridCol>
                <a:gridCol w="2646253">
                  <a:extLst>
                    <a:ext uri="{9D8B030D-6E8A-4147-A177-3AD203B41FA5}">
                      <a16:colId xmlns:a16="http://schemas.microsoft.com/office/drawing/2014/main" val="4130841142"/>
                    </a:ext>
                  </a:extLst>
                </a:gridCol>
                <a:gridCol w="2646253">
                  <a:extLst>
                    <a:ext uri="{9D8B030D-6E8A-4147-A177-3AD203B41FA5}">
                      <a16:colId xmlns:a16="http://schemas.microsoft.com/office/drawing/2014/main" val="371600991"/>
                    </a:ext>
                  </a:extLst>
                </a:gridCol>
                <a:gridCol w="2646253">
                  <a:extLst>
                    <a:ext uri="{9D8B030D-6E8A-4147-A177-3AD203B41FA5}">
                      <a16:colId xmlns:a16="http://schemas.microsoft.com/office/drawing/2014/main" val="60511681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Median gross rent for renter-occupied housing units</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Median Age</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Median dollar value of owner-occupied housing units</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Per capita income</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Average number of people per household</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Population under 5 years or over age 65</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Asian Population</a:t>
                      </a:r>
                    </a:p>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 African-American Population</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Civilian labor force unemployed</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Population over 25 with less than 12 years of education</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Population speaking English as a second language with limited English proficiency</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Employment in extractive industries (fishing, farming, mining, etc.) </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Children living in married couple families</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Female</a:t>
                      </a:r>
                    </a:p>
                    <a:p>
                      <a:endParaRPr lang="en-US" sz="11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Female participation in the labor force </a:t>
                      </a:r>
                      <a:br>
                        <a:rPr lang="en-US" sz="1100" dirty="0"/>
                      </a:br>
                      <a:r>
                        <a:rPr lang="en-US" sz="1100" dirty="0"/>
                        <a:t>% Families with female-headed households with no spouse present</a:t>
                      </a:r>
                      <a:br>
                        <a:rPr lang="en-US" sz="1100" dirty="0"/>
                      </a:br>
                      <a:r>
                        <a:rPr lang="en-US" sz="1100" dirty="0"/>
                        <a:t>% Hispanic population</a:t>
                      </a:r>
                      <a:br>
                        <a:rPr lang="en-US" sz="1100" dirty="0"/>
                      </a:br>
                      <a:r>
                        <a:rPr lang="en-US" sz="1100" dirty="0"/>
                        <a:t>% Population living in  mobile homes</a:t>
                      </a:r>
                      <a:br>
                        <a:rPr lang="en-US" sz="1100" dirty="0"/>
                      </a:br>
                      <a:r>
                        <a:rPr lang="en-US" sz="1100" dirty="0"/>
                        <a:t>% Native American population</a:t>
                      </a:r>
                      <a:br>
                        <a:rPr lang="en-US" sz="1100" dirty="0"/>
                      </a:br>
                      <a:r>
                        <a:rPr lang="en-US" sz="1100" dirty="0"/>
                        <a:t>% Housing unit with no car available</a:t>
                      </a:r>
                      <a:br>
                        <a:rPr lang="en-US" sz="1100" dirty="0"/>
                      </a:br>
                      <a:r>
                        <a:rPr lang="en-US" sz="1100" dirty="0"/>
                        <a:t>% Population living in nursing facilities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 Persons living in poverty</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Renter-occupied housing units</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Families earning more than $200,000 per year</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Employment in service occupations</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Households receiving Social Security benefits</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Unoccupied housing units</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 population without health insurance (COUNTY </a:t>
                      </a:r>
                      <a:r>
                        <a:rPr kumimoji="0" lang="en-US" sz="1100" b="0" i="0" u="none" strike="noStrike" kern="1200" cap="none" spc="0" normalizeH="0" baseline="0" noProof="0" dirty="0" err="1">
                          <a:ln>
                            <a:noFill/>
                          </a:ln>
                          <a:solidFill>
                            <a:prstClr val="black"/>
                          </a:solidFill>
                          <a:effectLst/>
                          <a:uLnTx/>
                          <a:uFillTx/>
                          <a:latin typeface="+mn-lt"/>
                          <a:ea typeface="+mn-ea"/>
                          <a:cs typeface="+mn-cs"/>
                        </a:rPr>
                        <a:t>SoVI</a:t>
                      </a:r>
                      <a:r>
                        <a:rPr kumimoji="0" lang="en-US" sz="1100" b="0" i="0" u="none" strike="noStrike" kern="1200" cap="none" spc="0" normalizeH="0" baseline="0" noProof="0" dirty="0">
                          <a:ln>
                            <a:noFill/>
                          </a:ln>
                          <a:solidFill>
                            <a:prstClr val="black"/>
                          </a:solidFill>
                          <a:effectLst/>
                          <a:uLnTx/>
                          <a:uFillTx/>
                          <a:latin typeface="+mn-lt"/>
                          <a:ea typeface="+mn-ea"/>
                          <a:cs typeface="+mn-cs"/>
                        </a:rPr>
                        <a:t>® ONLY)</a:t>
                      </a:r>
                      <a:br>
                        <a:rPr kumimoji="0" lang="en-US" sz="1100" b="0" i="0" u="none" strike="noStrike" kern="1200" cap="none" spc="0" normalizeH="0" baseline="0" noProof="0" dirty="0">
                          <a:ln>
                            <a:noFill/>
                          </a:ln>
                          <a:solidFill>
                            <a:prstClr val="black"/>
                          </a:solidFill>
                          <a:effectLst/>
                          <a:uLnTx/>
                          <a:uFillTx/>
                          <a:latin typeface="+mn-lt"/>
                          <a:ea typeface="+mn-ea"/>
                          <a:cs typeface="+mn-cs"/>
                        </a:rPr>
                      </a:br>
                      <a:r>
                        <a:rPr kumimoji="0" lang="en-US" sz="1100" b="0" i="0" u="none" strike="noStrike" kern="1200" cap="none" spc="0" normalizeH="0" baseline="0" noProof="0" dirty="0">
                          <a:ln>
                            <a:noFill/>
                          </a:ln>
                          <a:solidFill>
                            <a:prstClr val="black"/>
                          </a:solidFill>
                          <a:effectLst/>
                          <a:uLnTx/>
                          <a:uFillTx/>
                          <a:latin typeface="+mn-lt"/>
                          <a:ea typeface="+mn-ea"/>
                          <a:cs typeface="+mn-cs"/>
                        </a:rPr>
                        <a:t>Community hospitals per capita (COUNTY </a:t>
                      </a:r>
                      <a:r>
                        <a:rPr kumimoji="0" lang="en-US" sz="1100" b="0" i="0" u="none" strike="noStrike" kern="1200" cap="none" spc="0" normalizeH="0" baseline="0" noProof="0" dirty="0" err="1">
                          <a:ln>
                            <a:noFill/>
                          </a:ln>
                          <a:solidFill>
                            <a:prstClr val="black"/>
                          </a:solidFill>
                          <a:effectLst/>
                          <a:uLnTx/>
                          <a:uFillTx/>
                          <a:latin typeface="+mn-lt"/>
                          <a:ea typeface="+mn-ea"/>
                          <a:cs typeface="+mn-cs"/>
                        </a:rPr>
                        <a:t>SoVI</a:t>
                      </a:r>
                      <a:r>
                        <a:rPr kumimoji="0" lang="en-US" sz="1100" b="0" i="0" u="none" strike="noStrike" kern="1200" cap="none" spc="0" normalizeH="0" baseline="0" noProof="0" dirty="0">
                          <a:ln>
                            <a:noFill/>
                          </a:ln>
                          <a:solidFill>
                            <a:prstClr val="black"/>
                          </a:solidFill>
                          <a:effectLst/>
                          <a:uLnTx/>
                          <a:uFillTx/>
                          <a:latin typeface="+mn-lt"/>
                          <a:ea typeface="+mn-ea"/>
                          <a:cs typeface="+mn-cs"/>
                        </a:rPr>
                        <a:t>® ONLY)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73316776"/>
                  </a:ext>
                </a:extLst>
              </a:tr>
            </a:tbl>
          </a:graphicData>
        </a:graphic>
      </p:graphicFrame>
    </p:spTree>
    <p:extLst>
      <p:ext uri="{BB962C8B-B14F-4D97-AF65-F5344CB8AC3E}">
        <p14:creationId xmlns:p14="http://schemas.microsoft.com/office/powerpoint/2010/main" val="417959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D8B8-7736-4047-B064-41247F73B7E9}"/>
              </a:ext>
            </a:extLst>
          </p:cNvPr>
          <p:cNvSpPr>
            <a:spLocks noGrp="1"/>
          </p:cNvSpPr>
          <p:nvPr>
            <p:ph type="title"/>
          </p:nvPr>
        </p:nvSpPr>
        <p:spPr>
          <a:xfrm>
            <a:off x="1" y="160338"/>
            <a:ext cx="12192000" cy="1325563"/>
          </a:xfrm>
        </p:spPr>
        <p:txBody>
          <a:bodyPr/>
          <a:lstStyle/>
          <a:p>
            <a:pPr algn="ctr"/>
            <a:r>
              <a:rPr lang="en-US" dirty="0"/>
              <a:t>Social Vulnerability Index for the United States (</a:t>
            </a:r>
            <a:r>
              <a:rPr lang="en-US" dirty="0" err="1"/>
              <a:t>SoVI</a:t>
            </a:r>
            <a:r>
              <a:rPr lang="en-US" dirty="0"/>
              <a:t>)  </a:t>
            </a:r>
          </a:p>
        </p:txBody>
      </p:sp>
      <p:sp>
        <p:nvSpPr>
          <p:cNvPr id="3" name="Content Placeholder 2">
            <a:extLst>
              <a:ext uri="{FF2B5EF4-FFF2-40B4-BE49-F238E27FC236}">
                <a16:creationId xmlns:a16="http://schemas.microsoft.com/office/drawing/2014/main" id="{C5530895-9DE4-47FA-B425-01FB87320C92}"/>
              </a:ext>
            </a:extLst>
          </p:cNvPr>
          <p:cNvSpPr>
            <a:spLocks noGrp="1"/>
          </p:cNvSpPr>
          <p:nvPr>
            <p:ph idx="1"/>
          </p:nvPr>
        </p:nvSpPr>
        <p:spPr>
          <a:xfrm>
            <a:off x="298549" y="1111157"/>
            <a:ext cx="7660560" cy="4270917"/>
          </a:xfrm>
        </p:spPr>
        <p:txBody>
          <a:bodyPr>
            <a:noAutofit/>
          </a:bodyPr>
          <a:lstStyle/>
          <a:p>
            <a:pPr marL="0" indent="0">
              <a:lnSpc>
                <a:spcPct val="100000"/>
              </a:lnSpc>
              <a:spcBef>
                <a:spcPts val="0"/>
              </a:spcBef>
              <a:spcAft>
                <a:spcPts val="600"/>
              </a:spcAft>
              <a:buNone/>
            </a:pPr>
            <a:r>
              <a:rPr lang="en-US" sz="1300" b="1" dirty="0"/>
              <a:t>Output: </a:t>
            </a:r>
            <a:r>
              <a:rPr lang="en-US" sz="1300" dirty="0"/>
              <a:t>SoVI® provides a comparative social vulnerability score that enables user to: </a:t>
            </a:r>
          </a:p>
          <a:p>
            <a:pPr>
              <a:lnSpc>
                <a:spcPct val="100000"/>
              </a:lnSpc>
              <a:spcBef>
                <a:spcPts val="0"/>
              </a:spcBef>
              <a:spcAft>
                <a:spcPts val="600"/>
              </a:spcAft>
            </a:pPr>
            <a:r>
              <a:rPr lang="en-US" sz="1300" dirty="0"/>
              <a:t>Compare the social vulnerability among counties and census tracts within the state and within the nation</a:t>
            </a:r>
          </a:p>
          <a:p>
            <a:pPr>
              <a:lnSpc>
                <a:spcPct val="100000"/>
              </a:lnSpc>
              <a:spcBef>
                <a:spcPts val="0"/>
              </a:spcBef>
              <a:spcAft>
                <a:spcPts val="600"/>
              </a:spcAft>
            </a:pPr>
            <a:r>
              <a:rPr lang="en-US" sz="1300" dirty="0"/>
              <a:t>Compare or track social vulnerability changes over time </a:t>
            </a:r>
          </a:p>
          <a:p>
            <a:pPr marL="0" indent="0">
              <a:lnSpc>
                <a:spcPct val="100000"/>
              </a:lnSpc>
              <a:spcBef>
                <a:spcPts val="0"/>
              </a:spcBef>
              <a:spcAft>
                <a:spcPts val="600"/>
              </a:spcAft>
              <a:buNone/>
            </a:pPr>
            <a:r>
              <a:rPr lang="en-US" sz="1300" b="1" dirty="0"/>
              <a:t>Supplemental Info:</a:t>
            </a:r>
          </a:p>
          <a:p>
            <a:pPr>
              <a:lnSpc>
                <a:spcPct val="100000"/>
              </a:lnSpc>
              <a:spcBef>
                <a:spcPts val="0"/>
              </a:spcBef>
              <a:spcAft>
                <a:spcPts val="600"/>
              </a:spcAft>
            </a:pPr>
            <a:r>
              <a:rPr lang="en-US" sz="1300" dirty="0">
                <a:hlinkClick r:id="rId3"/>
              </a:rPr>
              <a:t>Variables</a:t>
            </a:r>
            <a:r>
              <a:rPr lang="en-US" sz="1300" dirty="0"/>
              <a:t> (http://artsandsciences.sc.edu/geog/hvri/faq)</a:t>
            </a:r>
          </a:p>
          <a:p>
            <a:pPr>
              <a:lnSpc>
                <a:spcPct val="100000"/>
              </a:lnSpc>
              <a:spcBef>
                <a:spcPts val="0"/>
              </a:spcBef>
              <a:spcAft>
                <a:spcPts val="600"/>
              </a:spcAft>
            </a:pPr>
            <a:r>
              <a:rPr lang="en-US" sz="1300" dirty="0">
                <a:hlinkClick r:id="rId4"/>
              </a:rPr>
              <a:t>Variables</a:t>
            </a:r>
            <a:r>
              <a:rPr lang="en-US" sz="1300" dirty="0"/>
              <a:t> (http://artsandsciences.sc.edu/geog/hvri/sovi%C2%AE-0)</a:t>
            </a:r>
            <a:endParaRPr lang="en-US" sz="1300" b="1" dirty="0"/>
          </a:p>
          <a:p>
            <a:pPr marL="0" indent="0">
              <a:lnSpc>
                <a:spcPct val="100000"/>
              </a:lnSpc>
              <a:spcBef>
                <a:spcPts val="0"/>
              </a:spcBef>
              <a:spcAft>
                <a:spcPts val="600"/>
              </a:spcAft>
              <a:buNone/>
            </a:pPr>
            <a:r>
              <a:rPr lang="en-US" sz="1300" b="1" dirty="0"/>
              <a:t>Applications:</a:t>
            </a:r>
            <a:endParaRPr lang="en-US" sz="1300" dirty="0"/>
          </a:p>
          <a:p>
            <a:pPr>
              <a:lnSpc>
                <a:spcPct val="100000"/>
              </a:lnSpc>
              <a:spcBef>
                <a:spcPts val="0"/>
              </a:spcBef>
              <a:spcAft>
                <a:spcPts val="600"/>
              </a:spcAft>
            </a:pPr>
            <a:r>
              <a:rPr lang="en-US" sz="1300" b="1" dirty="0">
                <a:hlinkClick r:id="rId5"/>
              </a:rPr>
              <a:t>Exposed: Vulnerability and Climate Change in the US Southeast</a:t>
            </a:r>
            <a:r>
              <a:rPr lang="en-US" sz="1300" dirty="0">
                <a:hlinkClick r:id="rId5"/>
              </a:rPr>
              <a:t>, Oxfam America</a:t>
            </a:r>
            <a:r>
              <a:rPr lang="en-US" sz="1300" dirty="0"/>
              <a:t> (https://www.oxfamamerica.org/explore/research-publications/exposed-social-vulnerability-and-climate-change-in-the-us-southeast/)</a:t>
            </a:r>
          </a:p>
          <a:p>
            <a:pPr>
              <a:lnSpc>
                <a:spcPct val="100000"/>
              </a:lnSpc>
              <a:spcBef>
                <a:spcPts val="0"/>
              </a:spcBef>
              <a:spcAft>
                <a:spcPts val="600"/>
              </a:spcAft>
            </a:pPr>
            <a:r>
              <a:rPr lang="en-US" sz="1300" b="1" dirty="0">
                <a:hlinkClick r:id="rId6"/>
              </a:rPr>
              <a:t>The Public Health Vulnerability Mapping System</a:t>
            </a:r>
            <a:r>
              <a:rPr lang="en-US" sz="1300" dirty="0">
                <a:hlinkClick r:id="rId6"/>
              </a:rPr>
              <a:t>, Centers for Disease Control and Prevention &amp; the Agency for Toxic Substances and Disease Registry</a:t>
            </a:r>
            <a:r>
              <a:rPr lang="en-US" sz="1300" dirty="0"/>
              <a:t> (https://svi.cdc.gov/map.html)</a:t>
            </a:r>
          </a:p>
          <a:p>
            <a:pPr>
              <a:lnSpc>
                <a:spcPct val="100000"/>
              </a:lnSpc>
              <a:spcBef>
                <a:spcPts val="0"/>
              </a:spcBef>
              <a:spcAft>
                <a:spcPts val="600"/>
              </a:spcAft>
            </a:pPr>
            <a:r>
              <a:rPr lang="en-US" sz="1300" b="1" dirty="0">
                <a:hlinkClick r:id="rId7"/>
              </a:rPr>
              <a:t>Social Vulnerability Index-Explorer</a:t>
            </a:r>
            <a:r>
              <a:rPr lang="en-US" sz="1300" dirty="0">
                <a:hlinkClick r:id="rId7"/>
              </a:rPr>
              <a:t>, US Army Corps of Engineers</a:t>
            </a:r>
            <a:r>
              <a:rPr lang="en-US" sz="1300" dirty="0"/>
              <a:t> (https://www.iwr.usace.army.mil/Missions/Social-Vulnerability-Index-Explorer/)</a:t>
            </a:r>
          </a:p>
          <a:p>
            <a:pPr>
              <a:lnSpc>
                <a:spcPct val="100000"/>
              </a:lnSpc>
              <a:spcBef>
                <a:spcPts val="0"/>
              </a:spcBef>
              <a:spcAft>
                <a:spcPts val="600"/>
              </a:spcAft>
            </a:pPr>
            <a:r>
              <a:rPr lang="en-US" sz="1300" b="1" dirty="0">
                <a:hlinkClick r:id="rId8"/>
              </a:rPr>
              <a:t>Climate-Sensitive Hazards in Florida,</a:t>
            </a:r>
            <a:r>
              <a:rPr lang="en-US" sz="1300" dirty="0">
                <a:hlinkClick r:id="rId8"/>
              </a:rPr>
              <a:t> HVRI for the Florida Department of Health</a:t>
            </a:r>
            <a:r>
              <a:rPr lang="en-US" sz="1300" dirty="0"/>
              <a:t> (https://www.floridahealth.gov/environmental-health/climate-and-health/_documents/climate-sensitive-hazards-in-florida-final-report.pdf)</a:t>
            </a:r>
          </a:p>
          <a:p>
            <a:pPr>
              <a:lnSpc>
                <a:spcPct val="100000"/>
              </a:lnSpc>
              <a:spcBef>
                <a:spcPts val="0"/>
              </a:spcBef>
              <a:spcAft>
                <a:spcPts val="600"/>
              </a:spcAft>
            </a:pPr>
            <a:r>
              <a:rPr lang="en-US" sz="1300" b="1" dirty="0">
                <a:hlinkClick r:id="rId9"/>
              </a:rPr>
              <a:t>Vulnerability Mapping Analysis Platform</a:t>
            </a:r>
            <a:r>
              <a:rPr lang="en-US" sz="1300" dirty="0">
                <a:hlinkClick r:id="rId9"/>
              </a:rPr>
              <a:t>, University of Central Florida</a:t>
            </a:r>
            <a:r>
              <a:rPr lang="en-US" sz="1300" dirty="0"/>
              <a:t> (https://www.vulnerabilitymap.org/)</a:t>
            </a:r>
          </a:p>
        </p:txBody>
      </p:sp>
      <p:pic>
        <p:nvPicPr>
          <p:cNvPr id="4" name="Picture 3" descr="US County map of the gulf and east coasts shaded for social vulnerability to hurricane force winds.">
            <a:extLst>
              <a:ext uri="{FF2B5EF4-FFF2-40B4-BE49-F238E27FC236}">
                <a16:creationId xmlns:a16="http://schemas.microsoft.com/office/drawing/2014/main" id="{8D58A8F7-B5E2-4137-8172-84B0A47EA10D}"/>
              </a:ext>
            </a:extLst>
          </p:cNvPr>
          <p:cNvPicPr>
            <a:picLocks noChangeAspect="1"/>
          </p:cNvPicPr>
          <p:nvPr/>
        </p:nvPicPr>
        <p:blipFill>
          <a:blip r:embed="rId10"/>
          <a:stretch>
            <a:fillRect/>
          </a:stretch>
        </p:blipFill>
        <p:spPr>
          <a:xfrm>
            <a:off x="8564819" y="1629922"/>
            <a:ext cx="3437385" cy="2188498"/>
          </a:xfrm>
          <a:prstGeom prst="rect">
            <a:avLst/>
          </a:prstGeom>
          <a:ln>
            <a:noFill/>
          </a:ln>
          <a:effectLst>
            <a:outerShdw blurRad="190500" algn="tl" rotWithShape="0">
              <a:srgbClr val="000000">
                <a:alpha val="70000"/>
              </a:srgbClr>
            </a:outerShdw>
          </a:effectLst>
        </p:spPr>
      </p:pic>
      <p:pic>
        <p:nvPicPr>
          <p:cNvPr id="6" name="Picture 5" descr="Screenshot of homepage for University of Central Florida's Vulnerability Mapping Analysis Platform showing example maps and description of the platform. ">
            <a:extLst>
              <a:ext uri="{FF2B5EF4-FFF2-40B4-BE49-F238E27FC236}">
                <a16:creationId xmlns:a16="http://schemas.microsoft.com/office/drawing/2014/main" id="{F0BB998C-0817-4D78-8347-AC09B48F1E4C}"/>
              </a:ext>
            </a:extLst>
          </p:cNvPr>
          <p:cNvPicPr>
            <a:picLocks noChangeAspect="1"/>
          </p:cNvPicPr>
          <p:nvPr/>
        </p:nvPicPr>
        <p:blipFill>
          <a:blip r:embed="rId11"/>
          <a:stretch>
            <a:fillRect/>
          </a:stretch>
        </p:blipFill>
        <p:spPr>
          <a:xfrm>
            <a:off x="8179323" y="4306837"/>
            <a:ext cx="3904223" cy="1842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1924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EDC4-347A-4E0B-A88D-81F473CF5858}"/>
              </a:ext>
            </a:extLst>
          </p:cNvPr>
          <p:cNvSpPr>
            <a:spLocks noGrp="1"/>
          </p:cNvSpPr>
          <p:nvPr>
            <p:ph type="title"/>
          </p:nvPr>
        </p:nvSpPr>
        <p:spPr/>
        <p:txBody>
          <a:bodyPr>
            <a:normAutofit/>
          </a:bodyPr>
          <a:lstStyle/>
          <a:p>
            <a:r>
              <a:rPr lang="en-US" sz="4000" cap="small" dirty="0">
                <a:latin typeface="Trebuchet MS"/>
                <a:ea typeface="+mn-ea"/>
                <a:cs typeface="+mn-cs"/>
              </a:rPr>
              <a:t>Data-Driven Approach</a:t>
            </a:r>
          </a:p>
        </p:txBody>
      </p:sp>
      <p:sp>
        <p:nvSpPr>
          <p:cNvPr id="9" name="Content Placeholder 8">
            <a:extLst>
              <a:ext uri="{FF2B5EF4-FFF2-40B4-BE49-F238E27FC236}">
                <a16:creationId xmlns:a16="http://schemas.microsoft.com/office/drawing/2014/main" id="{124B0B5B-52FB-445C-8A82-8E943FC9C648}"/>
              </a:ext>
            </a:extLst>
          </p:cNvPr>
          <p:cNvSpPr>
            <a:spLocks noGrp="1"/>
          </p:cNvSpPr>
          <p:nvPr>
            <p:ph idx="1"/>
          </p:nvPr>
        </p:nvSpPr>
        <p:spPr/>
        <p:txBody>
          <a:bodyPr vert="horz" lIns="91440" tIns="45720" rIns="91440" bIns="45720" rtlCol="0" anchor="t">
            <a:normAutofit fontScale="77500" lnSpcReduction="20000"/>
          </a:bodyPr>
          <a:lstStyle/>
          <a:p>
            <a:pPr>
              <a:lnSpc>
                <a:spcPct val="120000"/>
              </a:lnSpc>
              <a:spcBef>
                <a:spcPts val="0"/>
              </a:spcBef>
            </a:pPr>
            <a:r>
              <a:rPr lang="en-US" dirty="0"/>
              <a:t>To support a more data-driven approach, numerous indices have emerged and are in development to help planners, emergency managers, and policymakers understand their community’s level of risk to different threats and hazards. </a:t>
            </a:r>
            <a:br>
              <a:rPr lang="en-US" dirty="0"/>
            </a:br>
            <a:endParaRPr lang="en-US" dirty="0">
              <a:cs typeface="Calibri" panose="020F0502020204030204"/>
            </a:endParaRPr>
          </a:p>
          <a:p>
            <a:pPr>
              <a:lnSpc>
                <a:spcPct val="120000"/>
              </a:lnSpc>
              <a:spcBef>
                <a:spcPts val="0"/>
              </a:spcBef>
            </a:pPr>
            <a:r>
              <a:rPr lang="en-US" dirty="0"/>
              <a:t>These indices also help planners and leaders identify the location and nature of vulnerabilities in their communities. Some indices also help decision-makers assess the relative resilience of their citizens, built infrastructures, and local economies. </a:t>
            </a:r>
            <a:br>
              <a:rPr lang="en-US" dirty="0"/>
            </a:br>
            <a:endParaRPr lang="en-US" dirty="0">
              <a:ea typeface="+mn-lt"/>
              <a:cs typeface="+mn-lt"/>
            </a:endParaRPr>
          </a:p>
          <a:p>
            <a:pPr>
              <a:lnSpc>
                <a:spcPct val="120000"/>
              </a:lnSpc>
              <a:spcBef>
                <a:spcPts val="0"/>
              </a:spcBef>
            </a:pPr>
            <a:r>
              <a:rPr lang="en-US" dirty="0"/>
              <a:t>These indices are often developed through academic, research &amp; development (R&amp;D) laboratories, and government agency collaborations – as a means to conduct scientific analysis and develop algorithms for comprehensive and reliable regional and national-level indices. </a:t>
            </a:r>
          </a:p>
        </p:txBody>
      </p:sp>
    </p:spTree>
    <p:extLst>
      <p:ext uri="{BB962C8B-B14F-4D97-AF65-F5344CB8AC3E}">
        <p14:creationId xmlns:p14="http://schemas.microsoft.com/office/powerpoint/2010/main" val="2141012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A398-704D-43DE-8424-0A152B1318D4}"/>
              </a:ext>
            </a:extLst>
          </p:cNvPr>
          <p:cNvSpPr>
            <a:spLocks noGrp="1"/>
          </p:cNvSpPr>
          <p:nvPr>
            <p:ph type="title"/>
          </p:nvPr>
        </p:nvSpPr>
        <p:spPr>
          <a:xfrm>
            <a:off x="242888" y="46038"/>
            <a:ext cx="11710988" cy="1325563"/>
          </a:xfrm>
        </p:spPr>
        <p:txBody>
          <a:bodyPr>
            <a:normAutofit/>
          </a:bodyPr>
          <a:lstStyle/>
          <a:p>
            <a:r>
              <a:rPr lang="en-US" sz="4200" dirty="0">
                <a:latin typeface="Calibri"/>
                <a:cs typeface="Calibri"/>
              </a:rPr>
              <a:t>Baseline Resilience Indicators for Communities (BRIC)</a:t>
            </a:r>
          </a:p>
        </p:txBody>
      </p:sp>
      <p:sp>
        <p:nvSpPr>
          <p:cNvPr id="3" name="Content Placeholder 2">
            <a:extLst>
              <a:ext uri="{FF2B5EF4-FFF2-40B4-BE49-F238E27FC236}">
                <a16:creationId xmlns:a16="http://schemas.microsoft.com/office/drawing/2014/main" id="{6B850DAA-9209-4CCB-BECB-6948DC03C21A}"/>
              </a:ext>
            </a:extLst>
          </p:cNvPr>
          <p:cNvSpPr>
            <a:spLocks noGrp="1"/>
          </p:cNvSpPr>
          <p:nvPr>
            <p:ph idx="1"/>
          </p:nvPr>
        </p:nvSpPr>
        <p:spPr>
          <a:xfrm>
            <a:off x="374773" y="1067292"/>
            <a:ext cx="11441723" cy="4457942"/>
          </a:xfrm>
        </p:spPr>
        <p:txBody>
          <a:bodyPr vert="horz" lIns="91440" tIns="45720" rIns="91440" bIns="45720" rtlCol="0" anchor="t">
            <a:noAutofit/>
          </a:bodyPr>
          <a:lstStyle/>
          <a:p>
            <a:pPr marL="0" indent="0">
              <a:lnSpc>
                <a:spcPct val="100000"/>
              </a:lnSpc>
              <a:buNone/>
            </a:pPr>
            <a:r>
              <a:rPr lang="en-US" sz="1500" b="1" dirty="0"/>
              <a:t>Objective: </a:t>
            </a:r>
            <a:r>
              <a:rPr lang="en-US" sz="1500" dirty="0"/>
              <a:t>Community Resilience	</a:t>
            </a:r>
          </a:p>
          <a:p>
            <a:pPr marL="0" indent="0">
              <a:lnSpc>
                <a:spcPct val="100000"/>
              </a:lnSpc>
              <a:buNone/>
            </a:pPr>
            <a:r>
              <a:rPr lang="en-US" sz="1500" b="1" dirty="0"/>
              <a:t>Owner: </a:t>
            </a:r>
            <a:r>
              <a:rPr lang="en-US" sz="1500" dirty="0"/>
              <a:t>University of South Carolina – HVRI (same as SoVI)</a:t>
            </a:r>
          </a:p>
          <a:p>
            <a:pPr marL="0" indent="0">
              <a:lnSpc>
                <a:spcPct val="100000"/>
              </a:lnSpc>
              <a:buNone/>
            </a:pPr>
            <a:r>
              <a:rPr lang="en-US" sz="1500" b="1" dirty="0"/>
              <a:t>Date Developed: </a:t>
            </a:r>
            <a:r>
              <a:rPr lang="en-US" sz="1500" dirty="0"/>
              <a:t>2015</a:t>
            </a:r>
          </a:p>
          <a:p>
            <a:pPr marL="0" indent="0">
              <a:lnSpc>
                <a:spcPct val="100000"/>
              </a:lnSpc>
              <a:buNone/>
            </a:pPr>
            <a:r>
              <a:rPr lang="en-US" sz="1500" b="1" dirty="0"/>
              <a:t>Brief Description</a:t>
            </a:r>
            <a:r>
              <a:rPr lang="en-US" sz="1500" dirty="0"/>
              <a:t>: BRIC describes the differences in community resilience among counties within the</a:t>
            </a:r>
            <a:br>
              <a:rPr lang="en-US" sz="1500" dirty="0"/>
            </a:br>
            <a:r>
              <a:rPr lang="en-US" sz="1500" dirty="0"/>
              <a:t>state and within the nation. Used as an initial baseline for monitoring existing attributes of resilience</a:t>
            </a:r>
            <a:br>
              <a:rPr lang="en-US" sz="1500" dirty="0"/>
            </a:br>
            <a:r>
              <a:rPr lang="en-US" sz="1500" dirty="0"/>
              <a:t>to natural hazards, BRIC can be used to compare places to one another, to determine the specific</a:t>
            </a:r>
            <a:br>
              <a:rPr lang="en-US" sz="1500" dirty="0"/>
            </a:br>
            <a:r>
              <a:rPr lang="en-US" sz="1500" dirty="0"/>
              <a:t>drivers of resilience for counties, and to monitor improvements in resilience over time. </a:t>
            </a:r>
          </a:p>
          <a:p>
            <a:pPr marL="0" indent="0">
              <a:lnSpc>
                <a:spcPct val="100000"/>
              </a:lnSpc>
              <a:buNone/>
            </a:pPr>
            <a:r>
              <a:rPr lang="en-US" sz="1500" b="1" dirty="0"/>
              <a:t>Coverage:  </a:t>
            </a:r>
            <a:r>
              <a:rPr lang="es-ES" sz="1500" dirty="0"/>
              <a:t>CONUS, Alaska, &amp; Hawaii</a:t>
            </a:r>
          </a:p>
          <a:p>
            <a:pPr marL="0" indent="0">
              <a:lnSpc>
                <a:spcPct val="100000"/>
              </a:lnSpc>
              <a:buNone/>
            </a:pPr>
            <a:r>
              <a:rPr lang="en-US" sz="1500" b="1" dirty="0"/>
              <a:t>Granularity:</a:t>
            </a:r>
            <a:r>
              <a:rPr lang="en-US" sz="1500" dirty="0"/>
              <a:t> County </a:t>
            </a:r>
          </a:p>
          <a:p>
            <a:pPr marL="0" indent="0">
              <a:lnSpc>
                <a:spcPct val="100000"/>
              </a:lnSpc>
              <a:buNone/>
            </a:pPr>
            <a:r>
              <a:rPr lang="en-US" sz="1500" b="1" dirty="0"/>
              <a:t>Access Data: </a:t>
            </a:r>
            <a:r>
              <a:rPr lang="en-US" sz="1500" dirty="0"/>
              <a:t>No GIS data; only PDF maps or County List in XLS</a:t>
            </a:r>
          </a:p>
          <a:p>
            <a:pPr marL="0" indent="0">
              <a:lnSpc>
                <a:spcPct val="100000"/>
              </a:lnSpc>
              <a:buNone/>
            </a:pPr>
            <a:r>
              <a:rPr lang="en-US" sz="1500" dirty="0">
                <a:hlinkClick r:id="rId2"/>
              </a:rPr>
              <a:t>Maps</a:t>
            </a:r>
            <a:r>
              <a:rPr lang="en-US" sz="1500" dirty="0"/>
              <a:t> (http://artsandsciences.sc.edu/geog/hvri/bric-2015-state-maps)</a:t>
            </a:r>
          </a:p>
          <a:p>
            <a:pPr marL="0" indent="0">
              <a:lnSpc>
                <a:spcPct val="100000"/>
              </a:lnSpc>
              <a:buNone/>
            </a:pPr>
            <a:r>
              <a:rPr lang="en-US" sz="1500" dirty="0">
                <a:hlinkClick r:id="rId3"/>
              </a:rPr>
              <a:t>County List</a:t>
            </a:r>
            <a:r>
              <a:rPr lang="en-US" sz="1500" dirty="0"/>
              <a:t> (http://artsandsciences.sc.edu/geog/hvri/county-composite-bric-scores-download#overlay-context=front-page)</a:t>
            </a:r>
          </a:p>
          <a:p>
            <a:pPr marL="0" indent="0">
              <a:lnSpc>
                <a:spcPct val="100000"/>
              </a:lnSpc>
              <a:buNone/>
            </a:pPr>
            <a:r>
              <a:rPr lang="en-US" sz="1500" b="1" dirty="0"/>
              <a:t>Analysis:</a:t>
            </a:r>
            <a:r>
              <a:rPr lang="en-US" sz="1500" dirty="0"/>
              <a:t> The BRIC index considers six broad categories of community disaster resilience: social, economic, community capital, institutional, infrastructural, and environmental at the county level. </a:t>
            </a:r>
          </a:p>
        </p:txBody>
      </p:sp>
      <p:pic>
        <p:nvPicPr>
          <p:cNvPr id="5" name="Picture 4" descr="Community Resilience maps for the state of Tennessee using the BRIC Index. Top Map: County Comparison within the Nation. Bottom Map: County Comparison within the State.">
            <a:extLst>
              <a:ext uri="{FF2B5EF4-FFF2-40B4-BE49-F238E27FC236}">
                <a16:creationId xmlns:a16="http://schemas.microsoft.com/office/drawing/2014/main" id="{2F4B3378-505E-4A81-B577-70D26E60C164}"/>
              </a:ext>
            </a:extLst>
          </p:cNvPr>
          <p:cNvPicPr>
            <a:picLocks noChangeAspect="1"/>
          </p:cNvPicPr>
          <p:nvPr/>
        </p:nvPicPr>
        <p:blipFill>
          <a:blip r:embed="rId4"/>
          <a:stretch>
            <a:fillRect/>
          </a:stretch>
        </p:blipFill>
        <p:spPr>
          <a:xfrm>
            <a:off x="8627741" y="1427775"/>
            <a:ext cx="3268483" cy="26188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7060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BA398-704D-43DE-8424-0A152B1318D4}"/>
              </a:ext>
            </a:extLst>
          </p:cNvPr>
          <p:cNvSpPr>
            <a:spLocks noGrp="1"/>
          </p:cNvSpPr>
          <p:nvPr>
            <p:ph type="title"/>
          </p:nvPr>
        </p:nvSpPr>
        <p:spPr>
          <a:xfrm>
            <a:off x="223838" y="136525"/>
            <a:ext cx="11744325" cy="1325563"/>
          </a:xfrm>
        </p:spPr>
        <p:txBody>
          <a:bodyPr>
            <a:normAutofit/>
          </a:bodyPr>
          <a:lstStyle/>
          <a:p>
            <a:r>
              <a:rPr lang="en-US" sz="4200" dirty="0">
                <a:latin typeface="Calibri"/>
                <a:cs typeface="Calibri"/>
              </a:rPr>
              <a:t>Baseline Resilience Indicators for Communities (BRIC) </a:t>
            </a:r>
          </a:p>
        </p:txBody>
      </p:sp>
      <p:sp>
        <p:nvSpPr>
          <p:cNvPr id="3" name="Content Placeholder 2">
            <a:extLst>
              <a:ext uri="{FF2B5EF4-FFF2-40B4-BE49-F238E27FC236}">
                <a16:creationId xmlns:a16="http://schemas.microsoft.com/office/drawing/2014/main" id="{6B850DAA-9209-4CCB-BECB-6948DC03C21A}"/>
              </a:ext>
            </a:extLst>
          </p:cNvPr>
          <p:cNvSpPr>
            <a:spLocks noGrp="1"/>
          </p:cNvSpPr>
          <p:nvPr>
            <p:ph idx="1"/>
          </p:nvPr>
        </p:nvSpPr>
        <p:spPr>
          <a:xfrm>
            <a:off x="375138" y="1427041"/>
            <a:ext cx="11441723" cy="3131771"/>
          </a:xfrm>
        </p:spPr>
        <p:txBody>
          <a:bodyPr vert="horz" lIns="91440" tIns="45720" rIns="91440" bIns="45720" rtlCol="0" anchor="t">
            <a:noAutofit/>
          </a:bodyPr>
          <a:lstStyle/>
          <a:p>
            <a:pPr marL="0" indent="0">
              <a:lnSpc>
                <a:spcPct val="100000"/>
              </a:lnSpc>
              <a:buNone/>
            </a:pPr>
            <a:r>
              <a:rPr lang="en-US" sz="1700" b="1" dirty="0"/>
              <a:t>Output: </a:t>
            </a:r>
            <a:r>
              <a:rPr lang="en-US" sz="1700" dirty="0"/>
              <a:t>BRIC provides a comparative community resilience score that enables user to: </a:t>
            </a:r>
          </a:p>
          <a:p>
            <a:pPr>
              <a:lnSpc>
                <a:spcPct val="100000"/>
              </a:lnSpc>
              <a:spcBef>
                <a:spcPts val="0"/>
              </a:spcBef>
            </a:pPr>
            <a:r>
              <a:rPr lang="en-US" sz="1700" dirty="0"/>
              <a:t>Compare the community resilience among counties and census tracts within the state and within the nation</a:t>
            </a:r>
          </a:p>
          <a:p>
            <a:pPr>
              <a:lnSpc>
                <a:spcPct val="100000"/>
              </a:lnSpc>
              <a:spcBef>
                <a:spcPts val="0"/>
              </a:spcBef>
            </a:pPr>
            <a:r>
              <a:rPr lang="en-US" sz="1700" dirty="0"/>
              <a:t>Compare or track community resilience changes over time</a:t>
            </a:r>
          </a:p>
          <a:p>
            <a:pPr marL="0" indent="0">
              <a:lnSpc>
                <a:spcPct val="100000"/>
              </a:lnSpc>
              <a:buNone/>
            </a:pPr>
            <a:r>
              <a:rPr lang="en-US" sz="1700" b="1" dirty="0"/>
              <a:t>Target Audience: </a:t>
            </a:r>
            <a:r>
              <a:rPr lang="en-US" sz="1700" dirty="0"/>
              <a:t>Emergency Management, Emergency Planning Personnel, and Policy Makers</a:t>
            </a:r>
          </a:p>
          <a:p>
            <a:pPr marL="0" indent="0">
              <a:lnSpc>
                <a:spcPct val="100000"/>
              </a:lnSpc>
              <a:buNone/>
            </a:pPr>
            <a:r>
              <a:rPr lang="en-US" sz="1700" b="1" dirty="0"/>
              <a:t>How does the data steward envision individuals to use the data?</a:t>
            </a:r>
          </a:p>
          <a:p>
            <a:pPr marL="0" indent="0">
              <a:lnSpc>
                <a:spcPct val="100000"/>
              </a:lnSpc>
              <a:spcBef>
                <a:spcPts val="0"/>
              </a:spcBef>
              <a:buNone/>
            </a:pPr>
            <a:r>
              <a:rPr lang="en-US" sz="1700" dirty="0"/>
              <a:t>To establish a baseline of resilience at a discrete point in time in order to have a starting point for monitoring progress over time and across space. </a:t>
            </a:r>
          </a:p>
          <a:p>
            <a:pPr marL="0" indent="0">
              <a:lnSpc>
                <a:spcPct val="100000"/>
              </a:lnSpc>
              <a:buNone/>
            </a:pPr>
            <a:r>
              <a:rPr lang="en-US" sz="1700" b="1" dirty="0"/>
              <a:t>Why was this index developed? </a:t>
            </a:r>
          </a:p>
          <a:p>
            <a:pPr marL="0" indent="0">
              <a:lnSpc>
                <a:spcPct val="100000"/>
              </a:lnSpc>
              <a:spcBef>
                <a:spcPts val="0"/>
              </a:spcBef>
              <a:buNone/>
            </a:pPr>
            <a:r>
              <a:rPr lang="en-US" sz="1700" dirty="0"/>
              <a:t>To establish a baseline of resilience at a discrete point in time in order to have a starting point for monitoring progress over time and across space (Cutter &amp; Derakhshan, 2018). </a:t>
            </a:r>
          </a:p>
        </p:txBody>
      </p:sp>
      <p:graphicFrame>
        <p:nvGraphicFramePr>
          <p:cNvPr id="4" name="Table 3">
            <a:extLst>
              <a:ext uri="{FF2B5EF4-FFF2-40B4-BE49-F238E27FC236}">
                <a16:creationId xmlns:a16="http://schemas.microsoft.com/office/drawing/2014/main" id="{819B5AE3-8765-44D2-BD4E-8475CCE5733F}"/>
              </a:ext>
            </a:extLst>
          </p:cNvPr>
          <p:cNvGraphicFramePr>
            <a:graphicFrameLocks noGrp="1"/>
          </p:cNvGraphicFramePr>
          <p:nvPr>
            <p:extLst>
              <p:ext uri="{D42A27DB-BD31-4B8C-83A1-F6EECF244321}">
                <p14:modId xmlns:p14="http://schemas.microsoft.com/office/powerpoint/2010/main" val="3061821000"/>
              </p:ext>
            </p:extLst>
          </p:nvPr>
        </p:nvGraphicFramePr>
        <p:xfrm>
          <a:off x="375138" y="4558813"/>
          <a:ext cx="11566312" cy="1135380"/>
        </p:xfrm>
        <a:graphic>
          <a:graphicData uri="http://schemas.openxmlformats.org/drawingml/2006/table">
            <a:tbl>
              <a:tblPr firstRow="1"/>
              <a:tblGrid>
                <a:gridCol w="772097">
                  <a:extLst>
                    <a:ext uri="{9D8B030D-6E8A-4147-A177-3AD203B41FA5}">
                      <a16:colId xmlns:a16="http://schemas.microsoft.com/office/drawing/2014/main" val="3305386234"/>
                    </a:ext>
                  </a:extLst>
                </a:gridCol>
                <a:gridCol w="2247539">
                  <a:extLst>
                    <a:ext uri="{9D8B030D-6E8A-4147-A177-3AD203B41FA5}">
                      <a16:colId xmlns:a16="http://schemas.microsoft.com/office/drawing/2014/main" val="610649484"/>
                    </a:ext>
                  </a:extLst>
                </a:gridCol>
                <a:gridCol w="1066800">
                  <a:extLst>
                    <a:ext uri="{9D8B030D-6E8A-4147-A177-3AD203B41FA5}">
                      <a16:colId xmlns:a16="http://schemas.microsoft.com/office/drawing/2014/main" val="1636757394"/>
                    </a:ext>
                  </a:extLst>
                </a:gridCol>
                <a:gridCol w="1280160">
                  <a:extLst>
                    <a:ext uri="{9D8B030D-6E8A-4147-A177-3AD203B41FA5}">
                      <a16:colId xmlns:a16="http://schemas.microsoft.com/office/drawing/2014/main" val="3412550674"/>
                    </a:ext>
                  </a:extLst>
                </a:gridCol>
                <a:gridCol w="1341120">
                  <a:extLst>
                    <a:ext uri="{9D8B030D-6E8A-4147-A177-3AD203B41FA5}">
                      <a16:colId xmlns:a16="http://schemas.microsoft.com/office/drawing/2014/main" val="743670932"/>
                    </a:ext>
                  </a:extLst>
                </a:gridCol>
                <a:gridCol w="1259840">
                  <a:extLst>
                    <a:ext uri="{9D8B030D-6E8A-4147-A177-3AD203B41FA5}">
                      <a16:colId xmlns:a16="http://schemas.microsoft.com/office/drawing/2014/main" val="4249325515"/>
                    </a:ext>
                  </a:extLst>
                </a:gridCol>
                <a:gridCol w="1229360">
                  <a:extLst>
                    <a:ext uri="{9D8B030D-6E8A-4147-A177-3AD203B41FA5}">
                      <a16:colId xmlns:a16="http://schemas.microsoft.com/office/drawing/2014/main" val="1930353318"/>
                    </a:ext>
                  </a:extLst>
                </a:gridCol>
                <a:gridCol w="1178560">
                  <a:extLst>
                    <a:ext uri="{9D8B030D-6E8A-4147-A177-3AD203B41FA5}">
                      <a16:colId xmlns:a16="http://schemas.microsoft.com/office/drawing/2014/main" val="4014398334"/>
                    </a:ext>
                  </a:extLst>
                </a:gridCol>
                <a:gridCol w="1190836">
                  <a:extLst>
                    <a:ext uri="{9D8B030D-6E8A-4147-A177-3AD203B41FA5}">
                      <a16:colId xmlns:a16="http://schemas.microsoft.com/office/drawing/2014/main" val="1909772020"/>
                    </a:ext>
                  </a:extLst>
                </a:gridCol>
              </a:tblGrid>
              <a:tr h="184150">
                <a:tc>
                  <a:txBody>
                    <a:bodyPr/>
                    <a:lstStyle/>
                    <a:p>
                      <a:pPr algn="l" fontAlgn="b"/>
                      <a:r>
                        <a:rPr lang="en-US" sz="1200" b="0" i="0" u="none" strike="noStrike" dirty="0">
                          <a:solidFill>
                            <a:srgbClr val="000000"/>
                          </a:solidFill>
                          <a:effectLst/>
                          <a:latin typeface="Calibri" panose="020F0502020204030204" pitchFamily="34" charset="0"/>
                        </a:rPr>
                        <a:t>GEO.ID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Name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SOCIAL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b"/>
                      <a:r>
                        <a:rPr lang="en-US" sz="1200" b="0" i="0" u="none" strike="noStrike" dirty="0">
                          <a:solidFill>
                            <a:srgbClr val="000000"/>
                          </a:solidFill>
                          <a:effectLst/>
                          <a:latin typeface="Calibri" panose="020F0502020204030204" pitchFamily="34" charset="0"/>
                        </a:rPr>
                        <a:t>ECONOMIC</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algn="l" fontAlgn="b"/>
                      <a:r>
                        <a:rPr lang="en-US" sz="1200" b="0" i="0" u="none" strike="noStrike" dirty="0">
                          <a:solidFill>
                            <a:srgbClr val="000000"/>
                          </a:solidFill>
                          <a:effectLst/>
                          <a:latin typeface="Calibri" panose="020F0502020204030204" pitchFamily="34" charset="0"/>
                        </a:rPr>
                        <a:t>INFRASTRUCTURE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585"/>
                    </a:solidFill>
                  </a:tcPr>
                </a:tc>
                <a:tc>
                  <a:txBody>
                    <a:bodyPr/>
                    <a:lstStyle/>
                    <a:p>
                      <a:pPr algn="l" fontAlgn="b"/>
                      <a:r>
                        <a:rPr lang="en-US" sz="1200" b="0" i="0" u="none" strike="noStrike" dirty="0">
                          <a:solidFill>
                            <a:srgbClr val="000000"/>
                          </a:solidFill>
                          <a:effectLst/>
                          <a:latin typeface="Calibri" panose="020F0502020204030204" pitchFamily="34" charset="0"/>
                        </a:rPr>
                        <a:t>COMCAPITAL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l" fontAlgn="b"/>
                      <a:r>
                        <a:rPr lang="en-US" sz="1200" b="0" i="0" u="none" strike="noStrike" dirty="0">
                          <a:solidFill>
                            <a:srgbClr val="000000"/>
                          </a:solidFill>
                          <a:effectLst/>
                          <a:latin typeface="Calibri" panose="020F0502020204030204" pitchFamily="34" charset="0"/>
                        </a:rPr>
                        <a:t>INSTITUTION</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889DB"/>
                    </a:solidFill>
                  </a:tcPr>
                </a:tc>
                <a:tc>
                  <a:txBody>
                    <a:bodyPr/>
                    <a:lstStyle/>
                    <a:p>
                      <a:pPr algn="l" fontAlgn="b"/>
                      <a:r>
                        <a:rPr lang="en-US" sz="1200" b="0" i="0" u="none" strike="noStrike" dirty="0">
                          <a:solidFill>
                            <a:srgbClr val="000000"/>
                          </a:solidFill>
                          <a:effectLst/>
                          <a:latin typeface="Calibri" panose="020F0502020204030204" pitchFamily="34" charset="0"/>
                        </a:rPr>
                        <a:t>ENVIRONMENT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r>
                        <a:rPr lang="en-US" sz="1200" b="1" i="0" u="none" strike="noStrike" dirty="0">
                          <a:solidFill>
                            <a:srgbClr val="000000"/>
                          </a:solidFill>
                          <a:effectLst/>
                          <a:latin typeface="Calibri" panose="020F0502020204030204" pitchFamily="34" charset="0"/>
                        </a:rPr>
                        <a:t>BRIC_2015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4828752"/>
                  </a:ext>
                </a:extLst>
              </a:tr>
              <a:tr h="184150">
                <a:tc>
                  <a:txBody>
                    <a:bodyPr/>
                    <a:lstStyle/>
                    <a:p>
                      <a:pPr algn="l" fontAlgn="b"/>
                      <a:r>
                        <a:rPr lang="en-US" sz="1200" b="0" i="0" u="none" strike="noStrike" dirty="0">
                          <a:solidFill>
                            <a:srgbClr val="000000"/>
                          </a:solidFill>
                          <a:effectLst/>
                          <a:latin typeface="Calibri" panose="020F0502020204030204" pitchFamily="34" charset="0"/>
                        </a:rPr>
                        <a:t>01001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Autauga County, Alabama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0.70269936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0.482894133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0.227119779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0.398117776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0.404122557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0.561537136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2.776490742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942403"/>
                  </a:ext>
                </a:extLst>
              </a:tr>
              <a:tr h="184150">
                <a:tc>
                  <a:txBody>
                    <a:bodyPr/>
                    <a:lstStyle/>
                    <a:p>
                      <a:pPr algn="l" fontAlgn="b"/>
                      <a:r>
                        <a:rPr lang="en-US" sz="1200" b="0" i="0" u="none" strike="noStrike" dirty="0">
                          <a:solidFill>
                            <a:srgbClr val="000000"/>
                          </a:solidFill>
                          <a:effectLst/>
                          <a:latin typeface="Calibri" panose="020F0502020204030204" pitchFamily="34" charset="0"/>
                        </a:rPr>
                        <a:t>01003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Baldwin County, Alabama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0.674223121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0.438948533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0.257198662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0.349129535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0.414900938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0.603554949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2.737955738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9603928"/>
                  </a:ext>
                </a:extLst>
              </a:tr>
              <a:tr h="184150">
                <a:tc>
                  <a:txBody>
                    <a:bodyPr/>
                    <a:lstStyle/>
                    <a:p>
                      <a:pPr algn="l" fontAlgn="b"/>
                      <a:r>
                        <a:rPr lang="en-US" sz="1200" b="0" i="0" u="none" strike="noStrike" dirty="0">
                          <a:solidFill>
                            <a:srgbClr val="000000"/>
                          </a:solidFill>
                          <a:effectLst/>
                          <a:latin typeface="Calibri" panose="020F0502020204030204" pitchFamily="34" charset="0"/>
                        </a:rPr>
                        <a:t>01005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Barbour County, Alabama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0.609079725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0.427476785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0.187316249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0.363551932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0.393215778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0.558456987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2.539097456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8479816"/>
                  </a:ext>
                </a:extLst>
              </a:tr>
              <a:tr h="184150">
                <a:tc>
                  <a:txBody>
                    <a:bodyPr/>
                    <a:lstStyle/>
                    <a:p>
                      <a:pPr algn="l" fontAlgn="b"/>
                      <a:r>
                        <a:rPr lang="en-US" sz="1200" b="0" i="0" u="none" strike="noStrike" dirty="0">
                          <a:solidFill>
                            <a:srgbClr val="000000"/>
                          </a:solidFill>
                          <a:effectLst/>
                          <a:latin typeface="Calibri" panose="020F0502020204030204" pitchFamily="34" charset="0"/>
                        </a:rPr>
                        <a:t>01007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Bibb County, Alabama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0.6603981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0.44049172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0.143627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0.386563025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0.395962355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0.563335214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2.590377415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066654"/>
                  </a:ext>
                </a:extLst>
              </a:tr>
              <a:tr h="184150">
                <a:tc>
                  <a:txBody>
                    <a:bodyPr/>
                    <a:lstStyle/>
                    <a:p>
                      <a:pPr algn="l" fontAlgn="b"/>
                      <a:r>
                        <a:rPr lang="en-US" sz="1200" b="0" i="0" u="none" strike="noStrike" dirty="0">
                          <a:solidFill>
                            <a:srgbClr val="000000"/>
                          </a:solidFill>
                          <a:effectLst/>
                          <a:latin typeface="Calibri" panose="020F0502020204030204" pitchFamily="34" charset="0"/>
                        </a:rPr>
                        <a:t>01009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Blount County, Alabama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0.682615656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0.472919526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0.17943581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0.389523695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0.392335513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0.551042364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2.667872563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2073735"/>
                  </a:ext>
                </a:extLst>
              </a:tr>
            </a:tbl>
          </a:graphicData>
        </a:graphic>
      </p:graphicFrame>
    </p:spTree>
    <p:extLst>
      <p:ext uri="{BB962C8B-B14F-4D97-AF65-F5344CB8AC3E}">
        <p14:creationId xmlns:p14="http://schemas.microsoft.com/office/powerpoint/2010/main" val="1099874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tional Risk Index application displaying the NRI symbolized at the census tract layer, zoomed into Washington, DC.">
            <a:extLst>
              <a:ext uri="{FF2B5EF4-FFF2-40B4-BE49-F238E27FC236}">
                <a16:creationId xmlns:a16="http://schemas.microsoft.com/office/drawing/2014/main" id="{D5B0DCE5-013E-4A40-B6A9-43120B17C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1" y="332365"/>
            <a:ext cx="2985654" cy="186603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E0706EEE-9990-44DD-824B-8CED3A09EA8D}"/>
              </a:ext>
            </a:extLst>
          </p:cNvPr>
          <p:cNvSpPr>
            <a:spLocks noGrp="1"/>
          </p:cNvSpPr>
          <p:nvPr>
            <p:ph type="title"/>
          </p:nvPr>
        </p:nvSpPr>
        <p:spPr>
          <a:xfrm>
            <a:off x="277091" y="193675"/>
            <a:ext cx="11076709" cy="1325563"/>
          </a:xfrm>
        </p:spPr>
        <p:txBody>
          <a:bodyPr/>
          <a:lstStyle/>
          <a:p>
            <a:r>
              <a:rPr lang="en-US" dirty="0">
                <a:latin typeface="Trebuchet MS"/>
              </a:rPr>
              <a:t>National Risk Index (NRI)</a:t>
            </a:r>
          </a:p>
        </p:txBody>
      </p:sp>
      <p:sp>
        <p:nvSpPr>
          <p:cNvPr id="3" name="Content Placeholder 2">
            <a:extLst>
              <a:ext uri="{FF2B5EF4-FFF2-40B4-BE49-F238E27FC236}">
                <a16:creationId xmlns:a16="http://schemas.microsoft.com/office/drawing/2014/main" id="{97414A0D-943C-4D0B-B218-C36C57425D68}"/>
              </a:ext>
            </a:extLst>
          </p:cNvPr>
          <p:cNvSpPr>
            <a:spLocks noGrp="1"/>
          </p:cNvSpPr>
          <p:nvPr>
            <p:ph idx="1"/>
          </p:nvPr>
        </p:nvSpPr>
        <p:spPr>
          <a:xfrm>
            <a:off x="277091" y="1265382"/>
            <a:ext cx="9088582" cy="5079999"/>
          </a:xfrm>
        </p:spPr>
        <p:txBody>
          <a:bodyPr vert="horz" lIns="91440" tIns="45720" rIns="91440" bIns="45720" rtlCol="0" anchor="t">
            <a:noAutofit/>
          </a:bodyPr>
          <a:lstStyle/>
          <a:p>
            <a:pPr marL="0" indent="0">
              <a:lnSpc>
                <a:spcPct val="100000"/>
              </a:lnSpc>
              <a:buNone/>
            </a:pPr>
            <a:r>
              <a:rPr lang="en-US" sz="1600" b="1" dirty="0"/>
              <a:t>Objective: </a:t>
            </a:r>
            <a:r>
              <a:rPr lang="en-US" sz="1600" dirty="0"/>
              <a:t>Risk, Social Vulnerability, and Community Resilience</a:t>
            </a:r>
          </a:p>
          <a:p>
            <a:pPr marL="0" indent="0">
              <a:lnSpc>
                <a:spcPct val="100000"/>
              </a:lnSpc>
              <a:buNone/>
            </a:pPr>
            <a:r>
              <a:rPr lang="en-US" sz="1600" b="1" dirty="0"/>
              <a:t>Owner: </a:t>
            </a:r>
            <a:r>
              <a:rPr lang="en-US" sz="1600" dirty="0"/>
              <a:t>FEMA</a:t>
            </a:r>
          </a:p>
          <a:p>
            <a:pPr marL="0" indent="0">
              <a:lnSpc>
                <a:spcPct val="100000"/>
              </a:lnSpc>
              <a:buNone/>
            </a:pPr>
            <a:r>
              <a:rPr lang="en-US" sz="1600" b="1" dirty="0"/>
              <a:t>Date Developed: </a:t>
            </a:r>
            <a:r>
              <a:rPr lang="en-US" sz="1600" dirty="0"/>
              <a:t>2020</a:t>
            </a:r>
          </a:p>
          <a:p>
            <a:pPr marL="0" indent="0">
              <a:lnSpc>
                <a:spcPct val="100000"/>
              </a:lnSpc>
              <a:buNone/>
            </a:pPr>
            <a:r>
              <a:rPr lang="en-US" sz="1600" b="1" dirty="0"/>
              <a:t>Brief Description</a:t>
            </a:r>
            <a:r>
              <a:rPr lang="en-US" sz="1600" dirty="0"/>
              <a:t>: The National Risk Index (NRI) is an online tool to help illustrate the nation's communities most at risk of natural hazards. It incorporates three datasets (SoVI, BRIC, and Expected Annual Loss) to determine an overall risk percentage as well as risk percentages for </a:t>
            </a:r>
            <a:r>
              <a:rPr lang="en-US" sz="1600" b="1" dirty="0"/>
              <a:t>18 of the USA's most common natural hazards</a:t>
            </a:r>
            <a:r>
              <a:rPr lang="en-US" sz="1600" dirty="0"/>
              <a:t>.</a:t>
            </a:r>
          </a:p>
          <a:p>
            <a:pPr marL="0" indent="0">
              <a:lnSpc>
                <a:spcPct val="100000"/>
              </a:lnSpc>
              <a:buNone/>
            </a:pPr>
            <a:r>
              <a:rPr lang="en-US" sz="1600" b="1" dirty="0"/>
              <a:t>Coverage: </a:t>
            </a:r>
            <a:r>
              <a:rPr lang="es-ES" sz="1600" dirty="0"/>
              <a:t>CONUS, Alaska, &amp; Hawaii </a:t>
            </a:r>
            <a:r>
              <a:rPr lang="en-US" sz="1600" b="1" dirty="0"/>
              <a:t>Granularity:</a:t>
            </a:r>
            <a:r>
              <a:rPr lang="en-US" sz="1600" dirty="0"/>
              <a:t> County and Census Tract</a:t>
            </a:r>
          </a:p>
          <a:p>
            <a:pPr marL="0" indent="0">
              <a:lnSpc>
                <a:spcPct val="100000"/>
              </a:lnSpc>
              <a:buNone/>
            </a:pPr>
            <a:r>
              <a:rPr lang="en-US" sz="1600" b="1" dirty="0"/>
              <a:t>Access Data: </a:t>
            </a:r>
            <a:r>
              <a:rPr lang="en-US" sz="1600" dirty="0">
                <a:hlinkClick r:id="rId4"/>
              </a:rPr>
              <a:t>Maps</a:t>
            </a:r>
            <a:r>
              <a:rPr lang="en-US" sz="1600" dirty="0"/>
              <a:t> (https://hazards.geoplatform.gov/portal/apps/MapSeries/index.html?appid=ddf915a24fb24dc8863eed96bc3345f8)</a:t>
            </a:r>
          </a:p>
          <a:p>
            <a:pPr marL="0" indent="0">
              <a:lnSpc>
                <a:spcPct val="100000"/>
              </a:lnSpc>
              <a:buNone/>
            </a:pPr>
            <a:r>
              <a:rPr lang="en-US" sz="1600" b="1" dirty="0">
                <a:hlinkClick r:id="rId5"/>
              </a:rPr>
              <a:t>Census Tracts Data</a:t>
            </a:r>
            <a:r>
              <a:rPr lang="en-US" sz="1600" b="1" dirty="0"/>
              <a:t>:</a:t>
            </a:r>
            <a:r>
              <a:rPr lang="en-US" sz="1600" dirty="0"/>
              <a:t> (https://hazards.geoplatform.gov/portal/home/item.html?id=e632a0478bfb4df3987ce9bec88605d2)</a:t>
            </a:r>
          </a:p>
          <a:p>
            <a:pPr marL="0" indent="0">
              <a:lnSpc>
                <a:spcPct val="100000"/>
              </a:lnSpc>
              <a:buNone/>
            </a:pPr>
            <a:r>
              <a:rPr lang="en-US" sz="1600" b="1" dirty="0">
                <a:hlinkClick r:id="rId6"/>
              </a:rPr>
              <a:t>County Data</a:t>
            </a:r>
            <a:r>
              <a:rPr lang="en-US" sz="1600" b="1" dirty="0"/>
              <a:t>:</a:t>
            </a:r>
            <a:br>
              <a:rPr lang="en-US" sz="1600" b="1" dirty="0"/>
            </a:br>
            <a:r>
              <a:rPr lang="en-US" sz="1600" dirty="0"/>
              <a:t>(https://hazards.geoplatform.gov/portal/home/item.html?id=cf60c608803e4ccd87ca13cbe40d9151)</a:t>
            </a:r>
          </a:p>
        </p:txBody>
      </p:sp>
      <p:pic>
        <p:nvPicPr>
          <p:cNvPr id="5" name="Picture 4" descr="Infographic showing the National Risk Index formula. Expected Annual Loss X Social Vulnerability / Community Resilience = Risk Index.">
            <a:extLst>
              <a:ext uri="{FF2B5EF4-FFF2-40B4-BE49-F238E27FC236}">
                <a16:creationId xmlns:a16="http://schemas.microsoft.com/office/drawing/2014/main" id="{7F3AD455-791F-4394-BC44-90FD4E5798E8}"/>
              </a:ext>
            </a:extLst>
          </p:cNvPr>
          <p:cNvPicPr>
            <a:picLocks noChangeAspect="1"/>
          </p:cNvPicPr>
          <p:nvPr/>
        </p:nvPicPr>
        <p:blipFill>
          <a:blip r:embed="rId7"/>
          <a:stretch>
            <a:fillRect/>
          </a:stretch>
        </p:blipFill>
        <p:spPr>
          <a:xfrm>
            <a:off x="9365673" y="1999128"/>
            <a:ext cx="2687782" cy="2420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6136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6EEE-9990-44DD-824B-8CED3A09EA8D}"/>
              </a:ext>
            </a:extLst>
          </p:cNvPr>
          <p:cNvSpPr>
            <a:spLocks noGrp="1"/>
          </p:cNvSpPr>
          <p:nvPr>
            <p:ph type="title"/>
          </p:nvPr>
        </p:nvSpPr>
        <p:spPr>
          <a:xfrm>
            <a:off x="277091" y="103188"/>
            <a:ext cx="11076709" cy="1325563"/>
          </a:xfrm>
        </p:spPr>
        <p:txBody>
          <a:bodyPr/>
          <a:lstStyle/>
          <a:p>
            <a:r>
              <a:rPr lang="en-US" dirty="0">
                <a:latin typeface="Trebuchet MS"/>
              </a:rPr>
              <a:t>National Risk Index (NRI) </a:t>
            </a:r>
          </a:p>
        </p:txBody>
      </p:sp>
      <p:sp>
        <p:nvSpPr>
          <p:cNvPr id="3" name="Content Placeholder 2">
            <a:extLst>
              <a:ext uri="{FF2B5EF4-FFF2-40B4-BE49-F238E27FC236}">
                <a16:creationId xmlns:a16="http://schemas.microsoft.com/office/drawing/2014/main" id="{97414A0D-943C-4D0B-B218-C36C57425D68}"/>
              </a:ext>
            </a:extLst>
          </p:cNvPr>
          <p:cNvSpPr>
            <a:spLocks noGrp="1"/>
          </p:cNvSpPr>
          <p:nvPr>
            <p:ph idx="1"/>
          </p:nvPr>
        </p:nvSpPr>
        <p:spPr>
          <a:xfrm>
            <a:off x="277091" y="1139823"/>
            <a:ext cx="11625081" cy="5079999"/>
          </a:xfrm>
        </p:spPr>
        <p:txBody>
          <a:bodyPr vert="horz" lIns="91440" tIns="45720" rIns="91440" bIns="45720" rtlCol="0" anchor="t">
            <a:noAutofit/>
          </a:bodyPr>
          <a:lstStyle/>
          <a:p>
            <a:pPr marL="0" indent="0">
              <a:lnSpc>
                <a:spcPct val="100000"/>
              </a:lnSpc>
              <a:spcBef>
                <a:spcPts val="1200"/>
              </a:spcBef>
              <a:buNone/>
            </a:pPr>
            <a:r>
              <a:rPr lang="en-US" sz="1700" b="1" dirty="0"/>
              <a:t>Output: </a:t>
            </a:r>
            <a:r>
              <a:rPr lang="en-US" sz="1700" dirty="0"/>
              <a:t>The NRI uses social impact data from SoVI and BRIC, combined with potential economic loss impact estimates related to the built environment and/or agricultural properties to depict each community's risk from 18 of the most impactful natural hazards.</a:t>
            </a:r>
          </a:p>
          <a:p>
            <a:pPr marL="0" indent="0">
              <a:lnSpc>
                <a:spcPct val="100000"/>
              </a:lnSpc>
              <a:spcBef>
                <a:spcPts val="1200"/>
              </a:spcBef>
              <a:buNone/>
            </a:pPr>
            <a:r>
              <a:rPr lang="en-US" sz="1700" b="1" dirty="0"/>
              <a:t>Target Audience: </a:t>
            </a:r>
            <a:r>
              <a:rPr lang="en-US" sz="1700" dirty="0"/>
              <a:t>Local, State, and Federal government, Emergency Planning Personnel </a:t>
            </a:r>
          </a:p>
          <a:p>
            <a:pPr marL="0" indent="0">
              <a:lnSpc>
                <a:spcPct val="100000"/>
              </a:lnSpc>
              <a:spcBef>
                <a:spcPts val="1200"/>
              </a:spcBef>
              <a:buNone/>
            </a:pPr>
            <a:r>
              <a:rPr lang="en-US" sz="1700" b="1" dirty="0"/>
              <a:t>How does the data steward envision individuals to use the data?</a:t>
            </a:r>
          </a:p>
          <a:p>
            <a:pPr marL="0" indent="0">
              <a:lnSpc>
                <a:spcPct val="100000"/>
              </a:lnSpc>
              <a:spcBef>
                <a:spcPts val="1200"/>
              </a:spcBef>
              <a:buNone/>
            </a:pPr>
            <a:r>
              <a:rPr lang="en-US" sz="1700" dirty="0"/>
              <a:t>To find vulnerable areas in their community and use that information to better plan for and mitigate against natural hazards</a:t>
            </a:r>
          </a:p>
          <a:p>
            <a:pPr marL="0" indent="0">
              <a:lnSpc>
                <a:spcPct val="100000"/>
              </a:lnSpc>
              <a:spcBef>
                <a:spcPts val="1200"/>
              </a:spcBef>
              <a:buNone/>
            </a:pPr>
            <a:r>
              <a:rPr lang="en-US" sz="1700" b="1" dirty="0"/>
              <a:t>Why was this index developed? </a:t>
            </a:r>
          </a:p>
          <a:p>
            <a:pPr marL="0" indent="0">
              <a:lnSpc>
                <a:spcPct val="100000"/>
              </a:lnSpc>
              <a:spcBef>
                <a:spcPts val="1200"/>
              </a:spcBef>
              <a:buNone/>
            </a:pPr>
            <a:r>
              <a:rPr lang="en-US" sz="1700" dirty="0"/>
              <a:t>To help illustrate the nation's communities most at risk of natural hazards. </a:t>
            </a:r>
          </a:p>
          <a:p>
            <a:pPr marL="0" indent="0">
              <a:lnSpc>
                <a:spcPct val="100000"/>
              </a:lnSpc>
              <a:spcBef>
                <a:spcPts val="1200"/>
              </a:spcBef>
              <a:buNone/>
            </a:pPr>
            <a:r>
              <a:rPr lang="en-US" sz="1600" b="1" dirty="0"/>
              <a:t>Are hazards included in the analysis? </a:t>
            </a:r>
            <a:r>
              <a:rPr lang="en-US" sz="1600" dirty="0"/>
              <a:t>Yes</a:t>
            </a:r>
          </a:p>
          <a:p>
            <a:pPr marL="0" lvl="0" indent="0">
              <a:lnSpc>
                <a:spcPct val="100000"/>
              </a:lnSpc>
              <a:spcBef>
                <a:spcPts val="1200"/>
              </a:spcBef>
              <a:buNone/>
            </a:pPr>
            <a:r>
              <a:rPr lang="en-US" sz="1700" dirty="0">
                <a:solidFill>
                  <a:prstClr val="black"/>
                </a:solidFill>
              </a:rPr>
              <a:t>Avalanche, Coastal Flooding, Cold Wave, Drought, Earthquake, Hail, Heat Wave,</a:t>
            </a:r>
            <a:br>
              <a:rPr lang="en-US" sz="1700" dirty="0">
                <a:solidFill>
                  <a:prstClr val="black"/>
                </a:solidFill>
              </a:rPr>
            </a:br>
            <a:r>
              <a:rPr lang="en-US" sz="1700" dirty="0">
                <a:solidFill>
                  <a:prstClr val="black"/>
                </a:solidFill>
              </a:rPr>
              <a:t>Hurricane, Ice Storm, Riverine Flooding, Landslide, Lightning, Strong wind</a:t>
            </a:r>
          </a:p>
          <a:p>
            <a:pPr marL="0" lvl="0" indent="0">
              <a:lnSpc>
                <a:spcPct val="100000"/>
              </a:lnSpc>
              <a:spcBef>
                <a:spcPts val="1200"/>
              </a:spcBef>
              <a:buNone/>
            </a:pPr>
            <a:r>
              <a:rPr lang="en-US" sz="1700" b="1" dirty="0">
                <a:solidFill>
                  <a:prstClr val="black"/>
                </a:solidFill>
              </a:rPr>
              <a:t>Social variables: </a:t>
            </a:r>
            <a:r>
              <a:rPr lang="en-US" sz="1700" dirty="0">
                <a:solidFill>
                  <a:prstClr val="black"/>
                </a:solidFill>
              </a:rPr>
              <a:t>Same as BRIC and </a:t>
            </a:r>
            <a:r>
              <a:rPr lang="en-US" sz="1700" dirty="0" err="1">
                <a:solidFill>
                  <a:prstClr val="black"/>
                </a:solidFill>
              </a:rPr>
              <a:t>SoVI</a:t>
            </a:r>
            <a:endParaRPr lang="en-US" sz="1700" dirty="0">
              <a:solidFill>
                <a:prstClr val="black"/>
              </a:solidFill>
            </a:endParaRPr>
          </a:p>
        </p:txBody>
      </p:sp>
      <p:pic>
        <p:nvPicPr>
          <p:cNvPr id="12" name="Picture 11" descr="National Risk Index web mapping application displaying the United States with the NRI symbolized at the county level. ">
            <a:extLst>
              <a:ext uri="{FF2B5EF4-FFF2-40B4-BE49-F238E27FC236}">
                <a16:creationId xmlns:a16="http://schemas.microsoft.com/office/drawing/2014/main" id="{CF424002-2F6A-43DE-8203-3D4330E98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098" y="3430176"/>
            <a:ext cx="4333594" cy="2707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3582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E399-53D8-47A5-8C5D-A932300DB43F}"/>
              </a:ext>
            </a:extLst>
          </p:cNvPr>
          <p:cNvSpPr>
            <a:spLocks noGrp="1"/>
          </p:cNvSpPr>
          <p:nvPr>
            <p:ph type="title"/>
          </p:nvPr>
        </p:nvSpPr>
        <p:spPr/>
        <p:txBody>
          <a:bodyPr/>
          <a:lstStyle/>
          <a:p>
            <a:r>
              <a:rPr lang="en-US" dirty="0">
                <a:latin typeface="Trebuchet MS"/>
              </a:rPr>
              <a:t>Additional Indices &amp; Resources</a:t>
            </a:r>
          </a:p>
        </p:txBody>
      </p:sp>
      <p:sp>
        <p:nvSpPr>
          <p:cNvPr id="3" name="Content Placeholder 2">
            <a:extLst>
              <a:ext uri="{FF2B5EF4-FFF2-40B4-BE49-F238E27FC236}">
                <a16:creationId xmlns:a16="http://schemas.microsoft.com/office/drawing/2014/main" id="{65A1E615-8690-4033-9BBE-9E21DC19F9BB}"/>
              </a:ext>
            </a:extLst>
          </p:cNvPr>
          <p:cNvSpPr>
            <a:spLocks noGrp="1"/>
          </p:cNvSpPr>
          <p:nvPr>
            <p:ph idx="1"/>
          </p:nvPr>
        </p:nvSpPr>
        <p:spPr>
          <a:xfrm>
            <a:off x="838200" y="1619148"/>
            <a:ext cx="10515600" cy="4351338"/>
          </a:xfrm>
        </p:spPr>
        <p:txBody>
          <a:bodyPr>
            <a:normAutofit fontScale="55000" lnSpcReduction="20000"/>
          </a:bodyPr>
          <a:lstStyle/>
          <a:p>
            <a:pPr>
              <a:lnSpc>
                <a:spcPct val="120000"/>
              </a:lnSpc>
              <a:spcBef>
                <a:spcPts val="600"/>
              </a:spcBef>
            </a:pPr>
            <a:r>
              <a:rPr lang="en-US" dirty="0">
                <a:hlinkClick r:id="rId3"/>
              </a:rPr>
              <a:t>NAPSG Guidance on Risk Resilience, and Vulnerability Indices</a:t>
            </a:r>
            <a:r>
              <a:rPr lang="en-US" dirty="0"/>
              <a:t> (https://experience.arcgis.com/experience/376770c1113943b6b5f6b58ff1c2fb5c)</a:t>
            </a:r>
          </a:p>
          <a:p>
            <a:pPr>
              <a:lnSpc>
                <a:spcPct val="120000"/>
              </a:lnSpc>
              <a:spcBef>
                <a:spcPts val="600"/>
              </a:spcBef>
            </a:pPr>
            <a:r>
              <a:rPr lang="en-US" dirty="0">
                <a:hlinkClick r:id="rId4"/>
              </a:rPr>
              <a:t>Australian National Disaster Resilience Index (ANDRI)</a:t>
            </a:r>
            <a:r>
              <a:rPr lang="en-US" dirty="0"/>
              <a:t> (https://www.bnhcrc.com.au/research/hazard-resilience/251)</a:t>
            </a:r>
          </a:p>
          <a:p>
            <a:pPr>
              <a:lnSpc>
                <a:spcPct val="120000"/>
              </a:lnSpc>
              <a:spcBef>
                <a:spcPts val="600"/>
              </a:spcBef>
            </a:pPr>
            <a:r>
              <a:rPr lang="en-US" dirty="0">
                <a:hlinkClick r:id="rId5"/>
              </a:rPr>
              <a:t>Community Disaster Resilience Index (CDRI) </a:t>
            </a:r>
            <a:r>
              <a:rPr lang="en-US" dirty="0"/>
              <a:t>(https://www.researchgate.net/profile/Walter_Peacock/publication/254862206_Final_Report_Advancing_the_Resilience_of_Coastal_Localities_10-02R/links/00b7d51feb3e3d0d4a000000.pdf)</a:t>
            </a:r>
          </a:p>
          <a:p>
            <a:pPr>
              <a:lnSpc>
                <a:spcPct val="120000"/>
              </a:lnSpc>
              <a:spcBef>
                <a:spcPts val="600"/>
              </a:spcBef>
            </a:pPr>
            <a:r>
              <a:rPr lang="en-US" dirty="0">
                <a:hlinkClick r:id="rId6"/>
              </a:rPr>
              <a:t>Disaster Resilience of Place (DROP)</a:t>
            </a:r>
            <a:r>
              <a:rPr lang="en-US" dirty="0"/>
              <a:t> (https://www.degruyter.com/abstract/j/jhsem.2010.7.1/jhsem.2010.7.1.1732/jhsem.2010.7.1.1732.xml)</a:t>
            </a:r>
          </a:p>
          <a:p>
            <a:pPr>
              <a:lnSpc>
                <a:spcPct val="120000"/>
              </a:lnSpc>
              <a:spcBef>
                <a:spcPts val="600"/>
              </a:spcBef>
            </a:pPr>
            <a:r>
              <a:rPr lang="en-US" dirty="0">
                <a:hlinkClick r:id="rId7"/>
              </a:rPr>
              <a:t>Resilient Capacity Index (RCI)</a:t>
            </a:r>
            <a:r>
              <a:rPr lang="en-US" dirty="0"/>
              <a:t> (https://www.macfound.org/networks/research-network-on-building-resilient-regions)</a:t>
            </a:r>
          </a:p>
          <a:p>
            <a:pPr>
              <a:lnSpc>
                <a:spcPct val="120000"/>
              </a:lnSpc>
              <a:spcBef>
                <a:spcPts val="600"/>
              </a:spcBef>
            </a:pPr>
            <a:r>
              <a:rPr lang="en-US" dirty="0">
                <a:hlinkClick r:id="rId8"/>
              </a:rPr>
              <a:t>The Composite Resilience Index (TCRI)</a:t>
            </a:r>
            <a:r>
              <a:rPr lang="en-US" dirty="0"/>
              <a:t> (https://theresilienceindex.weebly.com/our-solution.html)</a:t>
            </a:r>
          </a:p>
          <a:p>
            <a:pPr>
              <a:lnSpc>
                <a:spcPct val="120000"/>
              </a:lnSpc>
              <a:spcBef>
                <a:spcPts val="600"/>
              </a:spcBef>
            </a:pPr>
            <a:r>
              <a:rPr lang="en-US" dirty="0">
                <a:hlinkClick r:id="rId9"/>
              </a:rPr>
              <a:t>PEOPLES Resilience Framework (PEOPLES)</a:t>
            </a:r>
            <a:r>
              <a:rPr lang="en-US" dirty="0"/>
              <a:t> (http://peoplesresilience.org/wp-content/uploads/2013/07/2010_Renschler_PEOPLES_Resilience.pdf)</a:t>
            </a:r>
          </a:p>
          <a:p>
            <a:pPr>
              <a:lnSpc>
                <a:spcPct val="120000"/>
              </a:lnSpc>
              <a:spcBef>
                <a:spcPts val="600"/>
              </a:spcBef>
            </a:pPr>
            <a:r>
              <a:rPr lang="en-US" dirty="0">
                <a:hlinkClick r:id="rId10"/>
              </a:rPr>
              <a:t>Argonne National Laboratory, Resilience Measurement Index: Indicator of Critical Infrastructure Resilience (RMI)</a:t>
            </a:r>
            <a:r>
              <a:rPr lang="en-US" dirty="0"/>
              <a:t> (https://publications.anl.gov/anlpubs/2013/07/76797.pdf)</a:t>
            </a:r>
          </a:p>
        </p:txBody>
      </p:sp>
    </p:spTree>
    <p:extLst>
      <p:ext uri="{BB962C8B-B14F-4D97-AF65-F5344CB8AC3E}">
        <p14:creationId xmlns:p14="http://schemas.microsoft.com/office/powerpoint/2010/main" val="4033991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B2F0-8E9C-4AFB-9FD9-F84513CF36DA}"/>
              </a:ext>
            </a:extLst>
          </p:cNvPr>
          <p:cNvSpPr>
            <a:spLocks noGrp="1"/>
          </p:cNvSpPr>
          <p:nvPr>
            <p:ph type="title"/>
          </p:nvPr>
        </p:nvSpPr>
        <p:spPr/>
        <p:txBody>
          <a:bodyPr/>
          <a:lstStyle/>
          <a:p>
            <a:r>
              <a:rPr lang="en-US" dirty="0">
                <a:latin typeface="Trebuchet MS"/>
              </a:rPr>
              <a:t>Section 5.</a:t>
            </a:r>
          </a:p>
        </p:txBody>
      </p:sp>
      <p:sp>
        <p:nvSpPr>
          <p:cNvPr id="3" name="Text Placeholder 2">
            <a:extLst>
              <a:ext uri="{FF2B5EF4-FFF2-40B4-BE49-F238E27FC236}">
                <a16:creationId xmlns:a16="http://schemas.microsoft.com/office/drawing/2014/main" id="{65858CAC-1D98-4010-AEB3-32278CF371DD}"/>
              </a:ext>
            </a:extLst>
          </p:cNvPr>
          <p:cNvSpPr>
            <a:spLocks noGrp="1"/>
          </p:cNvSpPr>
          <p:nvPr>
            <p:ph type="body" idx="1"/>
          </p:nvPr>
        </p:nvSpPr>
        <p:spPr/>
        <p:txBody>
          <a:bodyPr/>
          <a:lstStyle/>
          <a:p>
            <a:r>
              <a:rPr lang="en-US" dirty="0">
                <a:latin typeface="Trebuchet MS"/>
              </a:rPr>
              <a:t>Explore FEMA’s Resilience Analysis and Planning Tool (RAPT)</a:t>
            </a:r>
          </a:p>
        </p:txBody>
      </p:sp>
    </p:spTree>
    <p:extLst>
      <p:ext uri="{BB962C8B-B14F-4D97-AF65-F5344CB8AC3E}">
        <p14:creationId xmlns:p14="http://schemas.microsoft.com/office/powerpoint/2010/main" val="1007674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2C59-61AD-4BB0-A12A-C8AD320B3C3B}"/>
              </a:ext>
            </a:extLst>
          </p:cNvPr>
          <p:cNvSpPr>
            <a:spLocks noGrp="1"/>
          </p:cNvSpPr>
          <p:nvPr>
            <p:ph type="title"/>
          </p:nvPr>
        </p:nvSpPr>
        <p:spPr/>
        <p:txBody>
          <a:bodyPr/>
          <a:lstStyle/>
          <a:p>
            <a:r>
              <a:rPr lang="en-US" dirty="0">
                <a:latin typeface="Trebuchet MS"/>
              </a:rPr>
              <a:t>Section 5 Topics</a:t>
            </a:r>
          </a:p>
        </p:txBody>
      </p:sp>
      <p:sp>
        <p:nvSpPr>
          <p:cNvPr id="3" name="Content Placeholder 2">
            <a:extLst>
              <a:ext uri="{FF2B5EF4-FFF2-40B4-BE49-F238E27FC236}">
                <a16:creationId xmlns:a16="http://schemas.microsoft.com/office/drawing/2014/main" id="{AE1A275C-81B5-45B8-AFD6-40F008278363}"/>
              </a:ext>
            </a:extLst>
          </p:cNvPr>
          <p:cNvSpPr>
            <a:spLocks noGrp="1"/>
          </p:cNvSpPr>
          <p:nvPr>
            <p:ph idx="1"/>
          </p:nvPr>
        </p:nvSpPr>
        <p:spPr/>
        <p:txBody>
          <a:bodyPr/>
          <a:lstStyle/>
          <a:p>
            <a:pPr fontAlgn="base">
              <a:lnSpc>
                <a:spcPct val="100000"/>
              </a:lnSpc>
            </a:pPr>
            <a:r>
              <a:rPr lang="en-US" dirty="0"/>
              <a:t>Introduction to the RAPT Application</a:t>
            </a:r>
          </a:p>
          <a:p>
            <a:pPr lvl="1" fontAlgn="base">
              <a:lnSpc>
                <a:spcPct val="100000"/>
              </a:lnSpc>
            </a:pPr>
            <a:r>
              <a:rPr lang="en-US" dirty="0"/>
              <a:t>Interface</a:t>
            </a:r>
          </a:p>
          <a:p>
            <a:pPr lvl="1" fontAlgn="base">
              <a:lnSpc>
                <a:spcPct val="100000"/>
              </a:lnSpc>
            </a:pPr>
            <a:r>
              <a:rPr lang="en-US" dirty="0"/>
              <a:t>Tools and Functionality</a:t>
            </a:r>
          </a:p>
          <a:p>
            <a:pPr lvl="1" fontAlgn="base">
              <a:lnSpc>
                <a:spcPct val="100000"/>
              </a:lnSpc>
            </a:pPr>
            <a:r>
              <a:rPr lang="en-US" dirty="0"/>
              <a:t>Hand-on</a:t>
            </a:r>
          </a:p>
          <a:p>
            <a:pPr fontAlgn="base">
              <a:lnSpc>
                <a:spcPct val="100000"/>
              </a:lnSpc>
            </a:pPr>
            <a:r>
              <a:rPr lang="en-US" dirty="0"/>
              <a:t>Self-Guided Tutorials</a:t>
            </a:r>
          </a:p>
        </p:txBody>
      </p:sp>
    </p:spTree>
    <p:extLst>
      <p:ext uri="{BB962C8B-B14F-4D97-AF65-F5344CB8AC3E}">
        <p14:creationId xmlns:p14="http://schemas.microsoft.com/office/powerpoint/2010/main" val="3122560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descr="FEMA's Resilience Analysis and Planning Tool (RAPT) website with the following options highlighted: Navigation Bar Icons, Navigation &amp; RAPT Tools, Information and FAQs, and Attribute Table.">
            <a:extLst>
              <a:ext uri="{FF2B5EF4-FFF2-40B4-BE49-F238E27FC236}">
                <a16:creationId xmlns:a16="http://schemas.microsoft.com/office/drawing/2014/main" id="{3B41A446-C00B-4F1B-9E65-3CF4688BB9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800100"/>
            <a:ext cx="10352809" cy="5174673"/>
          </a:xfrm>
        </p:spPr>
      </p:pic>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a:t>
            </a:r>
          </a:p>
        </p:txBody>
      </p:sp>
    </p:spTree>
    <p:extLst>
      <p:ext uri="{BB962C8B-B14F-4D97-AF65-F5344CB8AC3E}">
        <p14:creationId xmlns:p14="http://schemas.microsoft.com/office/powerpoint/2010/main" val="491178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RAPT Interface with side panel of informational text and links to the left of the map window highlighted with a red glowing box.">
            <a:extLst>
              <a:ext uri="{FF2B5EF4-FFF2-40B4-BE49-F238E27FC236}">
                <a16:creationId xmlns:a16="http://schemas.microsoft.com/office/drawing/2014/main" id="{1031B206-ACC2-4CF2-A1B0-D13C36BA6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09" y="1310178"/>
            <a:ext cx="10460182" cy="4461164"/>
          </a:xfrm>
          <a:prstGeom prst="rect">
            <a:avLst/>
          </a:prstGeom>
        </p:spPr>
      </p:pic>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Tools </a:t>
            </a:r>
          </a:p>
        </p:txBody>
      </p:sp>
      <p:sp>
        <p:nvSpPr>
          <p:cNvPr id="13" name="Content Placeholder 12">
            <a:extLst>
              <a:ext uri="{FF2B5EF4-FFF2-40B4-BE49-F238E27FC236}">
                <a16:creationId xmlns:a16="http://schemas.microsoft.com/office/drawing/2014/main" id="{B5C60869-25D5-4921-8C88-AF42F7AEEC0B}"/>
              </a:ext>
            </a:extLst>
          </p:cNvPr>
          <p:cNvSpPr>
            <a:spLocks noGrp="1"/>
          </p:cNvSpPr>
          <p:nvPr>
            <p:ph idx="1"/>
          </p:nvPr>
        </p:nvSpPr>
        <p:spPr>
          <a:xfrm>
            <a:off x="5892800" y="890904"/>
            <a:ext cx="5704840" cy="5509895"/>
          </a:xfrm>
          <a:solidFill>
            <a:schemeClr val="bg1"/>
          </a:solidFill>
          <a:ln>
            <a:solidFill>
              <a:schemeClr val="tx1"/>
            </a:solid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The left side of the initial screen provides</a:t>
            </a:r>
            <a:r>
              <a:rPr kumimoji="0" lang="en-US" sz="1800" b="1" i="0" u="none" strike="noStrike" kern="1200" cap="none" spc="0" normalizeH="0" baseline="0" noProof="0" dirty="0">
                <a:ln>
                  <a:noFill/>
                </a:ln>
                <a:solidFill>
                  <a:prstClr val="black"/>
                </a:solidFill>
                <a:effectLst/>
                <a:uLnTx/>
                <a:uFillTx/>
                <a:latin typeface="Trebuchet MS"/>
                <a:ea typeface="+mn-ea"/>
                <a:cs typeface="+mn-cs"/>
              </a:rPr>
              <a:t> Frequently Asked Questions (FAQs)</a:t>
            </a:r>
            <a:r>
              <a:rPr kumimoji="0" lang="en-US" sz="1800" b="0" i="0" u="none" strike="noStrike" kern="1200" cap="none" spc="0" normalizeH="0" baseline="0" noProof="0" dirty="0">
                <a:ln>
                  <a:noFill/>
                </a:ln>
                <a:solidFill>
                  <a:prstClr val="black"/>
                </a:solidFill>
                <a:effectLst/>
                <a:uLnTx/>
                <a:uFillTx/>
                <a:latin typeface="Trebuchet MS"/>
                <a:ea typeface="+mn-ea"/>
                <a:cs typeface="+mn-cs"/>
              </a:rPr>
              <a:t> and direct links to the following </a:t>
            </a:r>
            <a:r>
              <a:rPr kumimoji="0" lang="en-US" sz="1800" b="1" i="0" u="none" strike="noStrike" kern="1200" cap="none" spc="0" normalizeH="0" baseline="0" noProof="0" dirty="0">
                <a:ln>
                  <a:noFill/>
                </a:ln>
                <a:solidFill>
                  <a:prstClr val="black"/>
                </a:solidFill>
                <a:effectLst/>
                <a:uLnTx/>
                <a:uFillTx/>
                <a:latin typeface="Trebuchet MS"/>
                <a:ea typeface="+mn-ea"/>
                <a:cs typeface="+mn-cs"/>
              </a:rPr>
              <a:t>additional resources </a:t>
            </a:r>
            <a:r>
              <a:rPr kumimoji="0" lang="en-US" sz="1800" b="0" i="0" u="none" strike="noStrike" kern="1200" cap="none" spc="0" normalizeH="0" baseline="0" noProof="0" dirty="0">
                <a:ln>
                  <a:noFill/>
                </a:ln>
                <a:solidFill>
                  <a:prstClr val="black"/>
                </a:solidFill>
                <a:effectLst/>
                <a:uLnTx/>
                <a:uFillTx/>
                <a:latin typeface="Trebuchet MS"/>
                <a:ea typeface="+mn-ea"/>
                <a:cs typeface="+mn-cs"/>
              </a:rPr>
              <a:t>(all available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Resilience Analysis and Planning Tool (RAPT) | FEMA.gov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[https://www.fema.gov/emergency-managers/practitioners/resilience-analysis-and-planning-tool]</a:t>
            </a:r>
            <a:r>
              <a:rPr kumimoji="0" lang="en-US" sz="1800" b="0" i="0" u="none" strike="noStrike" kern="1200" cap="none" spc="0" normalizeH="0" baseline="0" noProof="0" dirty="0">
                <a:ln>
                  <a:noFill/>
                </a:ln>
                <a:solidFill>
                  <a:prstClr val="black"/>
                </a:solidFill>
                <a:effectLst/>
                <a:uLnTx/>
                <a:uFillTx/>
                <a:latin typeface="Trebuchet MS"/>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RAPT Overview:</a:t>
            </a:r>
            <a:r>
              <a:rPr kumimoji="0" lang="en-US" sz="1800" b="0" i="0" u="none" strike="noStrike" kern="1200" cap="none" spc="0" normalizeH="0" baseline="0" noProof="0" dirty="0">
                <a:ln>
                  <a:noFill/>
                </a:ln>
                <a:solidFill>
                  <a:prstClr val="black"/>
                </a:solidFill>
                <a:effectLst/>
                <a:uLnTx/>
                <a:uFillTx/>
                <a:latin typeface="Trebuchet MS"/>
                <a:ea typeface="+mn-ea"/>
                <a:cs typeface="+mn-cs"/>
              </a:rPr>
              <a:t> A one-page introduction to RAPT.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RAPT Data Layers and Sources: </a:t>
            </a:r>
            <a:r>
              <a:rPr kumimoji="0" lang="en-US" sz="1800" b="0" i="0" u="none" strike="noStrike" kern="1200" cap="none" spc="0" normalizeH="0" baseline="0" noProof="0" dirty="0">
                <a:ln>
                  <a:noFill/>
                </a:ln>
                <a:solidFill>
                  <a:prstClr val="black"/>
                </a:solidFill>
                <a:effectLst/>
                <a:uLnTx/>
                <a:uFillTx/>
                <a:latin typeface="Trebuchet MS"/>
                <a:ea typeface="+mn-ea"/>
                <a:cs typeface="+mn-cs"/>
              </a:rPr>
              <a:t>A complete list to the data layers and their sources of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Community Resilience Indicator Research Summary: </a:t>
            </a:r>
            <a:r>
              <a:rPr kumimoji="0" lang="en-US" sz="1800" b="0" i="0" u="none" strike="noStrike" kern="1200" cap="none" spc="0" normalizeH="0" baseline="0" noProof="0" dirty="0">
                <a:ln>
                  <a:noFill/>
                </a:ln>
                <a:solidFill>
                  <a:prstClr val="black"/>
                </a:solidFill>
                <a:effectLst/>
                <a:uLnTx/>
                <a:uFillTx/>
                <a:latin typeface="Trebuchet MS"/>
                <a:ea typeface="+mn-ea"/>
                <a:cs typeface="+mn-cs"/>
              </a:rPr>
              <a:t>Detailed information on each community resilience indicator, including its connection to resilience, data source, national average, and binning method.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CRIA Correlation Analysis: </a:t>
            </a:r>
            <a:r>
              <a:rPr kumimoji="0" lang="en-US" sz="1800" b="0" i="0" u="none" strike="noStrike" kern="1200" cap="none" spc="0" normalizeH="0" baseline="0" noProof="0" dirty="0">
                <a:ln>
                  <a:noFill/>
                </a:ln>
                <a:solidFill>
                  <a:prstClr val="black"/>
                </a:solidFill>
                <a:effectLst/>
                <a:uLnTx/>
                <a:uFillTx/>
                <a:latin typeface="Trebuchet MS"/>
                <a:ea typeface="+mn-ea"/>
                <a:cs typeface="+mn-cs"/>
              </a:rPr>
              <a:t>Describes how individual community resilience indicators may be related to each other. </a:t>
            </a:r>
          </a:p>
        </p:txBody>
      </p:sp>
    </p:spTree>
    <p:extLst>
      <p:ext uri="{BB962C8B-B14F-4D97-AF65-F5344CB8AC3E}">
        <p14:creationId xmlns:p14="http://schemas.microsoft.com/office/powerpoint/2010/main" val="2906380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APT Interface with Navigation and selection tools highlighted with a red glowing box.">
            <a:extLst>
              <a:ext uri="{FF2B5EF4-FFF2-40B4-BE49-F238E27FC236}">
                <a16:creationId xmlns:a16="http://schemas.microsoft.com/office/drawing/2014/main" id="{371CAF62-A061-4C1F-B7E5-06F9414A5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09" y="1325880"/>
            <a:ext cx="10460182" cy="4206240"/>
          </a:xfrm>
          <a:prstGeom prst="rect">
            <a:avLst/>
          </a:prstGeom>
        </p:spPr>
      </p:pic>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 </a:t>
            </a:r>
          </a:p>
        </p:txBody>
      </p:sp>
      <p:sp>
        <p:nvSpPr>
          <p:cNvPr id="7" name="Content Placeholder 6">
            <a:extLst>
              <a:ext uri="{FF2B5EF4-FFF2-40B4-BE49-F238E27FC236}">
                <a16:creationId xmlns:a16="http://schemas.microsoft.com/office/drawing/2014/main" id="{15017C41-A2D5-48BE-9AD4-0AE90ACD81B7}"/>
              </a:ext>
            </a:extLst>
          </p:cNvPr>
          <p:cNvSpPr>
            <a:spLocks noGrp="1"/>
          </p:cNvSpPr>
          <p:nvPr>
            <p:ph idx="1"/>
          </p:nvPr>
        </p:nvSpPr>
        <p:spPr>
          <a:xfrm>
            <a:off x="5171440" y="2885439"/>
            <a:ext cx="6283960" cy="3362961"/>
          </a:xfrm>
          <a:solidFill>
            <a:schemeClr val="bg1"/>
          </a:solidFill>
          <a:ln>
            <a:solidFill>
              <a:schemeClr val="tx1"/>
            </a:solidFill>
          </a:ln>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rebuchet MS"/>
                <a:ea typeface="+mn-ea"/>
                <a:cs typeface="+mn-cs"/>
              </a:rPr>
              <a:t>NAVIGATING THE MAP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You can move around the map and explore areas of interest. The initial view shows the continental United States, but you can move to other areas, such as Hawaii, Alaska, or Puerto Rico. Navigate with the following: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Location</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Type the name of a specific county, city, or state in the search bar.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Zoom</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Click the +/- boxes at the top left of the map to zoom in or out on a map location.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Home</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Use the home button to bring the map back to the initial view.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rebuchet MS"/>
                <a:ea typeface="+mn-ea"/>
                <a:cs typeface="+mn-cs"/>
              </a:rPr>
              <a:t>Mouse</a:t>
            </a:r>
            <a:r>
              <a:rPr kumimoji="0" lang="en-US" sz="1600" b="0" i="0" u="none" strike="noStrike" kern="1200" cap="none" spc="0" normalizeH="0" baseline="0" noProof="0" dirty="0">
                <a:ln>
                  <a:noFill/>
                </a:ln>
                <a:solidFill>
                  <a:prstClr val="black"/>
                </a:solidFill>
                <a:effectLst/>
                <a:uLnTx/>
                <a:uFillTx/>
                <a:latin typeface="Trebuchet MS"/>
                <a:ea typeface="+mn-ea"/>
                <a:cs typeface="+mn-cs"/>
              </a:rPr>
              <a:t>: Use your mouse to move the whole map or click on a specific county.</a:t>
            </a:r>
          </a:p>
        </p:txBody>
      </p:sp>
    </p:spTree>
    <p:extLst>
      <p:ext uri="{BB962C8B-B14F-4D97-AF65-F5344CB8AC3E}">
        <p14:creationId xmlns:p14="http://schemas.microsoft.com/office/powerpoint/2010/main" val="12006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EDC4-347A-4E0B-A88D-81F473CF5858}"/>
              </a:ext>
            </a:extLst>
          </p:cNvPr>
          <p:cNvSpPr>
            <a:spLocks noGrp="1"/>
          </p:cNvSpPr>
          <p:nvPr>
            <p:ph type="title"/>
          </p:nvPr>
        </p:nvSpPr>
        <p:spPr/>
        <p:txBody>
          <a:bodyPr>
            <a:normAutofit/>
          </a:bodyPr>
          <a:lstStyle/>
          <a:p>
            <a:r>
              <a:rPr lang="en-US" sz="4000" cap="small" dirty="0">
                <a:latin typeface="Trebuchet MS"/>
                <a:ea typeface="+mn-ea"/>
                <a:cs typeface="+mn-cs"/>
              </a:rPr>
              <a:t>Data-Driven Community Assessment</a:t>
            </a:r>
          </a:p>
        </p:txBody>
      </p:sp>
      <p:sp>
        <p:nvSpPr>
          <p:cNvPr id="9" name="Content Placeholder 8">
            <a:extLst>
              <a:ext uri="{FF2B5EF4-FFF2-40B4-BE49-F238E27FC236}">
                <a16:creationId xmlns:a16="http://schemas.microsoft.com/office/drawing/2014/main" id="{124B0B5B-52FB-445C-8A82-8E943FC9C648}"/>
              </a:ext>
            </a:extLst>
          </p:cNvPr>
          <p:cNvSpPr>
            <a:spLocks noGrp="1"/>
          </p:cNvSpPr>
          <p:nvPr>
            <p:ph idx="1"/>
          </p:nvPr>
        </p:nvSpPr>
        <p:spPr>
          <a:xfrm>
            <a:off x="838200" y="1799795"/>
            <a:ext cx="10515600" cy="2736931"/>
          </a:xfrm>
        </p:spPr>
        <p:txBody>
          <a:bodyPr vert="horz" lIns="91440" tIns="45720" rIns="91440" bIns="45720" rtlCol="0" anchor="t">
            <a:noAutofit/>
          </a:bodyPr>
          <a:lstStyle/>
          <a:p>
            <a:pPr marL="0" indent="0">
              <a:lnSpc>
                <a:spcPct val="100000"/>
              </a:lnSpc>
              <a:spcBef>
                <a:spcPts val="0"/>
              </a:spcBef>
              <a:buNone/>
            </a:pPr>
            <a:r>
              <a:rPr lang="en-US" sz="2000" i="1" dirty="0"/>
              <a:t>Detailed community assessment can assist with: </a:t>
            </a:r>
          </a:p>
          <a:p>
            <a:pPr marL="0" indent="0">
              <a:lnSpc>
                <a:spcPct val="100000"/>
              </a:lnSpc>
              <a:spcBef>
                <a:spcPts val="0"/>
              </a:spcBef>
              <a:buNone/>
            </a:pPr>
            <a:endParaRPr lang="en-US" sz="2000" i="1" dirty="0"/>
          </a:p>
          <a:p>
            <a:pPr lvl="1">
              <a:lnSpc>
                <a:spcPct val="100000"/>
              </a:lnSpc>
              <a:spcBef>
                <a:spcPts val="0"/>
              </a:spcBef>
            </a:pPr>
            <a:r>
              <a:rPr lang="en-US" sz="2000" dirty="0"/>
              <a:t>Targeted outreach and assistance</a:t>
            </a:r>
          </a:p>
          <a:p>
            <a:pPr lvl="1">
              <a:lnSpc>
                <a:spcPct val="100000"/>
              </a:lnSpc>
              <a:spcBef>
                <a:spcPts val="0"/>
              </a:spcBef>
            </a:pPr>
            <a:r>
              <a:rPr lang="en-US" sz="2000" dirty="0"/>
              <a:t>Justify expenditures from all funding sources, including grant opportunities</a:t>
            </a:r>
          </a:p>
          <a:p>
            <a:pPr lvl="1">
              <a:lnSpc>
                <a:spcPct val="100000"/>
              </a:lnSpc>
              <a:spcBef>
                <a:spcPts val="0"/>
              </a:spcBef>
            </a:pPr>
            <a:r>
              <a:rPr lang="en-US" sz="2000" dirty="0"/>
              <a:t>Plan to conduct activities consistent with Core Capabilities to prepare for potential threats and hazards</a:t>
            </a:r>
          </a:p>
          <a:p>
            <a:pPr marL="0" indent="0">
              <a:lnSpc>
                <a:spcPct val="100000"/>
              </a:lnSpc>
              <a:spcBef>
                <a:spcPts val="0"/>
              </a:spcBef>
              <a:buNone/>
            </a:pPr>
            <a:endParaRPr lang="en-US" sz="2000" i="1" dirty="0"/>
          </a:p>
          <a:p>
            <a:pPr marL="0" indent="0">
              <a:lnSpc>
                <a:spcPct val="100000"/>
              </a:lnSpc>
              <a:spcBef>
                <a:spcPts val="0"/>
              </a:spcBef>
              <a:buNone/>
            </a:pPr>
            <a:endParaRPr lang="en-US" sz="2000" i="1" dirty="0"/>
          </a:p>
          <a:p>
            <a:pPr marL="914400" indent="0">
              <a:lnSpc>
                <a:spcPct val="100000"/>
              </a:lnSpc>
              <a:spcBef>
                <a:spcPts val="0"/>
              </a:spcBef>
              <a:buNone/>
            </a:pPr>
            <a:r>
              <a:rPr lang="en-US" sz="2000" i="1" dirty="0"/>
              <a:t>Goal of improving a community's resiliency when a disaster occurs and shorten the impacts and time to recover.</a:t>
            </a:r>
            <a:r>
              <a:rPr lang="en-US" sz="2000" i="1" dirty="0">
                <a:latin typeface="Trebuchet MS"/>
              </a:rPr>
              <a:t>​</a:t>
            </a:r>
          </a:p>
        </p:txBody>
      </p:sp>
      <p:pic>
        <p:nvPicPr>
          <p:cNvPr id="3" name="Graphic 7" descr="Bullseye with solid fill">
            <a:extLst>
              <a:ext uri="{FF2B5EF4-FFF2-40B4-BE49-F238E27FC236}">
                <a16:creationId xmlns:a16="http://schemas.microsoft.com/office/drawing/2014/main" id="{C2632DEB-7C32-474D-B824-507EDE145B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4188633"/>
            <a:ext cx="914400" cy="914400"/>
          </a:xfrm>
          <a:prstGeom prst="rect">
            <a:avLst/>
          </a:prstGeom>
        </p:spPr>
      </p:pic>
    </p:spTree>
    <p:extLst>
      <p:ext uri="{BB962C8B-B14F-4D97-AF65-F5344CB8AC3E}">
        <p14:creationId xmlns:p14="http://schemas.microsoft.com/office/powerpoint/2010/main" val="2647546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APT Interface with Map Navigation &amp; RAPT tools highlighted with a red glowing box.">
            <a:extLst>
              <a:ext uri="{FF2B5EF4-FFF2-40B4-BE49-F238E27FC236}">
                <a16:creationId xmlns:a16="http://schemas.microsoft.com/office/drawing/2014/main" id="{0DC6EB1B-27CE-439E-BDC7-7C504D8CC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869" y="1451956"/>
            <a:ext cx="10338262" cy="3954087"/>
          </a:xfrm>
          <a:prstGeom prst="rect">
            <a:avLst/>
          </a:prstGeom>
        </p:spPr>
      </p:pic>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  </a:t>
            </a:r>
          </a:p>
        </p:txBody>
      </p:sp>
      <p:sp>
        <p:nvSpPr>
          <p:cNvPr id="10" name="Content Placeholder 9">
            <a:extLst>
              <a:ext uri="{FF2B5EF4-FFF2-40B4-BE49-F238E27FC236}">
                <a16:creationId xmlns:a16="http://schemas.microsoft.com/office/drawing/2014/main" id="{D9DCCDA3-2051-4F71-82F3-937F84DA86C9}"/>
              </a:ext>
            </a:extLst>
          </p:cNvPr>
          <p:cNvSpPr>
            <a:spLocks noGrp="1"/>
          </p:cNvSpPr>
          <p:nvPr>
            <p:ph idx="1"/>
          </p:nvPr>
        </p:nvSpPr>
        <p:spPr>
          <a:xfrm>
            <a:off x="3512980" y="2972138"/>
            <a:ext cx="8559750" cy="2999156"/>
          </a:xfrm>
          <a:solidFill>
            <a:schemeClr val="bg1"/>
          </a:solidFill>
          <a:ln>
            <a:solidFill>
              <a:schemeClr val="tx1"/>
            </a:solidFill>
          </a:ln>
        </p:spPr>
        <p:txBody>
          <a:bodyPr>
            <a:normAutofit fontScale="92500" lnSpcReduction="20000"/>
          </a:bodyPr>
          <a:lstStyle/>
          <a:p>
            <a:pPr marL="914400" lvl="0" indent="0">
              <a:lnSpc>
                <a:spcPct val="110000"/>
              </a:lnSpc>
              <a:spcBef>
                <a:spcPts val="0"/>
              </a:spcBef>
              <a:buNone/>
            </a:pPr>
            <a:r>
              <a:rPr lang="en-US" sz="1800" b="1" dirty="0">
                <a:solidFill>
                  <a:prstClr val="black"/>
                </a:solidFill>
              </a:rPr>
              <a:t>Query Tool: </a:t>
            </a:r>
            <a:r>
              <a:rPr lang="en-US" sz="1800" dirty="0">
                <a:solidFill>
                  <a:prstClr val="black"/>
                </a:solidFill>
              </a:rPr>
              <a:t>The Query Tool includes two different queries: The first allows you to zoom in and see all the census tracts in a specific county or state. The second provides specific information on the hospitals in a county or state, such as the trauma level. </a:t>
            </a:r>
          </a:p>
          <a:p>
            <a:pPr marL="914400" lvl="0" indent="0">
              <a:lnSpc>
                <a:spcPct val="110000"/>
              </a:lnSpc>
              <a:spcBef>
                <a:spcPts val="0"/>
              </a:spcBef>
              <a:buNone/>
            </a:pPr>
            <a:endParaRPr lang="en-US" sz="1800" dirty="0">
              <a:solidFill>
                <a:prstClr val="black"/>
              </a:solidFill>
            </a:endParaRPr>
          </a:p>
          <a:p>
            <a:pPr marL="914400" lvl="0" indent="0">
              <a:lnSpc>
                <a:spcPct val="110000"/>
              </a:lnSpc>
              <a:spcBef>
                <a:spcPts val="0"/>
              </a:spcBef>
              <a:buNone/>
            </a:pPr>
            <a:r>
              <a:rPr lang="en-US" sz="1800" b="1" dirty="0">
                <a:solidFill>
                  <a:prstClr val="black"/>
                </a:solidFill>
              </a:rPr>
              <a:t>Selection:</a:t>
            </a:r>
            <a:r>
              <a:rPr lang="en-US" sz="1800" dirty="0">
                <a:solidFill>
                  <a:prstClr val="black"/>
                </a:solidFill>
              </a:rPr>
              <a:t> The Selection tool allows you to select multiple infrastructure, hazard, county, or census tract datasets in a specified region (rectangle, polygon, circle etc.). The output provides a number, visual, and comprehensive list of those multiple datasets. You may export, save, or view these datasets in the Attribute Table. </a:t>
            </a:r>
          </a:p>
          <a:p>
            <a:pPr marL="914400" lvl="0" indent="0">
              <a:lnSpc>
                <a:spcPct val="110000"/>
              </a:lnSpc>
              <a:spcBef>
                <a:spcPts val="0"/>
              </a:spcBef>
              <a:buNone/>
            </a:pPr>
            <a:endParaRPr lang="en-US" sz="1800" dirty="0">
              <a:solidFill>
                <a:prstClr val="black"/>
              </a:solidFill>
            </a:endParaRPr>
          </a:p>
          <a:p>
            <a:pPr marL="914400" lvl="0" indent="0">
              <a:lnSpc>
                <a:spcPct val="110000"/>
              </a:lnSpc>
              <a:spcBef>
                <a:spcPts val="0"/>
              </a:spcBef>
              <a:buNone/>
            </a:pPr>
            <a:r>
              <a:rPr lang="en-US" sz="1800" b="1" dirty="0">
                <a:solidFill>
                  <a:prstClr val="black"/>
                </a:solidFill>
              </a:rPr>
              <a:t>Population Count</a:t>
            </a:r>
            <a:r>
              <a:rPr lang="en-US" sz="1800" dirty="0">
                <a:solidFill>
                  <a:prstClr val="black"/>
                </a:solidFill>
              </a:rPr>
              <a:t>: The Population Count tool calculates the total population of the census tracts that are selected by the Selection tool. </a:t>
            </a:r>
          </a:p>
        </p:txBody>
      </p:sp>
      <p:grpSp>
        <p:nvGrpSpPr>
          <p:cNvPr id="15" name="Group 14" descr="Query Tool, Selection, and Population Count icons">
            <a:extLst>
              <a:ext uri="{FF2B5EF4-FFF2-40B4-BE49-F238E27FC236}">
                <a16:creationId xmlns:a16="http://schemas.microsoft.com/office/drawing/2014/main" id="{4699202F-021E-4688-A0EF-5F60DCA7A0A3}"/>
              </a:ext>
            </a:extLst>
          </p:cNvPr>
          <p:cNvGrpSpPr/>
          <p:nvPr/>
        </p:nvGrpSpPr>
        <p:grpSpPr>
          <a:xfrm>
            <a:off x="3684103" y="3127513"/>
            <a:ext cx="675861" cy="2679830"/>
            <a:chOff x="2869029" y="1646081"/>
            <a:chExt cx="542030" cy="2835205"/>
          </a:xfrm>
        </p:grpSpPr>
        <p:pic>
          <p:nvPicPr>
            <p:cNvPr id="3" name="Picture 2" descr="Magnifier Icon">
              <a:extLst>
                <a:ext uri="{FF2B5EF4-FFF2-40B4-BE49-F238E27FC236}">
                  <a16:creationId xmlns:a16="http://schemas.microsoft.com/office/drawing/2014/main" id="{C2247678-D2F7-4173-8386-D6EF51E5847F}"/>
                </a:ext>
              </a:extLst>
            </p:cNvPr>
            <p:cNvPicPr>
              <a:picLocks noChangeAspect="1"/>
            </p:cNvPicPr>
            <p:nvPr/>
          </p:nvPicPr>
          <p:blipFill>
            <a:blip r:embed="rId3"/>
            <a:stretch>
              <a:fillRect/>
            </a:stretch>
          </p:blipFill>
          <p:spPr>
            <a:xfrm>
              <a:off x="2869029" y="1646081"/>
              <a:ext cx="495300" cy="523875"/>
            </a:xfrm>
            <a:prstGeom prst="rect">
              <a:avLst/>
            </a:prstGeom>
          </p:spPr>
        </p:pic>
        <p:pic>
          <p:nvPicPr>
            <p:cNvPr id="5" name="Picture 4" descr="Selection Icon">
              <a:extLst>
                <a:ext uri="{FF2B5EF4-FFF2-40B4-BE49-F238E27FC236}">
                  <a16:creationId xmlns:a16="http://schemas.microsoft.com/office/drawing/2014/main" id="{23EDD2C7-0F70-49C2-829B-5C6AEEE389D4}"/>
                </a:ext>
              </a:extLst>
            </p:cNvPr>
            <p:cNvPicPr>
              <a:picLocks noChangeAspect="1"/>
            </p:cNvPicPr>
            <p:nvPr/>
          </p:nvPicPr>
          <p:blipFill>
            <a:blip r:embed="rId4"/>
            <a:stretch>
              <a:fillRect/>
            </a:stretch>
          </p:blipFill>
          <p:spPr>
            <a:xfrm>
              <a:off x="2869029" y="2784989"/>
              <a:ext cx="514350" cy="542925"/>
            </a:xfrm>
            <a:prstGeom prst="rect">
              <a:avLst/>
            </a:prstGeom>
          </p:spPr>
        </p:pic>
        <p:pic>
          <p:nvPicPr>
            <p:cNvPr id="7" name="Picture 6" descr="Pie Chart Icon">
              <a:extLst>
                <a:ext uri="{FF2B5EF4-FFF2-40B4-BE49-F238E27FC236}">
                  <a16:creationId xmlns:a16="http://schemas.microsoft.com/office/drawing/2014/main" id="{11BF5C55-EC1F-4A21-8AA9-1AE52C54B9BD}"/>
                </a:ext>
              </a:extLst>
            </p:cNvPr>
            <p:cNvPicPr>
              <a:picLocks noChangeAspect="1"/>
            </p:cNvPicPr>
            <p:nvPr/>
          </p:nvPicPr>
          <p:blipFill>
            <a:blip r:embed="rId5"/>
            <a:stretch>
              <a:fillRect/>
            </a:stretch>
          </p:blipFill>
          <p:spPr>
            <a:xfrm>
              <a:off x="2896709" y="3966936"/>
              <a:ext cx="514350" cy="514350"/>
            </a:xfrm>
            <a:prstGeom prst="rect">
              <a:avLst/>
            </a:prstGeom>
          </p:spPr>
        </p:pic>
      </p:grpSp>
    </p:spTree>
    <p:extLst>
      <p:ext uri="{BB962C8B-B14F-4D97-AF65-F5344CB8AC3E}">
        <p14:creationId xmlns:p14="http://schemas.microsoft.com/office/powerpoint/2010/main" val="4275120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PT Interface with top Navigation bar icon highlighted with a red glowing box.">
            <a:extLst>
              <a:ext uri="{FF2B5EF4-FFF2-40B4-BE49-F238E27FC236}">
                <a16:creationId xmlns:a16="http://schemas.microsoft.com/office/drawing/2014/main" id="{E9A77B59-E3AA-4E97-AD97-21F92E637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534" y="538539"/>
            <a:ext cx="8902931" cy="5198225"/>
          </a:xfrm>
          <a:prstGeom prst="rect">
            <a:avLst/>
          </a:prstGeom>
        </p:spPr>
      </p:pic>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   </a:t>
            </a:r>
          </a:p>
        </p:txBody>
      </p:sp>
      <p:sp>
        <p:nvSpPr>
          <p:cNvPr id="5" name="Content Placeholder 4">
            <a:extLst>
              <a:ext uri="{FF2B5EF4-FFF2-40B4-BE49-F238E27FC236}">
                <a16:creationId xmlns:a16="http://schemas.microsoft.com/office/drawing/2014/main" id="{2DC9A2CC-1FCC-4779-9637-72DBFC436EEB}"/>
              </a:ext>
            </a:extLst>
          </p:cNvPr>
          <p:cNvSpPr>
            <a:spLocks noGrp="1"/>
          </p:cNvSpPr>
          <p:nvPr>
            <p:ph idx="1"/>
          </p:nvPr>
        </p:nvSpPr>
        <p:spPr>
          <a:xfrm>
            <a:off x="838200" y="2225143"/>
            <a:ext cx="10515599" cy="3951819"/>
          </a:xfrm>
          <a:solidFill>
            <a:schemeClr val="bg1"/>
          </a:solidFill>
          <a:ln>
            <a:solidFill>
              <a:schemeClr val="tx1"/>
            </a:solidFill>
          </a:ln>
        </p:spPr>
        <p:txBody>
          <a:bodyPr>
            <a:normAutofit fontScale="77500" lnSpcReduction="20000"/>
          </a:bodyPr>
          <a:lstStyle/>
          <a:p>
            <a:pPr marL="0" indent="0">
              <a:lnSpc>
                <a:spcPct val="120000"/>
              </a:lnSpc>
              <a:buNone/>
            </a:pPr>
            <a:r>
              <a:rPr lang="en-US" dirty="0"/>
              <a:t>These icons are along a top navigation bar. Depending on your browser and your webpage’s zoom level, some of the icons may be hidden – in that case, you will see a “More” button to reveal the additional icons. </a:t>
            </a:r>
          </a:p>
          <a:p>
            <a:pPr marL="914400" indent="0">
              <a:lnSpc>
                <a:spcPct val="120000"/>
              </a:lnSpc>
              <a:buNone/>
            </a:pPr>
            <a:r>
              <a:rPr lang="en-US" b="1" dirty="0"/>
              <a:t>Frequently Asked Questions</a:t>
            </a:r>
            <a:r>
              <a:rPr lang="en-US" dirty="0"/>
              <a:t>: Includes background information about the methodology behind CRIA, interface and navigation help, and where to find additional resources,</a:t>
            </a:r>
            <a:br>
              <a:rPr lang="en-US" dirty="0"/>
            </a:br>
            <a:r>
              <a:rPr lang="en-US" b="1" dirty="0"/>
              <a:t>Legend:</a:t>
            </a:r>
            <a:r>
              <a:rPr lang="en-US" dirty="0"/>
              <a:t> Helps you keep track of all the layers (hazard, infrastructure, county and census tract indicators) you may have open on the map.</a:t>
            </a:r>
          </a:p>
          <a:p>
            <a:pPr marL="914400" indent="0">
              <a:lnSpc>
                <a:spcPct val="120000"/>
              </a:lnSpc>
              <a:buNone/>
            </a:pPr>
            <a:r>
              <a:rPr lang="en-US" b="1" dirty="0"/>
              <a:t>Infrastructure: </a:t>
            </a:r>
            <a:r>
              <a:rPr lang="en-US" dirty="0"/>
              <a:t>Shows</a:t>
            </a:r>
            <a:r>
              <a:rPr lang="en-US" b="1" dirty="0"/>
              <a:t> </a:t>
            </a:r>
            <a:r>
              <a:rPr lang="en-US" dirty="0"/>
              <a:t>community infrastructure points available through the Homeland Infrastructure Foundation Level Data (HIFLD).</a:t>
            </a:r>
          </a:p>
        </p:txBody>
      </p:sp>
      <p:grpSp>
        <p:nvGrpSpPr>
          <p:cNvPr id="8" name="Group 7" descr="Frequently Asked Questions, Legend, and Infrastructure icons">
            <a:extLst>
              <a:ext uri="{FF2B5EF4-FFF2-40B4-BE49-F238E27FC236}">
                <a16:creationId xmlns:a16="http://schemas.microsoft.com/office/drawing/2014/main" id="{86911983-35DF-463C-944D-0A2424D6D311}"/>
              </a:ext>
            </a:extLst>
          </p:cNvPr>
          <p:cNvGrpSpPr/>
          <p:nvPr/>
        </p:nvGrpSpPr>
        <p:grpSpPr>
          <a:xfrm>
            <a:off x="1001594" y="3574682"/>
            <a:ext cx="642940" cy="2335496"/>
            <a:chOff x="405246" y="3039456"/>
            <a:chExt cx="543579" cy="2126800"/>
          </a:xfrm>
        </p:grpSpPr>
        <p:pic>
          <p:nvPicPr>
            <p:cNvPr id="6" name="Picture 5" descr="Map legend icon">
              <a:extLst>
                <a:ext uri="{FF2B5EF4-FFF2-40B4-BE49-F238E27FC236}">
                  <a16:creationId xmlns:a16="http://schemas.microsoft.com/office/drawing/2014/main" id="{00035638-3C32-444D-B988-8B7BDE8CAF32}"/>
                </a:ext>
              </a:extLst>
            </p:cNvPr>
            <p:cNvPicPr>
              <a:picLocks noChangeAspect="1"/>
            </p:cNvPicPr>
            <p:nvPr/>
          </p:nvPicPr>
          <p:blipFill>
            <a:blip r:embed="rId3"/>
            <a:stretch>
              <a:fillRect/>
            </a:stretch>
          </p:blipFill>
          <p:spPr>
            <a:xfrm>
              <a:off x="405829" y="3790163"/>
              <a:ext cx="533400" cy="542925"/>
            </a:xfrm>
            <a:prstGeom prst="rect">
              <a:avLst/>
            </a:prstGeom>
          </p:spPr>
        </p:pic>
        <p:pic>
          <p:nvPicPr>
            <p:cNvPr id="11" name="Picture 10" descr="Question mark icon">
              <a:extLst>
                <a:ext uri="{FF2B5EF4-FFF2-40B4-BE49-F238E27FC236}">
                  <a16:creationId xmlns:a16="http://schemas.microsoft.com/office/drawing/2014/main" id="{7C0FAC1F-6C42-4064-B401-39B481D912D8}"/>
                </a:ext>
              </a:extLst>
            </p:cNvPr>
            <p:cNvPicPr>
              <a:picLocks noChangeAspect="1"/>
            </p:cNvPicPr>
            <p:nvPr/>
          </p:nvPicPr>
          <p:blipFill rotWithShape="1">
            <a:blip r:embed="rId4"/>
            <a:srcRect l="41505" t="10051" r="55427" b="80190"/>
            <a:stretch/>
          </p:blipFill>
          <p:spPr>
            <a:xfrm>
              <a:off x="405829" y="3039456"/>
              <a:ext cx="542996" cy="485774"/>
            </a:xfrm>
            <a:prstGeom prst="rect">
              <a:avLst/>
            </a:prstGeom>
          </p:spPr>
        </p:pic>
        <p:pic>
          <p:nvPicPr>
            <p:cNvPr id="14" name="Picture 13" descr="Buildings icon">
              <a:extLst>
                <a:ext uri="{FF2B5EF4-FFF2-40B4-BE49-F238E27FC236}">
                  <a16:creationId xmlns:a16="http://schemas.microsoft.com/office/drawing/2014/main" id="{081E265D-E0F9-4628-8A8E-48C4E2105CEF}"/>
                </a:ext>
              </a:extLst>
            </p:cNvPr>
            <p:cNvPicPr>
              <a:picLocks noChangeAspect="1"/>
            </p:cNvPicPr>
            <p:nvPr/>
          </p:nvPicPr>
          <p:blipFill rotWithShape="1">
            <a:blip r:embed="rId5">
              <a:extLst>
                <a:ext uri="{28A0092B-C50C-407E-A947-70E740481C1C}">
                  <a14:useLocalDpi xmlns:a14="http://schemas.microsoft.com/office/drawing/2010/main" val="0"/>
                </a:ext>
              </a:extLst>
            </a:blip>
            <a:srcRect l="21262" t="17220" r="16713" b="7836"/>
            <a:stretch/>
          </p:blipFill>
          <p:spPr>
            <a:xfrm>
              <a:off x="405246" y="4632856"/>
              <a:ext cx="533401" cy="533400"/>
            </a:xfrm>
            <a:prstGeom prst="rect">
              <a:avLst/>
            </a:prstGeom>
          </p:spPr>
        </p:pic>
      </p:grpSp>
    </p:spTree>
    <p:extLst>
      <p:ext uri="{BB962C8B-B14F-4D97-AF65-F5344CB8AC3E}">
        <p14:creationId xmlns:p14="http://schemas.microsoft.com/office/powerpoint/2010/main" val="21256074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PT Interface with top Navigation bar icon highlighted with a red glowing box.">
            <a:extLst>
              <a:ext uri="{FF2B5EF4-FFF2-40B4-BE49-F238E27FC236}">
                <a16:creationId xmlns:a16="http://schemas.microsoft.com/office/drawing/2014/main" id="{E9A77B59-E3AA-4E97-AD97-21F92E637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534" y="538539"/>
            <a:ext cx="8902931" cy="5198225"/>
          </a:xfrm>
          <a:prstGeom prst="rect">
            <a:avLst/>
          </a:prstGeom>
        </p:spPr>
      </p:pic>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    </a:t>
            </a:r>
          </a:p>
        </p:txBody>
      </p:sp>
      <p:sp>
        <p:nvSpPr>
          <p:cNvPr id="5" name="Content Placeholder 4">
            <a:extLst>
              <a:ext uri="{FF2B5EF4-FFF2-40B4-BE49-F238E27FC236}">
                <a16:creationId xmlns:a16="http://schemas.microsoft.com/office/drawing/2014/main" id="{2DC9A2CC-1FCC-4779-9637-72DBFC436EEB}"/>
              </a:ext>
            </a:extLst>
          </p:cNvPr>
          <p:cNvSpPr>
            <a:spLocks noGrp="1"/>
          </p:cNvSpPr>
          <p:nvPr>
            <p:ph idx="1"/>
          </p:nvPr>
        </p:nvSpPr>
        <p:spPr>
          <a:xfrm>
            <a:off x="838200" y="2225144"/>
            <a:ext cx="10515599" cy="3511620"/>
          </a:xfrm>
          <a:solidFill>
            <a:schemeClr val="bg1"/>
          </a:solidFill>
          <a:ln>
            <a:solidFill>
              <a:schemeClr val="tx1"/>
            </a:solidFill>
          </a:ln>
        </p:spPr>
        <p:txBody>
          <a:bodyPr>
            <a:normAutofit/>
          </a:bodyPr>
          <a:lstStyle/>
          <a:p>
            <a:pPr marL="914400" indent="0">
              <a:lnSpc>
                <a:spcPct val="100000"/>
              </a:lnSpc>
              <a:buNone/>
            </a:pPr>
            <a:r>
              <a:rPr lang="en-US" sz="2200" b="1" dirty="0"/>
              <a:t>Hazards: </a:t>
            </a:r>
            <a:r>
              <a:rPr lang="en-US" sz="2200" dirty="0"/>
              <a:t>Shows GIS layers of historical hazard data for tornadoes, tropical storms, and wildfire; risk assessments for seismic and flooding events; and real-time watch and warning notifications from the National Weather Service. </a:t>
            </a:r>
          </a:p>
          <a:p>
            <a:pPr marL="914400" indent="0">
              <a:lnSpc>
                <a:spcPct val="100000"/>
              </a:lnSpc>
              <a:buNone/>
            </a:pPr>
            <a:r>
              <a:rPr lang="en-US" sz="2200" b="1" dirty="0"/>
              <a:t>County Indicators: </a:t>
            </a:r>
            <a:r>
              <a:rPr lang="en-US" sz="2200" dirty="0"/>
              <a:t>Includes all 20 community resilience indicator layers identified in the CRIA with data at the county level. Twelve of these indicators also have census tract data provided as a separate layer.</a:t>
            </a:r>
            <a:endParaRPr lang="en-US" sz="2200" b="1" dirty="0"/>
          </a:p>
          <a:p>
            <a:pPr marL="914400" indent="0">
              <a:lnSpc>
                <a:spcPct val="100000"/>
              </a:lnSpc>
              <a:buNone/>
            </a:pPr>
            <a:r>
              <a:rPr lang="en-US" sz="2200" b="1" dirty="0"/>
              <a:t>Census Tract Indicators: </a:t>
            </a:r>
            <a:r>
              <a:rPr lang="en-US" sz="2200" dirty="0"/>
              <a:t>Twelve community resilience indicators are available with census tract data. </a:t>
            </a:r>
          </a:p>
        </p:txBody>
      </p:sp>
      <p:pic>
        <p:nvPicPr>
          <p:cNvPr id="3" name="Picture 2" descr="Hazards, County Indicators, Census Tract Indicators icon">
            <a:extLst>
              <a:ext uri="{FF2B5EF4-FFF2-40B4-BE49-F238E27FC236}">
                <a16:creationId xmlns:a16="http://schemas.microsoft.com/office/drawing/2014/main" id="{EC044E8D-318C-4ADD-89A2-33AA53081808}"/>
              </a:ext>
            </a:extLst>
          </p:cNvPr>
          <p:cNvPicPr>
            <a:picLocks noChangeAspect="1"/>
          </p:cNvPicPr>
          <p:nvPr/>
        </p:nvPicPr>
        <p:blipFill>
          <a:blip r:embed="rId3"/>
          <a:stretch>
            <a:fillRect/>
          </a:stretch>
        </p:blipFill>
        <p:spPr>
          <a:xfrm>
            <a:off x="1043492" y="2457120"/>
            <a:ext cx="601042" cy="2663520"/>
          </a:xfrm>
          <a:prstGeom prst="rect">
            <a:avLst/>
          </a:prstGeom>
        </p:spPr>
      </p:pic>
    </p:spTree>
    <p:extLst>
      <p:ext uri="{BB962C8B-B14F-4D97-AF65-F5344CB8AC3E}">
        <p14:creationId xmlns:p14="http://schemas.microsoft.com/office/powerpoint/2010/main" val="834125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PT Interface with top Navigation bar icon highlighted with a red glowing box.">
            <a:extLst>
              <a:ext uri="{FF2B5EF4-FFF2-40B4-BE49-F238E27FC236}">
                <a16:creationId xmlns:a16="http://schemas.microsoft.com/office/drawing/2014/main" id="{E9A77B59-E3AA-4E97-AD97-21F92E637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534" y="538539"/>
            <a:ext cx="8902931" cy="5198225"/>
          </a:xfrm>
          <a:prstGeom prst="rect">
            <a:avLst/>
          </a:prstGeom>
        </p:spPr>
      </p:pic>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     </a:t>
            </a:r>
          </a:p>
        </p:txBody>
      </p:sp>
      <p:sp>
        <p:nvSpPr>
          <p:cNvPr id="5" name="Content Placeholder 4">
            <a:extLst>
              <a:ext uri="{FF2B5EF4-FFF2-40B4-BE49-F238E27FC236}">
                <a16:creationId xmlns:a16="http://schemas.microsoft.com/office/drawing/2014/main" id="{2DC9A2CC-1FCC-4779-9637-72DBFC436EEB}"/>
              </a:ext>
            </a:extLst>
          </p:cNvPr>
          <p:cNvSpPr>
            <a:spLocks noGrp="1"/>
          </p:cNvSpPr>
          <p:nvPr>
            <p:ph idx="1"/>
          </p:nvPr>
        </p:nvSpPr>
        <p:spPr>
          <a:xfrm>
            <a:off x="838200" y="2225144"/>
            <a:ext cx="10515599" cy="3511620"/>
          </a:xfrm>
          <a:solidFill>
            <a:schemeClr val="bg1"/>
          </a:solidFill>
          <a:ln>
            <a:solidFill>
              <a:schemeClr val="tx1"/>
            </a:solidFill>
          </a:ln>
        </p:spPr>
        <p:txBody>
          <a:bodyPr>
            <a:normAutofit fontScale="92500"/>
          </a:bodyPr>
          <a:lstStyle/>
          <a:p>
            <a:pPr marL="914400" marR="0" lvl="0" indent="0" algn="l" defTabSz="914400" rtl="0" eaLnBrk="1" fontAlgn="auto" latinLnBrk="0" hangingPunct="1">
              <a:lnSpc>
                <a:spcPct val="11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Basemap</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Gallery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Basemap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Gallery allows you to change the display of the base map. The default map is the Light Gray/Canvas; other options include satellite imagery, street maps, and terrain views. The street map view is especially helpful to assess evacuation routes, and the terrain views are useful when looking at hazards such as flood or wildfire.	</a:t>
            </a:r>
          </a:p>
          <a:p>
            <a:pPr marL="914400" marR="0" lvl="0" indent="0" algn="l" defTabSz="914400" rtl="0" eaLnBrk="1" fontAlgn="auto" latinLnBrk="0" hangingPunct="1">
              <a:lnSpc>
                <a:spcPct val="11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914400" rtl="0" eaLnBrk="1" fontAlgn="auto" latinLnBrk="0" hangingPunct="1">
              <a:lnSpc>
                <a:spcPct val="11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Toolbox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Toolbox opens in the upper-right corner of the screen. It contains three tools to help visualize areas on the map: Draw, Print, and Measurement.</a:t>
            </a:r>
          </a:p>
          <a:p>
            <a:pPr marL="914400" marR="0" lvl="0" indent="0" algn="l" defTabSz="914400" rtl="0" eaLnBrk="1" fontAlgn="auto" latinLnBrk="0" hangingPunct="1">
              <a:lnSpc>
                <a:spcPct val="11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914400" rtl="0" eaLnBrk="1" fontAlgn="auto" latinLnBrk="0" hangingPunct="1">
              <a:lnSpc>
                <a:spcPct val="110000"/>
              </a:lnSpc>
              <a:spcBef>
                <a:spcPts val="0"/>
              </a:spcBef>
              <a:spcAft>
                <a:spcPts val="0"/>
              </a:spcAft>
              <a:buClrTx/>
              <a:buSzTx/>
              <a:buFontTx/>
              <a:buNone/>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Add Data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Add Data tool allows you to add data to the map by searching for layers hosted on ArcGIS Online or on a Portal for ArcGIS, entering URLs to data sources, or uploading local files (appropriate data types include a zipped shapefile, KML, CSV, GPX, or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GeoJSON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You can temporarily add layers to and remove layers from the map, but these layers cannot be saved to the map to be retained for future review.</a:t>
            </a:r>
          </a:p>
        </p:txBody>
      </p:sp>
      <p:pic>
        <p:nvPicPr>
          <p:cNvPr id="4" name="Picture 3" descr="Basemap Gallery, Toolbox, and Add Data icons">
            <a:extLst>
              <a:ext uri="{FF2B5EF4-FFF2-40B4-BE49-F238E27FC236}">
                <a16:creationId xmlns:a16="http://schemas.microsoft.com/office/drawing/2014/main" id="{A0054061-FD85-4F6C-A9D2-B24B3A1A4E96}"/>
              </a:ext>
            </a:extLst>
          </p:cNvPr>
          <p:cNvPicPr>
            <a:picLocks noChangeAspect="1"/>
          </p:cNvPicPr>
          <p:nvPr/>
        </p:nvPicPr>
        <p:blipFill>
          <a:blip r:embed="rId3"/>
          <a:stretch>
            <a:fillRect/>
          </a:stretch>
        </p:blipFill>
        <p:spPr>
          <a:xfrm>
            <a:off x="1101943" y="2303094"/>
            <a:ext cx="542591" cy="2725148"/>
          </a:xfrm>
          <a:prstGeom prst="rect">
            <a:avLst/>
          </a:prstGeom>
        </p:spPr>
      </p:pic>
    </p:spTree>
    <p:extLst>
      <p:ext uri="{BB962C8B-B14F-4D97-AF65-F5344CB8AC3E}">
        <p14:creationId xmlns:p14="http://schemas.microsoft.com/office/powerpoint/2010/main" val="240961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PT Interface with top Navigation bar icon highlighted with a red glowing box.">
            <a:extLst>
              <a:ext uri="{FF2B5EF4-FFF2-40B4-BE49-F238E27FC236}">
                <a16:creationId xmlns:a16="http://schemas.microsoft.com/office/drawing/2014/main" id="{E9A77B59-E3AA-4E97-AD97-21F92E637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4534" y="538539"/>
            <a:ext cx="8902931" cy="5198225"/>
          </a:xfrm>
          <a:prstGeom prst="rect">
            <a:avLst/>
          </a:prstGeom>
        </p:spPr>
      </p:pic>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      </a:t>
            </a:r>
          </a:p>
        </p:txBody>
      </p:sp>
      <p:sp>
        <p:nvSpPr>
          <p:cNvPr id="5" name="Content Placeholder 4">
            <a:extLst>
              <a:ext uri="{FF2B5EF4-FFF2-40B4-BE49-F238E27FC236}">
                <a16:creationId xmlns:a16="http://schemas.microsoft.com/office/drawing/2014/main" id="{2DC9A2CC-1FCC-4779-9637-72DBFC436EEB}"/>
              </a:ext>
            </a:extLst>
          </p:cNvPr>
          <p:cNvSpPr>
            <a:spLocks noGrp="1"/>
          </p:cNvSpPr>
          <p:nvPr>
            <p:ph idx="1"/>
          </p:nvPr>
        </p:nvSpPr>
        <p:spPr>
          <a:xfrm>
            <a:off x="838200" y="2225144"/>
            <a:ext cx="10515599" cy="3511620"/>
          </a:xfrm>
          <a:solidFill>
            <a:schemeClr val="bg1"/>
          </a:solidFill>
          <a:ln>
            <a:solidFill>
              <a:schemeClr val="tx1"/>
            </a:solidFill>
          </a:ln>
        </p:spPr>
        <p:txBody>
          <a:bodyPr>
            <a:normAutofit/>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Incident Analysis Tool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Incident Analysis Tool allows you to create a buffer zone around an incident (single point, linear, and polygonal) and identify and visualize infrastructure entities within this zone. This tool can provide a comprehensive list and visuals of the locations of infrastructure entities within the buffer zone. 	</a:t>
            </a:r>
          </a:p>
          <a:p>
            <a:pPr marL="9144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Summarize Selected Indicators Tool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Summarize Selected Indicators Tool allows you to draw a specific shape on the map (circle, rectangle, polygon, etc.), select all the census tracts within or touching that shape, and calculate the population of individuals with specific resilience indicator characteristics (age over 65, disability, unemployment, etc.) in those selected census tracts. This tool can provide a visual and comprehensive list of census tracts located in the shape, as well as the total number of individuals with your desired indicator characteristic. </a:t>
            </a:r>
          </a:p>
        </p:txBody>
      </p:sp>
      <p:pic>
        <p:nvPicPr>
          <p:cNvPr id="3" name="Picture 2" descr="Incident Analysis Tool, Summarize Selected Indicators Tool icons">
            <a:extLst>
              <a:ext uri="{FF2B5EF4-FFF2-40B4-BE49-F238E27FC236}">
                <a16:creationId xmlns:a16="http://schemas.microsoft.com/office/drawing/2014/main" id="{3A50A059-7110-45FE-8C58-1DF03D36B924}"/>
              </a:ext>
            </a:extLst>
          </p:cNvPr>
          <p:cNvPicPr>
            <a:picLocks noChangeAspect="1"/>
          </p:cNvPicPr>
          <p:nvPr/>
        </p:nvPicPr>
        <p:blipFill>
          <a:blip r:embed="rId3"/>
          <a:stretch>
            <a:fillRect/>
          </a:stretch>
        </p:blipFill>
        <p:spPr>
          <a:xfrm>
            <a:off x="942637" y="2532810"/>
            <a:ext cx="597460" cy="1792379"/>
          </a:xfrm>
          <a:prstGeom prst="rect">
            <a:avLst/>
          </a:prstGeom>
        </p:spPr>
      </p:pic>
    </p:spTree>
    <p:extLst>
      <p:ext uri="{BB962C8B-B14F-4D97-AF65-F5344CB8AC3E}">
        <p14:creationId xmlns:p14="http://schemas.microsoft.com/office/powerpoint/2010/main" val="3380051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       </a:t>
            </a:r>
          </a:p>
        </p:txBody>
      </p:sp>
      <p:pic>
        <p:nvPicPr>
          <p:cNvPr id="11" name="Content Placeholder 10" descr="A screenshot of FEMA's Resilience Analysis and Planning Tool (RAPT) website. The Attribute Table tab is highlighted with a red glowing box. &#10;Text within the graphic reads: You have the option to &quot;View in Attribute Table&quot; for all infrastructure, hazard, and indicator features in RAPT.">
            <a:extLst>
              <a:ext uri="{FF2B5EF4-FFF2-40B4-BE49-F238E27FC236}">
                <a16:creationId xmlns:a16="http://schemas.microsoft.com/office/drawing/2014/main" id="{2BFB868C-F85D-424D-849A-70B3B1DB6F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1348" y="1507627"/>
            <a:ext cx="9094304" cy="4853015"/>
          </a:xfrm>
        </p:spPr>
      </p:pic>
    </p:spTree>
    <p:extLst>
      <p:ext uri="{BB962C8B-B14F-4D97-AF65-F5344CB8AC3E}">
        <p14:creationId xmlns:p14="http://schemas.microsoft.com/office/powerpoint/2010/main" val="5879208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RAPT Interface        </a:t>
            </a:r>
          </a:p>
        </p:txBody>
      </p:sp>
      <p:pic>
        <p:nvPicPr>
          <p:cNvPr id="9" name="Content Placeholder 8" descr="A screenshot of FEMA's Resilience Analysis and Planning Tool (RAPT) website. The Attribute Table is expanded and highlighted with a red glowing box. Text within the graphic reads: You have the option to &quot;View in Attribute Table&quot; for all infrastructure, hazard, and indicator features in RAPT.">
            <a:extLst>
              <a:ext uri="{FF2B5EF4-FFF2-40B4-BE49-F238E27FC236}">
                <a16:creationId xmlns:a16="http://schemas.microsoft.com/office/drawing/2014/main" id="{10ACDC2A-305C-4501-9EB8-F3767FEF05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1021" y="1825625"/>
            <a:ext cx="7989957" cy="4351338"/>
          </a:xfrm>
        </p:spPr>
      </p:pic>
    </p:spTree>
    <p:extLst>
      <p:ext uri="{BB962C8B-B14F-4D97-AF65-F5344CB8AC3E}">
        <p14:creationId xmlns:p14="http://schemas.microsoft.com/office/powerpoint/2010/main" val="3674795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Hands-On</a:t>
            </a:r>
          </a:p>
        </p:txBody>
      </p:sp>
      <p:sp>
        <p:nvSpPr>
          <p:cNvPr id="3" name="Content Placeholder 2">
            <a:extLst>
              <a:ext uri="{FF2B5EF4-FFF2-40B4-BE49-F238E27FC236}">
                <a16:creationId xmlns:a16="http://schemas.microsoft.com/office/drawing/2014/main" id="{0B635AA9-5C34-4234-8BF8-C74FB627A718}"/>
              </a:ext>
            </a:extLst>
          </p:cNvPr>
          <p:cNvSpPr>
            <a:spLocks noGrp="1"/>
          </p:cNvSpPr>
          <p:nvPr>
            <p:ph idx="1"/>
          </p:nvPr>
        </p:nvSpPr>
        <p:spPr/>
        <p:txBody>
          <a:bodyPr vert="horz" lIns="91440" tIns="45720" rIns="91440" bIns="45720" rtlCol="0" anchor="t">
            <a:normAutofit/>
          </a:bodyPr>
          <a:lstStyle/>
          <a:p>
            <a:pPr>
              <a:lnSpc>
                <a:spcPct val="100000"/>
              </a:lnSpc>
            </a:pPr>
            <a:r>
              <a:rPr lang="en-US" dirty="0">
                <a:latin typeface="Trebuchet MS"/>
              </a:rPr>
              <a:t>In this Hands-On Section, you will learn how to: </a:t>
            </a:r>
          </a:p>
          <a:p>
            <a:pPr lvl="1">
              <a:lnSpc>
                <a:spcPct val="100000"/>
              </a:lnSpc>
            </a:pPr>
            <a:r>
              <a:rPr lang="en-US" dirty="0">
                <a:latin typeface="Trebuchet MS"/>
              </a:rPr>
              <a:t>Select your FEMA Region </a:t>
            </a:r>
          </a:p>
          <a:p>
            <a:pPr lvl="1">
              <a:lnSpc>
                <a:spcPct val="100000"/>
              </a:lnSpc>
            </a:pPr>
            <a:r>
              <a:rPr lang="en-US" dirty="0">
                <a:latin typeface="Trebuchet MS"/>
              </a:rPr>
              <a:t>Access CRIA indicators </a:t>
            </a:r>
          </a:p>
          <a:p>
            <a:pPr lvl="1">
              <a:lnSpc>
                <a:spcPct val="100000"/>
              </a:lnSpc>
            </a:pPr>
            <a:r>
              <a:rPr lang="en-US" dirty="0">
                <a:latin typeface="Trebuchet MS"/>
              </a:rPr>
              <a:t>Locate and utilize the tools available within RAPT</a:t>
            </a:r>
          </a:p>
        </p:txBody>
      </p:sp>
    </p:spTree>
    <p:extLst>
      <p:ext uri="{BB962C8B-B14F-4D97-AF65-F5344CB8AC3E}">
        <p14:creationId xmlns:p14="http://schemas.microsoft.com/office/powerpoint/2010/main" val="16508014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a:xfrm>
            <a:off x="831274" y="337415"/>
            <a:ext cx="10564091" cy="1325563"/>
          </a:xfrm>
        </p:spPr>
        <p:txBody>
          <a:bodyPr/>
          <a:lstStyle/>
          <a:p>
            <a:r>
              <a:rPr lang="en-US" dirty="0">
                <a:latin typeface="Trebuchet MS"/>
              </a:rPr>
              <a:t>Hands-On </a:t>
            </a:r>
          </a:p>
        </p:txBody>
      </p:sp>
      <p:pic>
        <p:nvPicPr>
          <p:cNvPr id="5" name="Content Placeholder 4" descr="A screenshot of FEMA's Resilience Analysis and Planning Tool (RAPT) website. An arrow points to the search bar with the text: Locate jurisdiction by using the search function.">
            <a:extLst>
              <a:ext uri="{FF2B5EF4-FFF2-40B4-BE49-F238E27FC236}">
                <a16:creationId xmlns:a16="http://schemas.microsoft.com/office/drawing/2014/main" id="{748E305F-34D8-4617-A3CD-41950F60BC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3997" y="1390195"/>
            <a:ext cx="8815217" cy="4607833"/>
          </a:xfrm>
        </p:spPr>
      </p:pic>
    </p:spTree>
    <p:extLst>
      <p:ext uri="{BB962C8B-B14F-4D97-AF65-F5344CB8AC3E}">
        <p14:creationId xmlns:p14="http://schemas.microsoft.com/office/powerpoint/2010/main" val="1368304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a:xfrm>
            <a:off x="838200" y="337416"/>
            <a:ext cx="10515600" cy="1325563"/>
          </a:xfrm>
        </p:spPr>
        <p:txBody>
          <a:bodyPr/>
          <a:lstStyle/>
          <a:p>
            <a:r>
              <a:rPr lang="en-US" dirty="0">
                <a:latin typeface="Trebuchet MS"/>
              </a:rPr>
              <a:t>Hands-On  </a:t>
            </a:r>
          </a:p>
        </p:txBody>
      </p:sp>
      <p:pic>
        <p:nvPicPr>
          <p:cNvPr id="8" name="Content Placeholder 7" descr="A screenshot of FEMA's Resilience Analysis and Planning Tool (RAPT) website. The map has Denver, Colorado selected. The County Indicators box is selected. Text included: Locate the County Indicators and select the relevant indicators or date to view the Relative Resilience for your jurisdiction.">
            <a:extLst>
              <a:ext uri="{FF2B5EF4-FFF2-40B4-BE49-F238E27FC236}">
                <a16:creationId xmlns:a16="http://schemas.microsoft.com/office/drawing/2014/main" id="{4235C71D-D133-42D1-8204-B4D3824F99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7229" y="1184791"/>
            <a:ext cx="8450836" cy="5041838"/>
          </a:xfrm>
        </p:spPr>
      </p:pic>
    </p:spTree>
    <p:extLst>
      <p:ext uri="{BB962C8B-B14F-4D97-AF65-F5344CB8AC3E}">
        <p14:creationId xmlns:p14="http://schemas.microsoft.com/office/powerpoint/2010/main" val="66135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B2F0-8E9C-4AFB-9FD9-F84513CF36DA}"/>
              </a:ext>
            </a:extLst>
          </p:cNvPr>
          <p:cNvSpPr>
            <a:spLocks noGrp="1"/>
          </p:cNvSpPr>
          <p:nvPr>
            <p:ph type="title"/>
          </p:nvPr>
        </p:nvSpPr>
        <p:spPr/>
        <p:txBody>
          <a:bodyPr/>
          <a:lstStyle/>
          <a:p>
            <a:r>
              <a:rPr lang="en-US" dirty="0">
                <a:latin typeface="Trebuchet MS"/>
                <a:cs typeface="Calibri Light"/>
              </a:rPr>
              <a:t>Section 1.</a:t>
            </a:r>
          </a:p>
        </p:txBody>
      </p:sp>
      <p:sp>
        <p:nvSpPr>
          <p:cNvPr id="3" name="Text Placeholder 2">
            <a:extLst>
              <a:ext uri="{FF2B5EF4-FFF2-40B4-BE49-F238E27FC236}">
                <a16:creationId xmlns:a16="http://schemas.microsoft.com/office/drawing/2014/main" id="{65858CAC-1D98-4010-AEB3-32278CF371DD}"/>
              </a:ext>
            </a:extLst>
          </p:cNvPr>
          <p:cNvSpPr>
            <a:spLocks noGrp="1"/>
          </p:cNvSpPr>
          <p:nvPr>
            <p:ph type="body" idx="1"/>
          </p:nvPr>
        </p:nvSpPr>
        <p:spPr/>
        <p:txBody>
          <a:bodyPr vert="horz" lIns="91440" tIns="45720" rIns="91440" bIns="45720" rtlCol="0" anchor="t">
            <a:normAutofit/>
          </a:bodyPr>
          <a:lstStyle/>
          <a:p>
            <a:r>
              <a:rPr lang="en-US" dirty="0">
                <a:latin typeface="Trebuchet MS"/>
              </a:rPr>
              <a:t>What are Risk, Vulnerability, and Resilience?</a:t>
            </a:r>
          </a:p>
        </p:txBody>
      </p:sp>
    </p:spTree>
    <p:extLst>
      <p:ext uri="{BB962C8B-B14F-4D97-AF65-F5344CB8AC3E}">
        <p14:creationId xmlns:p14="http://schemas.microsoft.com/office/powerpoint/2010/main" val="2536398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a:xfrm>
            <a:off x="838200" y="337416"/>
            <a:ext cx="10515600" cy="1325563"/>
          </a:xfrm>
        </p:spPr>
        <p:txBody>
          <a:bodyPr/>
          <a:lstStyle/>
          <a:p>
            <a:r>
              <a:rPr lang="en-US" dirty="0">
                <a:latin typeface="Trebuchet MS"/>
              </a:rPr>
              <a:t>Hands-On   </a:t>
            </a:r>
          </a:p>
        </p:txBody>
      </p:sp>
      <p:pic>
        <p:nvPicPr>
          <p:cNvPr id="10" name="Content Placeholder 9" descr="A screenshot of FEMA's Resilience Analysis and Planning Tool (RAPT) website. The Census Tract Indicator is selected. The text included: Navigate to the Census Tract Indicators. Toggle through the 20 community resilience indicator layers identified in the CRIA to view specific community resilience factors within your jurisdiction.">
            <a:extLst>
              <a:ext uri="{FF2B5EF4-FFF2-40B4-BE49-F238E27FC236}">
                <a16:creationId xmlns:a16="http://schemas.microsoft.com/office/drawing/2014/main" id="{0DE64CD0-78DA-448F-9C87-0B523FD23B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7505" y="1401083"/>
            <a:ext cx="8174552" cy="4682150"/>
          </a:xfrm>
        </p:spPr>
      </p:pic>
    </p:spTree>
    <p:extLst>
      <p:ext uri="{BB962C8B-B14F-4D97-AF65-F5344CB8AC3E}">
        <p14:creationId xmlns:p14="http://schemas.microsoft.com/office/powerpoint/2010/main" val="147824959"/>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a:xfrm>
            <a:off x="838200" y="337416"/>
            <a:ext cx="10515600" cy="1325563"/>
          </a:xfrm>
        </p:spPr>
        <p:txBody>
          <a:bodyPr/>
          <a:lstStyle/>
          <a:p>
            <a:r>
              <a:rPr lang="en-US" dirty="0">
                <a:latin typeface="Trebuchet MS"/>
              </a:rPr>
              <a:t>Hands-On    </a:t>
            </a:r>
          </a:p>
        </p:txBody>
      </p:sp>
      <p:pic>
        <p:nvPicPr>
          <p:cNvPr id="10" name="Content Placeholder 9" descr="A screenshot of FEMA's Resilience Analysis and Planning Tool (RAPT) website. The Incident Analysis Tool is selected. Text included: Use the incident analysis tool to identify and visualize infrastructure entities within a specified zone.">
            <a:extLst>
              <a:ext uri="{FF2B5EF4-FFF2-40B4-BE49-F238E27FC236}">
                <a16:creationId xmlns:a16="http://schemas.microsoft.com/office/drawing/2014/main" id="{18450886-4CE9-4DAC-9D03-961B9FE01B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895" y="1328057"/>
            <a:ext cx="9515391" cy="4642077"/>
          </a:xfrm>
        </p:spPr>
      </p:pic>
    </p:spTree>
    <p:extLst>
      <p:ext uri="{BB962C8B-B14F-4D97-AF65-F5344CB8AC3E}">
        <p14:creationId xmlns:p14="http://schemas.microsoft.com/office/powerpoint/2010/main" val="24987563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B2F0-8E9C-4AFB-9FD9-F84513CF36DA}"/>
              </a:ext>
            </a:extLst>
          </p:cNvPr>
          <p:cNvSpPr>
            <a:spLocks noGrp="1"/>
          </p:cNvSpPr>
          <p:nvPr>
            <p:ph type="title"/>
          </p:nvPr>
        </p:nvSpPr>
        <p:spPr/>
        <p:txBody>
          <a:bodyPr/>
          <a:lstStyle/>
          <a:p>
            <a:r>
              <a:rPr lang="en-US" dirty="0">
                <a:latin typeface="Trebuchet MS"/>
              </a:rPr>
              <a:t>Tutorials</a:t>
            </a:r>
          </a:p>
        </p:txBody>
      </p:sp>
      <p:sp>
        <p:nvSpPr>
          <p:cNvPr id="3" name="Text Placeholder 2">
            <a:extLst>
              <a:ext uri="{FF2B5EF4-FFF2-40B4-BE49-F238E27FC236}">
                <a16:creationId xmlns:a16="http://schemas.microsoft.com/office/drawing/2014/main" id="{65858CAC-1D98-4010-AEB3-32278CF371DD}"/>
              </a:ext>
            </a:extLst>
          </p:cNvPr>
          <p:cNvSpPr>
            <a:spLocks noGrp="1"/>
          </p:cNvSpPr>
          <p:nvPr>
            <p:ph type="body" idx="1"/>
          </p:nvPr>
        </p:nvSpPr>
        <p:spPr/>
        <p:txBody>
          <a:bodyPr/>
          <a:lstStyle/>
          <a:p>
            <a:r>
              <a:rPr lang="en-US" dirty="0">
                <a:latin typeface="Trebuchet MS"/>
              </a:rPr>
              <a:t>Explore FEMA’s Resilience Analysis and Planning Tool (RAPT)</a:t>
            </a:r>
          </a:p>
        </p:txBody>
      </p:sp>
    </p:spTree>
    <p:extLst>
      <p:ext uri="{BB962C8B-B14F-4D97-AF65-F5344CB8AC3E}">
        <p14:creationId xmlns:p14="http://schemas.microsoft.com/office/powerpoint/2010/main" val="1375161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Tutorial #1</a:t>
            </a:r>
          </a:p>
        </p:txBody>
      </p:sp>
      <p:sp>
        <p:nvSpPr>
          <p:cNvPr id="5" name="Content Placeholder 4">
            <a:extLst>
              <a:ext uri="{FF2B5EF4-FFF2-40B4-BE49-F238E27FC236}">
                <a16:creationId xmlns:a16="http://schemas.microsoft.com/office/drawing/2014/main" id="{252DEAA2-2CEE-48B1-958F-149A10C20ADD}"/>
              </a:ext>
            </a:extLst>
          </p:cNvPr>
          <p:cNvSpPr>
            <a:spLocks noGrp="1"/>
          </p:cNvSpPr>
          <p:nvPr>
            <p:ph idx="1"/>
          </p:nvPr>
        </p:nvSpPr>
        <p:spPr>
          <a:xfrm>
            <a:off x="838200" y="1533423"/>
            <a:ext cx="10818312" cy="4640020"/>
          </a:xfrm>
        </p:spPr>
        <p:txBody>
          <a:bodyPr vert="horz" lIns="91440" tIns="45720" rIns="91440" bIns="45720" rtlCol="0" anchor="t">
            <a:normAutofit fontScale="62500" lnSpcReduction="20000"/>
          </a:bodyPr>
          <a:lstStyle/>
          <a:p>
            <a:pPr marL="0" indent="0">
              <a:lnSpc>
                <a:spcPct val="120000"/>
              </a:lnSpc>
              <a:buNone/>
            </a:pPr>
            <a:r>
              <a:rPr lang="en-US" sz="2300" dirty="0">
                <a:cs typeface="Calibri"/>
              </a:rPr>
              <a:t>Use </a:t>
            </a:r>
            <a:r>
              <a:rPr lang="en-US" sz="2300" dirty="0">
                <a:cs typeface="Calibri"/>
                <a:hlinkClick r:id="rId3"/>
              </a:rPr>
              <a:t>FEMA's Resilience Analysis and Planning Tool (RAPT)</a:t>
            </a:r>
            <a:r>
              <a:rPr lang="en-US" sz="2300" dirty="0">
                <a:cs typeface="Calibri"/>
              </a:rPr>
              <a:t> (https://www.arcgis.com/apps/webappviewer/index.html?id=90c0c996a5e242a79345cdbc5f758fc6) to develop a data-driven capability targets to support your community’s Threat and Hazard Identification and Risk Assessment (THIRA). </a:t>
            </a:r>
            <a:endParaRPr lang="en-US" sz="2300" dirty="0">
              <a:solidFill>
                <a:srgbClr val="000000"/>
              </a:solidFill>
              <a:cs typeface="Calibri"/>
            </a:endParaRPr>
          </a:p>
          <a:p>
            <a:pPr marL="0" indent="0">
              <a:lnSpc>
                <a:spcPct val="120000"/>
              </a:lnSpc>
              <a:buNone/>
            </a:pPr>
            <a:r>
              <a:rPr lang="en-US" sz="2300" b="1" dirty="0">
                <a:solidFill>
                  <a:srgbClr val="000000"/>
                </a:solidFill>
                <a:cs typeface="Calibri"/>
              </a:rPr>
              <a:t>Scenario: </a:t>
            </a:r>
            <a:r>
              <a:rPr lang="en-US" sz="2300" dirty="0">
                <a:solidFill>
                  <a:srgbClr val="000000"/>
                </a:solidFill>
                <a:cs typeface="Calibri"/>
              </a:rPr>
              <a:t>The Richmond Planning District in the Commonwealth of </a:t>
            </a:r>
            <a:r>
              <a:rPr lang="en-US" sz="2300" dirty="0"/>
              <a:t>Virginia has identified the Tornado Hazard as a high-risk in their Hazard Identification and Risk Assessment. Explore using geospatial data and analysis to give context to a hazardous event and begin identifying what core capabilities could be the most challenged under varying scenarios.</a:t>
            </a:r>
            <a:endParaRPr lang="en-US" sz="2300" dirty="0">
              <a:cs typeface="Calibri"/>
            </a:endParaRPr>
          </a:p>
          <a:p>
            <a:pPr marL="0" indent="0">
              <a:lnSpc>
                <a:spcPct val="120000"/>
              </a:lnSpc>
              <a:buNone/>
            </a:pPr>
            <a:r>
              <a:rPr lang="en-US" sz="2300" b="1" dirty="0"/>
              <a:t>Steps:</a:t>
            </a:r>
            <a:endParaRPr lang="en-US" sz="2300" b="1" dirty="0">
              <a:cs typeface="Calibri"/>
            </a:endParaRPr>
          </a:p>
          <a:p>
            <a:pPr marL="514350" indent="-514350">
              <a:lnSpc>
                <a:spcPct val="120000"/>
              </a:lnSpc>
              <a:buAutoNum type="arabicPeriod"/>
            </a:pPr>
            <a:r>
              <a:rPr lang="en-US" sz="2300" dirty="0">
                <a:cs typeface="Calibri"/>
              </a:rPr>
              <a:t>Review a local plan to identify potential threats and hazards.</a:t>
            </a:r>
          </a:p>
          <a:p>
            <a:pPr marL="514350" indent="-514350">
              <a:lnSpc>
                <a:spcPct val="120000"/>
              </a:lnSpc>
              <a:buAutoNum type="arabicPeriod"/>
            </a:pPr>
            <a:r>
              <a:rPr lang="en-US" sz="2300" dirty="0">
                <a:cs typeface="Calibri"/>
              </a:rPr>
              <a:t>View the location of historical hazard events in RAPT identified by the local plan.</a:t>
            </a:r>
            <a:endParaRPr lang="en-US" sz="2300" dirty="0"/>
          </a:p>
          <a:p>
            <a:pPr marL="514350" indent="-514350">
              <a:lnSpc>
                <a:spcPct val="120000"/>
              </a:lnSpc>
              <a:buAutoNum type="arabicPeriod"/>
            </a:pPr>
            <a:r>
              <a:rPr lang="en-US" sz="2300" dirty="0">
                <a:cs typeface="Calibri"/>
              </a:rPr>
              <a:t>Use analytical tools in RAPT to visualize the people and built infrastructure that would be impacted by a similar event.</a:t>
            </a:r>
          </a:p>
          <a:p>
            <a:pPr marL="514350" indent="-514350">
              <a:lnSpc>
                <a:spcPct val="120000"/>
              </a:lnSpc>
              <a:buAutoNum type="arabicPeriod"/>
            </a:pPr>
            <a:r>
              <a:rPr lang="en-US" sz="2300" dirty="0">
                <a:cs typeface="Calibri"/>
              </a:rPr>
              <a:t>Explore community characteristics using the Community Resilience Indicator Analysis (CRIA) to further understand the unique challenges and planning requirements that may be required.</a:t>
            </a:r>
          </a:p>
          <a:p>
            <a:pPr marL="514350" indent="-514350">
              <a:lnSpc>
                <a:spcPct val="120000"/>
              </a:lnSpc>
              <a:buAutoNum type="arabicPeriod"/>
            </a:pPr>
            <a:r>
              <a:rPr lang="en-US" sz="2300" dirty="0">
                <a:cs typeface="Calibri"/>
              </a:rPr>
              <a:t>Overlay infrastructure and community resilience layers to view the interplay of the presence or lack of infrastructure may indicate a higher or lower relative resilience to threats and hazards.</a:t>
            </a:r>
          </a:p>
          <a:p>
            <a:pPr marL="514350" indent="-514350">
              <a:lnSpc>
                <a:spcPct val="120000"/>
              </a:lnSpc>
              <a:buAutoNum type="arabicPeriod"/>
            </a:pPr>
            <a:r>
              <a:rPr lang="en-US" sz="2300" dirty="0">
                <a:cs typeface="Calibri"/>
              </a:rPr>
              <a:t>Draft an initial description of a Tornado event that could stress your community's ability to deliver a core capability for potential inclusion in a THIRA/SPR.</a:t>
            </a:r>
          </a:p>
        </p:txBody>
      </p:sp>
    </p:spTree>
    <p:extLst>
      <p:ext uri="{BB962C8B-B14F-4D97-AF65-F5344CB8AC3E}">
        <p14:creationId xmlns:p14="http://schemas.microsoft.com/office/powerpoint/2010/main" val="1799992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669-3A14-46A7-BB5D-FCB455532B64}"/>
              </a:ext>
            </a:extLst>
          </p:cNvPr>
          <p:cNvSpPr>
            <a:spLocks noGrp="1"/>
          </p:cNvSpPr>
          <p:nvPr>
            <p:ph type="title"/>
          </p:nvPr>
        </p:nvSpPr>
        <p:spPr/>
        <p:txBody>
          <a:bodyPr/>
          <a:lstStyle/>
          <a:p>
            <a:r>
              <a:rPr lang="en-US" dirty="0">
                <a:latin typeface="Trebuchet MS"/>
              </a:rPr>
              <a:t>Tutorial #2</a:t>
            </a:r>
          </a:p>
        </p:txBody>
      </p:sp>
      <p:sp>
        <p:nvSpPr>
          <p:cNvPr id="5" name="Content Placeholder 4">
            <a:extLst>
              <a:ext uri="{FF2B5EF4-FFF2-40B4-BE49-F238E27FC236}">
                <a16:creationId xmlns:a16="http://schemas.microsoft.com/office/drawing/2014/main" id="{252DEAA2-2CEE-48B1-958F-149A10C20ADD}"/>
              </a:ext>
            </a:extLst>
          </p:cNvPr>
          <p:cNvSpPr>
            <a:spLocks noGrp="1"/>
          </p:cNvSpPr>
          <p:nvPr>
            <p:ph idx="1"/>
          </p:nvPr>
        </p:nvSpPr>
        <p:spPr>
          <a:xfrm>
            <a:off x="838200" y="1506894"/>
            <a:ext cx="10515600" cy="4635287"/>
          </a:xfrm>
        </p:spPr>
        <p:txBody>
          <a:bodyPr vert="horz" lIns="91440" tIns="45720" rIns="91440" bIns="45720" rtlCol="0" anchor="t">
            <a:noAutofit/>
          </a:bodyPr>
          <a:lstStyle/>
          <a:p>
            <a:pPr marL="0" indent="0">
              <a:lnSpc>
                <a:spcPct val="100000"/>
              </a:lnSpc>
              <a:buNone/>
            </a:pPr>
            <a:r>
              <a:rPr lang="en-US" sz="1600" dirty="0">
                <a:cs typeface="Calibri"/>
              </a:rPr>
              <a:t>Use </a:t>
            </a:r>
            <a:r>
              <a:rPr lang="en-US" sz="1600" dirty="0">
                <a:cs typeface="Calibri"/>
                <a:hlinkClick r:id="rId3"/>
              </a:rPr>
              <a:t> FEMA's Resilience Analysis and Planning Tool (RAPT)</a:t>
            </a:r>
            <a:r>
              <a:rPr lang="en-US" sz="1600" dirty="0">
                <a:cs typeface="Calibri"/>
              </a:rPr>
              <a:t> (https://www.arcgis.com/apps/webappviewer/index.html?id=90c0c996a5e242a79345cdbc5f758fc6) to develop </a:t>
            </a:r>
            <a:r>
              <a:rPr lang="en-US" sz="1600" dirty="0">
                <a:ea typeface="+mn-lt"/>
                <a:cs typeface="+mn-lt"/>
              </a:rPr>
              <a:t>a targeted community outreach strategy to reach non-English speaking populations, with the goal to increase preparedness and resilience</a:t>
            </a:r>
            <a:endParaRPr lang="en-US" sz="1600" dirty="0">
              <a:solidFill>
                <a:srgbClr val="000000"/>
              </a:solidFill>
              <a:cs typeface="Calibri"/>
            </a:endParaRPr>
          </a:p>
          <a:p>
            <a:pPr marL="0" indent="0">
              <a:lnSpc>
                <a:spcPct val="100000"/>
              </a:lnSpc>
              <a:buNone/>
            </a:pPr>
            <a:r>
              <a:rPr lang="en-US" sz="1600" b="1" dirty="0">
                <a:solidFill>
                  <a:srgbClr val="000000"/>
                </a:solidFill>
                <a:cs typeface="Calibri"/>
              </a:rPr>
              <a:t>Scenario: </a:t>
            </a:r>
            <a:r>
              <a:rPr lang="en-US" sz="1600" dirty="0">
                <a:cs typeface="Calibri"/>
              </a:rPr>
              <a:t>The County of San Diego is very diverse and has many non-English speaking populations. Use RAPT and geospatial data to explore non-English speaking communities that will need specialized preparedness outreach in various languages.</a:t>
            </a:r>
          </a:p>
          <a:p>
            <a:pPr marL="0" indent="0">
              <a:lnSpc>
                <a:spcPct val="100000"/>
              </a:lnSpc>
              <a:buNone/>
            </a:pPr>
            <a:r>
              <a:rPr lang="en-US" sz="1600" b="1" dirty="0"/>
              <a:t>Steps:</a:t>
            </a:r>
            <a:endParaRPr lang="en-US" sz="1600" b="1" dirty="0">
              <a:cs typeface="Calibri"/>
            </a:endParaRPr>
          </a:p>
          <a:p>
            <a:pPr marL="514350" indent="-514350">
              <a:lnSpc>
                <a:spcPct val="100000"/>
              </a:lnSpc>
              <a:buFont typeface="Arial" panose="020B0604020202020204" pitchFamily="34" charset="0"/>
              <a:buAutoNum type="arabicPeriod"/>
            </a:pPr>
            <a:r>
              <a:rPr lang="en-US" sz="1600" dirty="0">
                <a:cs typeface="Calibri"/>
              </a:rPr>
              <a:t>Explore community characteristics using the Community Resilience Indicator Analysis (CRIA) to further understand the unique challenges and planning requirements that may be required.</a:t>
            </a:r>
          </a:p>
          <a:p>
            <a:pPr marL="514350" indent="-514350">
              <a:lnSpc>
                <a:spcPct val="100000"/>
              </a:lnSpc>
              <a:buAutoNum type="arabicPeriod"/>
            </a:pPr>
            <a:r>
              <a:rPr lang="en-US" sz="1600" dirty="0">
                <a:cs typeface="Calibri"/>
              </a:rPr>
              <a:t>View the locations of non-English speakers in San Diego via the Language barriers: R9 – Limited English Proficiency layer within RAPT.</a:t>
            </a:r>
            <a:endParaRPr lang="en-US" sz="1600" dirty="0"/>
          </a:p>
          <a:p>
            <a:pPr marL="514350" indent="-514350">
              <a:lnSpc>
                <a:spcPct val="100000"/>
              </a:lnSpc>
              <a:buAutoNum type="arabicPeriod"/>
            </a:pPr>
            <a:r>
              <a:rPr lang="en-US" sz="1600" dirty="0">
                <a:cs typeface="Calibri"/>
              </a:rPr>
              <a:t>Add in the US Census Bureau, ACS Language Spoken at Home Variables – Boundaries GIS data to view specifics on the various languages spoken in the community</a:t>
            </a:r>
          </a:p>
          <a:p>
            <a:pPr marL="514350" indent="-514350">
              <a:lnSpc>
                <a:spcPct val="100000"/>
              </a:lnSpc>
              <a:buAutoNum type="arabicPeriod"/>
            </a:pPr>
            <a:r>
              <a:rPr lang="en-US" sz="1600" dirty="0">
                <a:cs typeface="Calibri"/>
              </a:rPr>
              <a:t>Gather populations numbers and locations of populations that will need preparedness materials in various languages.</a:t>
            </a:r>
          </a:p>
        </p:txBody>
      </p:sp>
    </p:spTree>
    <p:extLst>
      <p:ext uri="{BB962C8B-B14F-4D97-AF65-F5344CB8AC3E}">
        <p14:creationId xmlns:p14="http://schemas.microsoft.com/office/powerpoint/2010/main" val="604404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0E7-7B22-4412-84E8-D097A83AF966}"/>
              </a:ext>
            </a:extLst>
          </p:cNvPr>
          <p:cNvSpPr>
            <a:spLocks noGrp="1"/>
          </p:cNvSpPr>
          <p:nvPr>
            <p:ph type="title"/>
          </p:nvPr>
        </p:nvSpPr>
        <p:spPr/>
        <p:txBody>
          <a:bodyPr>
            <a:normAutofit/>
          </a:bodyPr>
          <a:lstStyle/>
          <a:p>
            <a:r>
              <a:rPr lang="en-US" sz="4000" dirty="0">
                <a:latin typeface="Trebuchet MS"/>
              </a:rPr>
              <a:t>Defining Risk, Resilience, and Vulnerability</a:t>
            </a:r>
          </a:p>
        </p:txBody>
      </p:sp>
      <p:sp>
        <p:nvSpPr>
          <p:cNvPr id="3" name="Content Placeholder 2">
            <a:extLst>
              <a:ext uri="{FF2B5EF4-FFF2-40B4-BE49-F238E27FC236}">
                <a16:creationId xmlns:a16="http://schemas.microsoft.com/office/drawing/2014/main" id="{A2D81C3A-0094-4A0B-84D4-22470F2AF4C7}"/>
              </a:ext>
            </a:extLst>
          </p:cNvPr>
          <p:cNvSpPr>
            <a:spLocks noGrp="1"/>
          </p:cNvSpPr>
          <p:nvPr>
            <p:ph idx="1"/>
          </p:nvPr>
        </p:nvSpPr>
        <p:spPr/>
        <p:txBody>
          <a:bodyPr vert="horz" lIns="91440" tIns="45720" rIns="91440" bIns="45720" rtlCol="0" anchor="t">
            <a:normAutofit/>
          </a:bodyPr>
          <a:lstStyle/>
          <a:p>
            <a:pPr>
              <a:lnSpc>
                <a:spcPct val="100000"/>
              </a:lnSpc>
            </a:pPr>
            <a:r>
              <a:rPr lang="en-US" dirty="0"/>
              <a:t>Numerous definitions exist</a:t>
            </a:r>
            <a:endParaRPr lang="en-US" dirty="0">
              <a:cs typeface="Calibri"/>
            </a:endParaRPr>
          </a:p>
          <a:p>
            <a:pPr>
              <a:lnSpc>
                <a:spcPct val="100000"/>
              </a:lnSpc>
            </a:pPr>
            <a:r>
              <a:rPr lang="en-US" dirty="0"/>
              <a:t>Varies by </a:t>
            </a:r>
            <a:r>
              <a:rPr lang="en-US" dirty="0">
                <a:ea typeface="+mn-lt"/>
                <a:cs typeface="+mn-lt"/>
              </a:rPr>
              <a:t>context and discipline</a:t>
            </a:r>
            <a:endParaRPr lang="en-US" dirty="0"/>
          </a:p>
          <a:p>
            <a:pPr>
              <a:lnSpc>
                <a:spcPct val="100000"/>
              </a:lnSpc>
            </a:pPr>
            <a:r>
              <a:rPr lang="en-US" dirty="0">
                <a:cs typeface="Calibri"/>
              </a:rPr>
              <a:t>Have evolved over time</a:t>
            </a:r>
          </a:p>
        </p:txBody>
      </p:sp>
    </p:spTree>
    <p:extLst>
      <p:ext uri="{BB962C8B-B14F-4D97-AF65-F5344CB8AC3E}">
        <p14:creationId xmlns:p14="http://schemas.microsoft.com/office/powerpoint/2010/main" val="2991115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80E7-7B22-4412-84E8-D097A83AF966}"/>
              </a:ext>
            </a:extLst>
          </p:cNvPr>
          <p:cNvSpPr>
            <a:spLocks noGrp="1"/>
          </p:cNvSpPr>
          <p:nvPr>
            <p:ph type="title"/>
          </p:nvPr>
        </p:nvSpPr>
        <p:spPr/>
        <p:txBody>
          <a:bodyPr/>
          <a:lstStyle/>
          <a:p>
            <a:r>
              <a:rPr lang="en-US" dirty="0">
                <a:latin typeface="Trebuchet MS"/>
              </a:rPr>
              <a:t>Defining Risk</a:t>
            </a:r>
          </a:p>
        </p:txBody>
      </p:sp>
      <p:sp>
        <p:nvSpPr>
          <p:cNvPr id="3" name="Content Placeholder 2">
            <a:extLst>
              <a:ext uri="{FF2B5EF4-FFF2-40B4-BE49-F238E27FC236}">
                <a16:creationId xmlns:a16="http://schemas.microsoft.com/office/drawing/2014/main" id="{A2D81C3A-0094-4A0B-84D4-22470F2AF4C7}"/>
              </a:ext>
            </a:extLst>
          </p:cNvPr>
          <p:cNvSpPr>
            <a:spLocks noGrp="1"/>
          </p:cNvSpPr>
          <p:nvPr>
            <p:ph idx="1"/>
          </p:nvPr>
        </p:nvSpPr>
        <p:spPr>
          <a:xfrm>
            <a:off x="959980" y="1735313"/>
            <a:ext cx="8757355" cy="4351338"/>
          </a:xfrm>
        </p:spPr>
        <p:txBody>
          <a:bodyPr vert="horz" lIns="91440" tIns="45720" rIns="91440" bIns="45720" rtlCol="0" anchor="t">
            <a:normAutofit/>
          </a:bodyPr>
          <a:lstStyle/>
          <a:p>
            <a:pPr>
              <a:lnSpc>
                <a:spcPct val="100000"/>
              </a:lnSpc>
            </a:pPr>
            <a:r>
              <a:rPr lang="en-US" sz="2400" dirty="0">
                <a:cs typeface="Calibri"/>
              </a:rPr>
              <a:t>DHS/FEMA </a:t>
            </a:r>
            <a:r>
              <a:rPr lang="en-US" sz="2400" b="1" dirty="0">
                <a:cs typeface="Calibri"/>
              </a:rPr>
              <a:t>defines</a:t>
            </a:r>
            <a:r>
              <a:rPr lang="en-US" sz="2400" dirty="0">
                <a:cs typeface="Calibri"/>
              </a:rPr>
              <a:t> </a:t>
            </a:r>
            <a:r>
              <a:rPr lang="en-US" sz="2400" b="1" dirty="0">
                <a:cs typeface="Calibri"/>
              </a:rPr>
              <a:t>risk</a:t>
            </a:r>
            <a:r>
              <a:rPr lang="en-US" sz="2400" dirty="0">
                <a:cs typeface="Calibri"/>
              </a:rPr>
              <a:t> as: </a:t>
            </a:r>
          </a:p>
          <a:p>
            <a:pPr lvl="1">
              <a:lnSpc>
                <a:spcPct val="100000"/>
              </a:lnSpc>
            </a:pPr>
            <a:r>
              <a:rPr lang="en-US" i="1" dirty="0">
                <a:cs typeface="Calibri"/>
              </a:rPr>
              <a:t>The potential for an unwanted outcome resulting from an incident, event, or occurrence, as determined by its likelihood and the associated consequences.</a:t>
            </a:r>
          </a:p>
          <a:p>
            <a:pPr>
              <a:lnSpc>
                <a:spcPct val="100000"/>
              </a:lnSpc>
            </a:pPr>
            <a:r>
              <a:rPr lang="en-US" sz="2400" dirty="0">
                <a:cs typeface="Calibri"/>
              </a:rPr>
              <a:t>The DHS/FEMA </a:t>
            </a:r>
            <a:r>
              <a:rPr lang="en-US" sz="2400" b="1" dirty="0">
                <a:cs typeface="Calibri"/>
              </a:rPr>
              <a:t>risk methodology</a:t>
            </a:r>
            <a:r>
              <a:rPr lang="en-US" sz="2400" dirty="0">
                <a:cs typeface="Calibri"/>
              </a:rPr>
              <a:t> is focused on three elements: </a:t>
            </a:r>
          </a:p>
          <a:p>
            <a:pPr lvl="1">
              <a:lnSpc>
                <a:spcPct val="100000"/>
              </a:lnSpc>
            </a:pPr>
            <a:r>
              <a:rPr lang="en-US" dirty="0">
                <a:cs typeface="Calibri"/>
              </a:rPr>
              <a:t>Threat: the likelihood of an attack being attempted by an adversary</a:t>
            </a:r>
          </a:p>
          <a:p>
            <a:pPr lvl="1">
              <a:lnSpc>
                <a:spcPct val="100000"/>
              </a:lnSpc>
            </a:pPr>
            <a:r>
              <a:rPr lang="en-US" dirty="0">
                <a:cs typeface="Calibri"/>
              </a:rPr>
              <a:t>Vulnerability: the likelihood that an attack is successful, given that it is attempted </a:t>
            </a:r>
          </a:p>
          <a:p>
            <a:pPr lvl="1">
              <a:lnSpc>
                <a:spcPct val="100000"/>
              </a:lnSpc>
            </a:pPr>
            <a:r>
              <a:rPr lang="en-US" dirty="0">
                <a:cs typeface="Calibri"/>
              </a:rPr>
              <a:t>Consequence: the effect of an event, incident, or occurrence</a:t>
            </a:r>
          </a:p>
        </p:txBody>
      </p:sp>
      <p:grpSp>
        <p:nvGrpSpPr>
          <p:cNvPr id="6" name="Group 5" descr="Blue background rectangle for Calculating Risk text box.">
            <a:extLst>
              <a:ext uri="{FF2B5EF4-FFF2-40B4-BE49-F238E27FC236}">
                <a16:creationId xmlns:a16="http://schemas.microsoft.com/office/drawing/2014/main" id="{E2EF987A-2F45-4BAA-B710-D86652EA5220}"/>
              </a:ext>
            </a:extLst>
          </p:cNvPr>
          <p:cNvGrpSpPr/>
          <p:nvPr/>
        </p:nvGrpSpPr>
        <p:grpSpPr>
          <a:xfrm>
            <a:off x="9595555" y="2088443"/>
            <a:ext cx="2404533" cy="2889957"/>
            <a:chOff x="9595555" y="2088443"/>
            <a:chExt cx="2404533" cy="2889957"/>
          </a:xfrm>
        </p:grpSpPr>
        <p:sp>
          <p:nvSpPr>
            <p:cNvPr id="4" name="Rectangle 3">
              <a:extLst>
                <a:ext uri="{FF2B5EF4-FFF2-40B4-BE49-F238E27FC236}">
                  <a16:creationId xmlns:a16="http://schemas.microsoft.com/office/drawing/2014/main" id="{9B033345-8033-4956-904C-AE7360841B95}"/>
                </a:ext>
              </a:extLst>
            </p:cNvPr>
            <p:cNvSpPr/>
            <p:nvPr/>
          </p:nvSpPr>
          <p:spPr>
            <a:xfrm>
              <a:off x="9595555" y="2088443"/>
              <a:ext cx="2404533" cy="2889957"/>
            </a:xfrm>
            <a:prstGeom prst="rect">
              <a:avLst/>
            </a:prstGeom>
            <a:solidFill>
              <a:srgbClr val="1C416E"/>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t>Calculating Risk:</a:t>
              </a:r>
              <a:br>
                <a:rPr lang="en-US" sz="1400" b="1" dirty="0"/>
              </a:br>
              <a:endParaRPr lang="en-US" sz="1400" b="1" dirty="0"/>
            </a:p>
            <a:p>
              <a:pPr algn="ctr"/>
              <a:endParaRPr lang="en-US" sz="1400" b="1" dirty="0"/>
            </a:p>
            <a:p>
              <a:pPr algn="ctr"/>
              <a:r>
                <a:rPr lang="en-US" sz="1400" b="1" dirty="0"/>
                <a:t>DHS: </a:t>
              </a:r>
              <a:br>
                <a:rPr lang="en-US" sz="1400" b="1" dirty="0"/>
              </a:br>
              <a:r>
                <a:rPr lang="en-US" sz="1400" dirty="0"/>
                <a:t>Risk = Threat x Vulnerability x Consequence</a:t>
              </a:r>
            </a:p>
            <a:p>
              <a:pPr algn="ctr"/>
              <a:endParaRPr lang="en-US" sz="1400" b="1" dirty="0"/>
            </a:p>
            <a:p>
              <a:pPr algn="ctr"/>
              <a:r>
                <a:rPr lang="en-US" sz="1400" b="1" dirty="0"/>
                <a:t>National Risk Index:</a:t>
              </a:r>
              <a:br>
                <a:rPr lang="en-US" sz="1400" b="1" dirty="0"/>
              </a:br>
              <a:r>
                <a:rPr lang="en-US" sz="1400" dirty="0"/>
                <a:t>Risk = Expected Annual Loss x Social Vulnerability  ÷ Community Resilience</a:t>
              </a:r>
            </a:p>
          </p:txBody>
        </p:sp>
        <p:cxnSp>
          <p:nvCxnSpPr>
            <p:cNvPr id="5" name="Straight Connector 4">
              <a:extLst>
                <a:ext uri="{FF2B5EF4-FFF2-40B4-BE49-F238E27FC236}">
                  <a16:creationId xmlns:a16="http://schemas.microsoft.com/office/drawing/2014/main" id="{99F01F47-8707-4935-A09E-4A6012A2DBDE}"/>
                </a:ext>
              </a:extLst>
            </p:cNvPr>
            <p:cNvCxnSpPr>
              <a:cxnSpLocks/>
            </p:cNvCxnSpPr>
            <p:nvPr/>
          </p:nvCxnSpPr>
          <p:spPr>
            <a:xfrm>
              <a:off x="9866489" y="2683715"/>
              <a:ext cx="20070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61096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59C0FA34F4B247933068708B092DDE" ma:contentTypeVersion="14" ma:contentTypeDescription="Create a new document." ma:contentTypeScope="" ma:versionID="b9d38762fb5b807d5dcf6e265d6c4900">
  <xsd:schema xmlns:xsd="http://www.w3.org/2001/XMLSchema" xmlns:xs="http://www.w3.org/2001/XMLSchema" xmlns:p="http://schemas.microsoft.com/office/2006/metadata/properties" xmlns:ns2="35fb33d6-b056-4994-9c33-e1538dd60bd3" xmlns:ns3="d6dcfac6-2a97-4392-b364-7b785c110d2f" targetNamespace="http://schemas.microsoft.com/office/2006/metadata/properties" ma:root="true" ma:fieldsID="687132ad7c6cdcd20cac6cdd28c33a6a" ns2:_="" ns3:_="">
    <xsd:import namespace="35fb33d6-b056-4994-9c33-e1538dd60bd3"/>
    <xsd:import namespace="d6dcfac6-2a97-4392-b364-7b785c110d2f"/>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b33d6-b056-4994-9c33-e1538dd60bd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6dcfac6-2a97-4392-b364-7b785c110d2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E7E7B5-6D24-4D6C-A548-0E5BC50B81D8}">
  <ds:schemaRefs>
    <ds:schemaRef ds:uri="http://schemas.microsoft.com/sharepoint/v3/contenttype/forms"/>
  </ds:schemaRefs>
</ds:datastoreItem>
</file>

<file path=customXml/itemProps2.xml><?xml version="1.0" encoding="utf-8"?>
<ds:datastoreItem xmlns:ds="http://schemas.openxmlformats.org/officeDocument/2006/customXml" ds:itemID="{CDCE0775-708D-47DD-B13F-712BC9ADB066}">
  <ds:schemaRefs>
    <ds:schemaRef ds:uri="35fb33d6-b056-4994-9c33-e1538dd60bd3"/>
    <ds:schemaRef ds:uri="d6dcfac6-2a97-4392-b364-7b785c110d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46186E-8F82-41A1-A333-A579EC5398D9}">
  <ds:schemaRefs>
    <ds:schemaRef ds:uri="http://purl.org/dc/elements/1.1/"/>
    <ds:schemaRef ds:uri="http://purl.org/dc/dcmitype/"/>
    <ds:schemaRef ds:uri="http://schemas.microsoft.com/office/2006/metadata/properties"/>
    <ds:schemaRef ds:uri="http://www.w3.org/XML/1998/namespace"/>
    <ds:schemaRef ds:uri="http://purl.org/dc/terms/"/>
    <ds:schemaRef ds:uri="35fb33d6-b056-4994-9c33-e1538dd60bd3"/>
    <ds:schemaRef ds:uri="http://schemas.microsoft.com/office/2006/documentManagement/types"/>
    <ds:schemaRef ds:uri="http://schemas.openxmlformats.org/package/2006/metadata/core-properties"/>
    <ds:schemaRef ds:uri="http://schemas.microsoft.com/office/infopath/2007/PartnerControls"/>
    <ds:schemaRef ds:uri="d6dcfac6-2a97-4392-b364-7b785c110d2f"/>
  </ds:schemaRefs>
</ds:datastoreItem>
</file>

<file path=docProps/app.xml><?xml version="1.0" encoding="utf-8"?>
<Properties xmlns="http://schemas.openxmlformats.org/officeDocument/2006/extended-properties" xmlns:vt="http://schemas.openxmlformats.org/officeDocument/2006/docPropsVTypes">
  <Template/>
  <TotalTime>3655</TotalTime>
  <Words>12985</Words>
  <Application>Microsoft Office PowerPoint</Application>
  <PresentationFormat>Widescreen</PresentationFormat>
  <Paragraphs>890</Paragraphs>
  <Slides>74</Slides>
  <Notes>47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Arial</vt:lpstr>
      <vt:lpstr>Arial,Sans-Serif</vt:lpstr>
      <vt:lpstr>Calibri</vt:lpstr>
      <vt:lpstr>Calibri Light</vt:lpstr>
      <vt:lpstr>Corbel</vt:lpstr>
      <vt:lpstr>Merriweather</vt:lpstr>
      <vt:lpstr>Segoe UI</vt:lpstr>
      <vt:lpstr>Source Sans Pro</vt:lpstr>
      <vt:lpstr>Source Sans Pro Web</vt:lpstr>
      <vt:lpstr>Source Serif Pro</vt:lpstr>
      <vt:lpstr>Times</vt:lpstr>
      <vt:lpstr>Times New Roman</vt:lpstr>
      <vt:lpstr>Trebuchet MS</vt:lpstr>
      <vt:lpstr>Office Theme</vt:lpstr>
      <vt:lpstr>Community Risk, Vulnerability, and Resilience Data Module</vt:lpstr>
      <vt:lpstr>Course Outline</vt:lpstr>
      <vt:lpstr>Introduction</vt:lpstr>
      <vt:lpstr>Emergency Management</vt:lpstr>
      <vt:lpstr>Data-Driven Approach</vt:lpstr>
      <vt:lpstr>Data-Driven Community Assessment</vt:lpstr>
      <vt:lpstr>Section 1.</vt:lpstr>
      <vt:lpstr>Defining Risk, Resilience, and Vulnerability</vt:lpstr>
      <vt:lpstr>Defining Risk</vt:lpstr>
      <vt:lpstr>Community Risk Assessment</vt:lpstr>
      <vt:lpstr>Defining Vulnerability</vt:lpstr>
      <vt:lpstr>Social Vulnerability </vt:lpstr>
      <vt:lpstr>Connection to Disasters</vt:lpstr>
      <vt:lpstr>Physical and Cyber Vulnerability </vt:lpstr>
      <vt:lpstr>Case Study – Hurricane Katrina</vt:lpstr>
      <vt:lpstr>Defining Resilience</vt:lpstr>
      <vt:lpstr>Community Resilience Assessment</vt:lpstr>
      <vt:lpstr>Case Study - Building Resilience</vt:lpstr>
      <vt:lpstr>Risk, Vulnerability, or Resilience?</vt:lpstr>
      <vt:lpstr>Section 2.</vt:lpstr>
      <vt:lpstr>Section 2 Topics</vt:lpstr>
      <vt:lpstr>Index vs. Indicator </vt:lpstr>
      <vt:lpstr>Community Resilience Indicator Analysis:</vt:lpstr>
      <vt:lpstr>5-Step Methodology to Identify and Map Commonly Used Indicators of Community Resilience  </vt:lpstr>
      <vt:lpstr>Meta-Analyses</vt:lpstr>
      <vt:lpstr>Commonly Used Indicators</vt:lpstr>
      <vt:lpstr>Population-Focused Resilience Indicators</vt:lpstr>
      <vt:lpstr>Population-Focused Resilience Indicators</vt:lpstr>
      <vt:lpstr>Community-Focused Resilience Indicators</vt:lpstr>
      <vt:lpstr>Community-Focused Resilience Indicators </vt:lpstr>
      <vt:lpstr>Community Functions</vt:lpstr>
      <vt:lpstr>Section 3.</vt:lpstr>
      <vt:lpstr>Section 3 Topics</vt:lpstr>
      <vt:lpstr>What is GIS?</vt:lpstr>
      <vt:lpstr>What Makes GIS So Special?</vt:lpstr>
      <vt:lpstr>What Makes GIS So Special? </vt:lpstr>
      <vt:lpstr>GIS Data Types</vt:lpstr>
      <vt:lpstr>GIS Products</vt:lpstr>
      <vt:lpstr>Section 4.</vt:lpstr>
      <vt:lpstr>Section 4 Topics</vt:lpstr>
      <vt:lpstr>Community Resilience Indicator Analysis (CRIA)</vt:lpstr>
      <vt:lpstr>Community Resilience Indicator Analysis (CRIA)  </vt:lpstr>
      <vt:lpstr>Community Resilience Indicator Analysis (CRIA)   </vt:lpstr>
      <vt:lpstr>Social Vulnerability Index (SVI)</vt:lpstr>
      <vt:lpstr>Social Vulnerability Index (SVI) </vt:lpstr>
      <vt:lpstr>Social Vulnerability Index (SVI)  </vt:lpstr>
      <vt:lpstr>Social Vulnerability Index for the United States (SoVI)</vt:lpstr>
      <vt:lpstr>Social Vulnerability Index for the United States (SoVI) </vt:lpstr>
      <vt:lpstr>Social Vulnerability Index for the United States (SoVI)  </vt:lpstr>
      <vt:lpstr>Baseline Resilience Indicators for Communities (BRIC)</vt:lpstr>
      <vt:lpstr>Baseline Resilience Indicators for Communities (BRIC) </vt:lpstr>
      <vt:lpstr>National Risk Index (NRI)</vt:lpstr>
      <vt:lpstr>National Risk Index (NRI) </vt:lpstr>
      <vt:lpstr>Additional Indices &amp; Resources</vt:lpstr>
      <vt:lpstr>Section 5.</vt:lpstr>
      <vt:lpstr>Section 5 Topics</vt:lpstr>
      <vt:lpstr>RAPT Interface</vt:lpstr>
      <vt:lpstr>RAPT Tools </vt:lpstr>
      <vt:lpstr>RAPT Interface </vt:lpstr>
      <vt:lpstr>RAPT Interface  </vt:lpstr>
      <vt:lpstr>RAPT Interface   </vt:lpstr>
      <vt:lpstr>RAPT Interface    </vt:lpstr>
      <vt:lpstr>RAPT Interface     </vt:lpstr>
      <vt:lpstr>RAPT Interface      </vt:lpstr>
      <vt:lpstr>RAPT Interface       </vt:lpstr>
      <vt:lpstr>RAPT Interface        </vt:lpstr>
      <vt:lpstr>Hands-On</vt:lpstr>
      <vt:lpstr>Hands-On </vt:lpstr>
      <vt:lpstr>Hands-On  </vt:lpstr>
      <vt:lpstr>Hands-On   </vt:lpstr>
      <vt:lpstr>Hands-On    </vt:lpstr>
      <vt:lpstr>Tutorials</vt:lpstr>
      <vt:lpstr>Tutorial #1</vt:lpstr>
      <vt:lpstr>Tutorial #2</vt:lpstr>
    </vt:vector>
  </TitlesOfParts>
  <Company>FEMA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FEMA</dc:creator>
  <cp:lastModifiedBy>Wivell, Lisa (CTR)</cp:lastModifiedBy>
  <cp:revision>97</cp:revision>
  <dcterms:created xsi:type="dcterms:W3CDTF">2020-11-03T02:55:33Z</dcterms:created>
  <dcterms:modified xsi:type="dcterms:W3CDTF">2022-10-17T18:24:22Z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0x0101003B59C0FA34F4B247933068708B092DDE</vt:lpwstr>
  </property>
</Properties>
</file>