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4337" r:id="rId2"/>
  </p:sldMasterIdLst>
  <p:notesMasterIdLst>
    <p:notesMasterId r:id="rId31"/>
  </p:notesMasterIdLst>
  <p:handoutMasterIdLst>
    <p:handoutMasterId r:id="rId32"/>
  </p:handoutMasterIdLst>
  <p:sldIdLst>
    <p:sldId id="628" r:id="rId3"/>
    <p:sldId id="787" r:id="rId4"/>
    <p:sldId id="810" r:id="rId5"/>
    <p:sldId id="812" r:id="rId6"/>
    <p:sldId id="811" r:id="rId7"/>
    <p:sldId id="829" r:id="rId8"/>
    <p:sldId id="813" r:id="rId9"/>
    <p:sldId id="814" r:id="rId10"/>
    <p:sldId id="815" r:id="rId11"/>
    <p:sldId id="816" r:id="rId12"/>
    <p:sldId id="817" r:id="rId13"/>
    <p:sldId id="818" r:id="rId14"/>
    <p:sldId id="819" r:id="rId15"/>
    <p:sldId id="820" r:id="rId16"/>
    <p:sldId id="821" r:id="rId17"/>
    <p:sldId id="822" r:id="rId18"/>
    <p:sldId id="823" r:id="rId19"/>
    <p:sldId id="824" r:id="rId20"/>
    <p:sldId id="831" r:id="rId21"/>
    <p:sldId id="825" r:id="rId22"/>
    <p:sldId id="826" r:id="rId23"/>
    <p:sldId id="827" r:id="rId24"/>
    <p:sldId id="828" r:id="rId25"/>
    <p:sldId id="789" r:id="rId26"/>
    <p:sldId id="790" r:id="rId27"/>
    <p:sldId id="797" r:id="rId28"/>
    <p:sldId id="830" r:id="rId29"/>
    <p:sldId id="798" r:id="rId3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173"/>
    <a:srgbClr val="0F4173"/>
    <a:srgbClr val="6EA92D"/>
    <a:srgbClr val="80C535"/>
    <a:srgbClr val="C00000"/>
    <a:srgbClr val="000066"/>
    <a:srgbClr val="D2E8F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0" autoAdjust="0"/>
    <p:restoredTop sz="98173" autoAdjust="0"/>
  </p:normalViewPr>
  <p:slideViewPr>
    <p:cSldViewPr snapToGrid="0">
      <p:cViewPr varScale="1">
        <p:scale>
          <a:sx n="41" d="100"/>
          <a:sy n="41" d="100"/>
        </p:scale>
        <p:origin x="-82" y="-240"/>
      </p:cViewPr>
      <p:guideLst>
        <p:guide orient="horz" pos="7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92"/>
    </p:cViewPr>
  </p:sorterViewPr>
  <p:notesViewPr>
    <p:cSldViewPr snapToGrid="0">
      <p:cViewPr>
        <p:scale>
          <a:sx n="75" d="100"/>
          <a:sy n="75" d="100"/>
        </p:scale>
        <p:origin x="-232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702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9713"/>
            <a:ext cx="317023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550A3C22-35ED-41CB-B96A-0B1F9A77FB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28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CAF7D8A-B2D0-41D1-915E-0A624346B7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35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28675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68F50AC1-B28B-438F-BEED-8509CE9DED53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348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/>
              <a:defRPr sz="2800">
                <a:latin typeface="+mn-lt"/>
              </a:defRPr>
            </a:lvl1pPr>
            <a:lvl2pPr>
              <a:tabLst>
                <a:tab pos="457200" algn="l"/>
              </a:tabLst>
              <a:defRPr sz="28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defRPr sz="2800">
                <a:latin typeface="+mn-lt"/>
              </a:defRPr>
            </a:lvl4pPr>
            <a:lvl5pPr>
              <a:defRPr sz="2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54151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PbkgFEMA_v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3.</a:t>
            </a:r>
            <a:fld id="{2CC3454A-D44B-4917-B9F4-FCC508CBBDCD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 userDrawn="1"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Multihazard Planning for Childcare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85942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8388"/>
            <a:ext cx="4038600" cy="4646612"/>
          </a:xfrm>
        </p:spPr>
        <p:txBody>
          <a:bodyPr/>
          <a:lstStyle>
            <a:lvl1pPr marL="0" indent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038600" cy="4646612"/>
          </a:xfrm>
        </p:spPr>
        <p:txBody>
          <a:bodyPr/>
          <a:lstStyle>
            <a:lvl1pPr marL="0" indent="0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84811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85" y="4558352"/>
            <a:ext cx="7948684" cy="910988"/>
          </a:xfrm>
          <a:solidFill>
            <a:srgbClr val="000066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68388"/>
            <a:ext cx="7936173" cy="316241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69706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 userDrawn="1"/>
        </p:nvSpPr>
        <p:spPr>
          <a:xfrm>
            <a:off x="1146412" y="1555844"/>
            <a:ext cx="6632812" cy="3016156"/>
          </a:xfrm>
          <a:prstGeom prst="wedgeEllipseCallout">
            <a:avLst/>
          </a:prstGeom>
          <a:solidFill>
            <a:srgbClr val="10417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1860076" y="2340588"/>
            <a:ext cx="5205484" cy="1119116"/>
          </a:xfrm>
          <a:noFill/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2642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783814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635011" y="426417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2"/>
          </p:nvPr>
        </p:nvSpPr>
        <p:spPr>
          <a:xfrm>
            <a:off x="631473" y="347379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1"/>
          </p:nvPr>
        </p:nvSpPr>
        <p:spPr>
          <a:xfrm>
            <a:off x="642105" y="2708261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652739" y="1932096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31474" y="1177198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64636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3250D-102E-47E9-94C7-31E83AC6C8A6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B8ADD-BA6E-4AE1-8869-66531968E5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9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B9A3C-34CB-493F-88DB-775E94CA20C7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6BC33-90BA-409F-80F2-9DE2B00CCD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7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AFB1A-CA62-44B0-928B-A6436D9CEE64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DB50F-DE98-456C-B79E-5A03D1FDB0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4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4950-C1F2-4753-BE57-10E4D34612C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10505-5AC0-49CA-9F00-9C37568B56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38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C7A3C-8ADF-4E2C-8980-7921545C2AD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858C3-5DC3-4C8B-8AA3-1889F268AD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08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E722D-4E0D-4AE6-BA3D-9844C5784DA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65699-16C9-4D07-8CF8-F528D9E242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548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F7730-9BAC-49E7-8530-6AF79417C532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BE513-D7F2-437C-8659-A98E84A50F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94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33C39-9535-4FF0-B45D-4695D47807F4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147AC-E08B-43C9-A69C-6450F5192C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52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F40C0-DB00-4D20-BEC6-188AD1CA6B4F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062AB-5F33-463D-8DCC-80C7B10F79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34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C9623-FB01-4764-A6D1-ACF61EA53299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83CB0-72A9-49B7-A038-6A02CA1387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241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5FF30-2F53-4F37-B571-187E2EA9C3DA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564D0-6D65-4A85-81EE-E44D92DC82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4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bkgFEMA_v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990600"/>
            <a:ext cx="807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 Visual 3.</a:t>
            </a:r>
            <a:fld id="{91FA5504-B7B4-4E1B-A580-71EAEF394148}" type="slidenum">
              <a:rPr lang="en-US" sz="1400" b="1">
                <a:solidFill>
                  <a:schemeClr val="bg1"/>
                </a:solidFill>
                <a:latin typeface="+mn-lt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rgbClr val="FFFFFF"/>
                </a:solidFill>
                <a:latin typeface="Arial"/>
              </a:rPr>
              <a:t>Multihazard Planning for Childcare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8388"/>
            <a:ext cx="8229600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1" r:id="rId1"/>
    <p:sldLayoutId id="2147484787" r:id="rId2"/>
    <p:sldLayoutId id="2147484772" r:id="rId3"/>
    <p:sldLayoutId id="2147484773" r:id="rId4"/>
    <p:sldLayoutId id="2147484788" r:id="rId5"/>
    <p:sldLayoutId id="2147484774" r:id="rId6"/>
    <p:sldLayoutId id="2147484775" r:id="rId7"/>
  </p:sldLayoutIdLst>
  <p:transition>
    <p:wipe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457200" algn="l"/>
        </a:tabLst>
        <a:defRPr sz="2800" b="1">
          <a:solidFill>
            <a:srgbClr val="000066"/>
          </a:solidFill>
          <a:latin typeface="+mn-lt"/>
          <a:ea typeface="+mn-ea"/>
          <a:cs typeface="+mn-cs"/>
        </a:defRPr>
      </a:lvl1pPr>
      <a:lvl2pPr marL="4572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457200" algn="l"/>
        </a:tabLst>
        <a:defRPr sz="2800" b="1">
          <a:solidFill>
            <a:srgbClr val="000066"/>
          </a:solidFill>
          <a:latin typeface="+mn-lt"/>
          <a:cs typeface="+mn-cs"/>
        </a:defRPr>
      </a:lvl2pPr>
      <a:lvl3pPr marL="9144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914400" algn="l"/>
        </a:tabLst>
        <a:defRPr sz="2800" b="1">
          <a:solidFill>
            <a:srgbClr val="000066"/>
          </a:solidFill>
          <a:latin typeface="+mn-lt"/>
          <a:cs typeface="+mn-cs"/>
        </a:defRPr>
      </a:lvl3pPr>
      <a:lvl4pPr marL="13716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1371600" algn="l"/>
        </a:tabLst>
        <a:defRPr sz="2800" b="1">
          <a:solidFill>
            <a:srgbClr val="000066"/>
          </a:solidFill>
          <a:latin typeface="+mn-lt"/>
          <a:cs typeface="+mn-cs"/>
        </a:defRPr>
      </a:lvl4pPr>
      <a:lvl5pPr marL="2174875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9D2770-2D01-4A7B-8992-85B3A6FD36AB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70E452-DD09-4648-85BA-0060EEEA3C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1939925"/>
            <a:ext cx="4629150" cy="2079625"/>
          </a:xfrm>
        </p:spPr>
        <p:txBody>
          <a:bodyPr/>
          <a:lstStyle/>
          <a:p>
            <a:pPr eaLnBrk="1" hangingPunct="1"/>
            <a:r>
              <a:rPr lang="en-US" sz="3600" smtClean="0"/>
              <a:t>Module 3:  Developing Plans </a:t>
            </a:r>
            <a:br>
              <a:rPr lang="en-US" sz="3600" smtClean="0"/>
            </a:br>
            <a:endParaRPr lang="en-US" sz="3600" smtClean="0"/>
          </a:p>
        </p:txBody>
      </p:sp>
      <p:pic>
        <p:nvPicPr>
          <p:cNvPr id="5123" name="Picture 3" descr="Photo:  Woman working on a computer." title="Module 3:  Developing Pl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9750" y="1282700"/>
            <a:ext cx="2959100" cy="369887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Describe procedures to follow when an emergency occurs.</a:t>
            </a:r>
          </a:p>
          <a:p>
            <a:pPr lvl="1"/>
            <a:r>
              <a:rPr lang="en-US" dirty="0" smtClean="0"/>
              <a:t>Identify how your childcare site will recover from an emergency.</a:t>
            </a:r>
          </a:p>
          <a:p>
            <a:pPr lvl="1"/>
            <a:r>
              <a:rPr lang="en-US" dirty="0" smtClean="0"/>
              <a:t>Describe how to develop and maintain your emergency plan.</a:t>
            </a:r>
          </a:p>
          <a:p>
            <a:pPr lvl="1"/>
            <a:endParaRPr lang="en-US" dirty="0" smtClean="0"/>
          </a:p>
        </p:txBody>
      </p:sp>
      <p:sp>
        <p:nvSpPr>
          <p:cNvPr id="61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Objectives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424488" cy="4646612"/>
          </a:xfrm>
        </p:spPr>
        <p:txBody>
          <a:bodyPr/>
          <a:lstStyle/>
          <a:p>
            <a:r>
              <a:rPr lang="en-US" dirty="0" smtClean="0"/>
              <a:t>Having a plan helps you to: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Protect yourself, the children in your care, and your staff.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Get back to business quickly. </a:t>
            </a:r>
          </a:p>
        </p:txBody>
      </p:sp>
      <p:sp>
        <p:nvSpPr>
          <p:cNvPr id="71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a Plan</a:t>
            </a:r>
          </a:p>
        </p:txBody>
      </p:sp>
      <p:pic>
        <p:nvPicPr>
          <p:cNvPr id="6" name="Picture 5" descr="Two photos: &#10;Man and a child sitting at a table.&#10;Teacher with a clipboard and two students beside a large rock." title="Building a Pla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38900" y="1092200"/>
            <a:ext cx="2281238" cy="22352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" name="Picture 4" descr="Two photos: &#10;Man and a child sitting at a table.&#10;Teacher with a clipboard and two students beside a large rock." title="Building a Plan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18175" y="3255963"/>
            <a:ext cx="2282825" cy="22479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4"/>
          <p:cNvSpPr>
            <a:spLocks noGrp="1"/>
          </p:cNvSpPr>
          <p:nvPr>
            <p:ph sz="half" idx="2"/>
          </p:nvPr>
        </p:nvSpPr>
        <p:spPr>
          <a:xfrm>
            <a:off x="4340225" y="1068388"/>
            <a:ext cx="4305300" cy="4646612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Make sure you develop a plan that is in accordance with your State’s regulations.</a:t>
            </a:r>
          </a:p>
        </p:txBody>
      </p:sp>
      <p:sp>
        <p:nvSpPr>
          <p:cNvPr id="81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 Requirements</a:t>
            </a:r>
          </a:p>
        </p:txBody>
      </p:sp>
      <p:pic>
        <p:nvPicPr>
          <p:cNvPr id="4" name="Picture 3" descr="Photo:  Stack of books and a pen." title="State Requirement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38" y="1066800"/>
            <a:ext cx="3673475" cy="245427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4565650" cy="4646612"/>
          </a:xfrm>
        </p:spPr>
        <p:txBody>
          <a:bodyPr/>
          <a:lstStyle/>
          <a:p>
            <a:pPr lvl="1"/>
            <a:r>
              <a:rPr lang="en-US" dirty="0" smtClean="0"/>
              <a:t>Child contact information</a:t>
            </a:r>
          </a:p>
          <a:p>
            <a:pPr lvl="1"/>
            <a:r>
              <a:rPr lang="en-US" dirty="0" smtClean="0"/>
              <a:t>Emergency contact information</a:t>
            </a:r>
          </a:p>
          <a:p>
            <a:pPr lvl="1"/>
            <a:r>
              <a:rPr lang="en-US" dirty="0" smtClean="0"/>
              <a:t>Documented procedures</a:t>
            </a:r>
          </a:p>
          <a:p>
            <a:pPr lvl="1"/>
            <a:r>
              <a:rPr lang="en-US" dirty="0" smtClean="0"/>
              <a:t>Emergency supplies</a:t>
            </a:r>
          </a:p>
        </p:txBody>
      </p:sp>
      <p:sp>
        <p:nvSpPr>
          <p:cNvPr id="92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Planning and Preparedness Issues</a:t>
            </a:r>
          </a:p>
        </p:txBody>
      </p:sp>
      <p:pic>
        <p:nvPicPr>
          <p:cNvPr id="9220" name="Picture 4" descr="Photo:  A desktop phone will a 911 sticker on it." title="Planning and Preparedness Issu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2075" y="1241425"/>
            <a:ext cx="3533775" cy="35575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Instructions</a:t>
            </a:r>
            <a:r>
              <a:rPr lang="en-US" dirty="0" smtClean="0"/>
              <a:t>:  Working individually . . 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dirty="0" smtClean="0"/>
              <a:t>Review the list of planning and preparedness issues in your Student Manual. 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dirty="0" smtClean="0"/>
              <a:t>Determine if you have a process to address each issue at your childcare site. 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dirty="0" smtClean="0"/>
              <a:t>List any issues that you may need to address.</a:t>
            </a:r>
          </a:p>
        </p:txBody>
      </p:sp>
      <p:sp>
        <p:nvSpPr>
          <p:cNvPr id="102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Parent/guardian contact information</a:t>
            </a:r>
          </a:p>
          <a:p>
            <a:pPr lvl="1"/>
            <a:r>
              <a:rPr lang="en-US" dirty="0" smtClean="0"/>
              <a:t>Designated people with permission to pick up child</a:t>
            </a:r>
          </a:p>
          <a:p>
            <a:pPr lvl="1"/>
            <a:r>
              <a:rPr lang="en-US" dirty="0" smtClean="0"/>
              <a:t>Designated physician and hospital</a:t>
            </a:r>
          </a:p>
          <a:p>
            <a:pPr lvl="1"/>
            <a:r>
              <a:rPr lang="en-US" dirty="0" smtClean="0"/>
              <a:t>Child’s favorite toys, foods, and things to do</a:t>
            </a:r>
          </a:p>
          <a:p>
            <a:pPr lvl="1"/>
            <a:r>
              <a:rPr lang="en-US" dirty="0" smtClean="0"/>
              <a:t>Comforting techniques for the child</a:t>
            </a:r>
          </a:p>
          <a:p>
            <a:pPr lvl="1"/>
            <a:r>
              <a:rPr lang="en-US" dirty="0" smtClean="0"/>
              <a:t>Description from health provider of special health care needs </a:t>
            </a:r>
          </a:p>
        </p:txBody>
      </p:sp>
      <p:sp>
        <p:nvSpPr>
          <p:cNvPr id="1126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Contact Information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4"/>
          <p:cNvSpPr>
            <a:spLocks noGrp="1"/>
          </p:cNvSpPr>
          <p:nvPr>
            <p:ph idx="1"/>
          </p:nvPr>
        </p:nvSpPr>
        <p:spPr>
          <a:xfrm>
            <a:off x="3494088" y="1068388"/>
            <a:ext cx="5192712" cy="4646612"/>
          </a:xfrm>
        </p:spPr>
        <p:txBody>
          <a:bodyPr/>
          <a:lstStyle/>
          <a:p>
            <a:r>
              <a:rPr lang="en-US" dirty="0" smtClean="0"/>
              <a:t>Document parental permission for:</a:t>
            </a:r>
          </a:p>
          <a:p>
            <a:pPr lvl="1">
              <a:tabLst/>
            </a:pPr>
            <a:r>
              <a:rPr lang="en-US" dirty="0" smtClean="0"/>
              <a:t>Emergency transport. </a:t>
            </a:r>
          </a:p>
          <a:p>
            <a:pPr lvl="1">
              <a:tabLst/>
            </a:pPr>
            <a:r>
              <a:rPr lang="en-US" dirty="0" smtClean="0"/>
              <a:t>Emergency medical treatment.</a:t>
            </a:r>
          </a:p>
        </p:txBody>
      </p:sp>
      <p:sp>
        <p:nvSpPr>
          <p:cNvPr id="1229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Parental Permission</a:t>
            </a:r>
          </a:p>
        </p:txBody>
      </p:sp>
      <p:pic>
        <p:nvPicPr>
          <p:cNvPr id="12292" name="Picture 4" descr="Photo:  an ambulance." title="Parental Permiss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563" y="1214438"/>
            <a:ext cx="2849562" cy="37941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Medical personnel and hospital</a:t>
            </a:r>
          </a:p>
          <a:p>
            <a:pPr lvl="1"/>
            <a:r>
              <a:rPr lang="en-US" dirty="0" smtClean="0"/>
              <a:t>Police, fire, and rescue</a:t>
            </a:r>
          </a:p>
          <a:p>
            <a:pPr lvl="1"/>
            <a:r>
              <a:rPr lang="en-US" dirty="0" smtClean="0"/>
              <a:t>Poison control</a:t>
            </a:r>
          </a:p>
          <a:p>
            <a:pPr lvl="1"/>
            <a:r>
              <a:rPr lang="en-US" dirty="0" smtClean="0"/>
              <a:t>Local emergency management</a:t>
            </a:r>
          </a:p>
          <a:p>
            <a:pPr lvl="1"/>
            <a:r>
              <a:rPr lang="en-US" dirty="0" smtClean="0"/>
              <a:t>Utility companies </a:t>
            </a:r>
          </a:p>
          <a:p>
            <a:pPr lvl="1"/>
            <a:r>
              <a:rPr lang="en-US" dirty="0" smtClean="0"/>
              <a:t>Emergency information sources</a:t>
            </a:r>
          </a:p>
          <a:p>
            <a:pPr lvl="1"/>
            <a:r>
              <a:rPr lang="en-US" dirty="0" smtClean="0"/>
              <a:t>Insurance </a:t>
            </a:r>
          </a:p>
          <a:p>
            <a:pPr lvl="1"/>
            <a:r>
              <a:rPr lang="en-US" dirty="0" smtClean="0"/>
              <a:t>Neighbors</a:t>
            </a:r>
          </a:p>
        </p:txBody>
      </p:sp>
      <p:sp>
        <p:nvSpPr>
          <p:cNvPr id="1331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Contact Information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4878388" cy="4646612"/>
          </a:xfrm>
        </p:spPr>
        <p:txBody>
          <a:bodyPr/>
          <a:lstStyle/>
          <a:p>
            <a:r>
              <a:rPr lang="en-US" dirty="0" smtClean="0"/>
              <a:t>Enable you to:</a:t>
            </a:r>
          </a:p>
          <a:p>
            <a:pPr lvl="1">
              <a:tabLst/>
            </a:pPr>
            <a:r>
              <a:rPr lang="en-US" dirty="0" smtClean="0"/>
              <a:t>Know who is at your site and who is not.</a:t>
            </a:r>
          </a:p>
          <a:p>
            <a:pPr lvl="1">
              <a:tabLst/>
            </a:pPr>
            <a:r>
              <a:rPr lang="en-US" dirty="0" smtClean="0"/>
              <a:t>Easily account for children during an emergency.</a:t>
            </a:r>
          </a:p>
        </p:txBody>
      </p:sp>
      <p:sp>
        <p:nvSpPr>
          <p:cNvPr id="14339" name="Title 3" title="Procedures:  Sign-In and Sign-Out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Sign-In and Sign-Out</a:t>
            </a:r>
          </a:p>
        </p:txBody>
      </p:sp>
      <p:pic>
        <p:nvPicPr>
          <p:cNvPr id="14340" name="Picture 4" descr="Photo:  Woman holding the hands of two children." title="Procedures:  Sign-In and Sign-Ou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4963" y="1077913"/>
            <a:ext cx="3259137" cy="36449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929313" cy="4646612"/>
          </a:xfrm>
        </p:spPr>
        <p:txBody>
          <a:bodyPr/>
          <a:lstStyle/>
          <a:p>
            <a:r>
              <a:rPr lang="en-US" dirty="0" smtClean="0"/>
              <a:t>Include:</a:t>
            </a:r>
          </a:p>
          <a:p>
            <a:pPr lvl="1">
              <a:tabLst/>
            </a:pPr>
            <a:r>
              <a:rPr lang="en-US" dirty="0" smtClean="0"/>
              <a:t>Who will make the decision to close the site.</a:t>
            </a:r>
          </a:p>
          <a:p>
            <a:pPr lvl="1">
              <a:tabLst/>
            </a:pPr>
            <a:r>
              <a:rPr lang="en-US" dirty="0" smtClean="0"/>
              <a:t>How the decision will be made. </a:t>
            </a:r>
          </a:p>
          <a:p>
            <a:pPr lvl="1">
              <a:tabLst/>
            </a:pPr>
            <a:r>
              <a:rPr lang="en-US" dirty="0" smtClean="0"/>
              <a:t>How you will notify parents or guardians. </a:t>
            </a:r>
          </a:p>
          <a:p>
            <a:pPr lvl="1">
              <a:tabLst/>
            </a:pPr>
            <a:r>
              <a:rPr lang="en-US" dirty="0" smtClean="0"/>
              <a:t>When parents, guardians, and staff will be notified of site closing.</a:t>
            </a:r>
          </a:p>
        </p:txBody>
      </p:sp>
      <p:sp>
        <p:nvSpPr>
          <p:cNvPr id="1536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Closing</a:t>
            </a:r>
          </a:p>
        </p:txBody>
      </p:sp>
      <p:pic>
        <p:nvPicPr>
          <p:cNvPr id="15364" name="Picture 4" descr="Photo:  Woman talking on a phone." title="Procedures:  Clos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0488" y="1092200"/>
            <a:ext cx="2192337" cy="285273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4741863" cy="4646612"/>
          </a:xfrm>
        </p:spPr>
        <p:txBody>
          <a:bodyPr/>
          <a:lstStyle/>
          <a:p>
            <a:r>
              <a:rPr lang="en-US" dirty="0" smtClean="0"/>
              <a:t>Identify where you will take everyone for: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Weather concerns.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Contaminated air.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Outside dangers.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Shelter-in-Place Location</a:t>
            </a:r>
          </a:p>
        </p:txBody>
      </p:sp>
      <p:pic>
        <p:nvPicPr>
          <p:cNvPr id="16388" name="Picture 4" descr="Photo:  Students in a school hallway in the drop and cover position." title="Procedures:  Shelter-in-Place Location"/>
          <p:cNvPicPr>
            <a:picLocks noChangeAspect="1" noChangeArrowheads="1"/>
          </p:cNvPicPr>
          <p:nvPr/>
        </p:nvPicPr>
        <p:blipFill>
          <a:blip r:embed="rId2"/>
          <a:srcRect l="8422" r="16418"/>
          <a:stretch>
            <a:fillRect/>
          </a:stretch>
        </p:blipFill>
        <p:spPr bwMode="auto">
          <a:xfrm>
            <a:off x="5308600" y="1692275"/>
            <a:ext cx="3208338" cy="32004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If outside, have children and staff go inside.</a:t>
            </a:r>
          </a:p>
          <a:p>
            <a:pPr lvl="1"/>
            <a:r>
              <a:rPr lang="en-US" dirty="0" smtClean="0"/>
              <a:t>Notify everyone of the need to shelter.</a:t>
            </a:r>
          </a:p>
          <a:p>
            <a:pPr lvl="1"/>
            <a:r>
              <a:rPr lang="en-US" dirty="0" smtClean="0"/>
              <a:t>Account for all children and staff.</a:t>
            </a:r>
          </a:p>
          <a:p>
            <a:pPr lvl="1"/>
            <a:r>
              <a:rPr lang="en-US" dirty="0" smtClean="0"/>
              <a:t>Have everyone go to the identified shelter location.</a:t>
            </a:r>
          </a:p>
          <a:p>
            <a:pPr lvl="1"/>
            <a:r>
              <a:rPr lang="en-US" dirty="0" smtClean="0"/>
              <a:t>Ensure you have emergency supplies in the shelter location.</a:t>
            </a:r>
          </a:p>
          <a:p>
            <a:pPr lvl="1"/>
            <a:r>
              <a:rPr lang="en-US" dirty="0" smtClean="0"/>
              <a:t>Listen to the radio for instructions.</a:t>
            </a:r>
          </a:p>
          <a:p>
            <a:pPr>
              <a:tabLst>
                <a:tab pos="457200" algn="l"/>
              </a:tabLst>
            </a:pPr>
            <a:endParaRPr lang="en-US" dirty="0" smtClean="0"/>
          </a:p>
        </p:txBody>
      </p:sp>
      <p:sp>
        <p:nvSpPr>
          <p:cNvPr id="1741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Sheltering-in-Place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Shut and lock doors and windows.</a:t>
            </a:r>
          </a:p>
          <a:p>
            <a:pPr lvl="1"/>
            <a:r>
              <a:rPr lang="en-US" dirty="0" smtClean="0"/>
              <a:t>Turn off air conditioner, heat, and/or fans.</a:t>
            </a:r>
          </a:p>
          <a:p>
            <a:pPr lvl="1"/>
            <a:r>
              <a:rPr lang="en-US" dirty="0" smtClean="0"/>
              <a:t>Seal the room by taping up windows, vents, and exhausts.</a:t>
            </a:r>
          </a:p>
          <a:p>
            <a:pPr lvl="1"/>
            <a:r>
              <a:rPr lang="en-US" dirty="0" smtClean="0"/>
              <a:t>Close curtains or blinds.</a:t>
            </a:r>
          </a:p>
          <a:p>
            <a:pPr lvl="1"/>
            <a:r>
              <a:rPr lang="en-US" dirty="0" smtClean="0"/>
              <a:t>If air starts to bother children or staff, hold wet cloths over the nose and mouth or go into the bathroom, close the door, and turn on the shower.</a:t>
            </a:r>
          </a:p>
        </p:txBody>
      </p:sp>
      <p:sp>
        <p:nvSpPr>
          <p:cNvPr id="1843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Contaminated Air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260975" cy="4646612"/>
          </a:xfrm>
        </p:spPr>
        <p:txBody>
          <a:bodyPr/>
          <a:lstStyle/>
          <a:p>
            <a:r>
              <a:rPr lang="en-US" dirty="0" smtClean="0"/>
              <a:t>Designate different locations for evacuation, based on the type of emergency:</a:t>
            </a:r>
          </a:p>
          <a:p>
            <a:pPr lvl="1">
              <a:tabLst/>
            </a:pPr>
            <a:r>
              <a:rPr lang="en-US" dirty="0" smtClean="0"/>
              <a:t>Neighborhood/area </a:t>
            </a:r>
          </a:p>
          <a:p>
            <a:pPr lvl="1">
              <a:tabLst/>
            </a:pPr>
            <a:r>
              <a:rPr lang="en-US" dirty="0" smtClean="0"/>
              <a:t>Out-of-neighborhood/area</a:t>
            </a:r>
          </a:p>
          <a:p>
            <a:pPr lvl="1">
              <a:tabLst/>
            </a:pPr>
            <a:r>
              <a:rPr lang="en-US" dirty="0" smtClean="0"/>
              <a:t>Out-of-town </a:t>
            </a:r>
          </a:p>
        </p:txBody>
      </p:sp>
      <p:sp>
        <p:nvSpPr>
          <p:cNvPr id="1945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Evacuation Location</a:t>
            </a:r>
          </a:p>
        </p:txBody>
      </p:sp>
      <p:pic>
        <p:nvPicPr>
          <p:cNvPr id="4" name="Picture 4" descr="Photo:  Children holding hands in a line and evacuating a school." title="Procedures:  Evacuation Loc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0725" y="1173163"/>
            <a:ext cx="2859088" cy="428783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Determine:</a:t>
            </a:r>
          </a:p>
          <a:p>
            <a:pPr lvl="1">
              <a:tabLst/>
            </a:pPr>
            <a:r>
              <a:rPr lang="en-US" sz="2600" dirty="0" smtClean="0"/>
              <a:t>When an evacuation is necessary.</a:t>
            </a:r>
          </a:p>
          <a:p>
            <a:pPr lvl="1">
              <a:tabLst/>
            </a:pPr>
            <a:r>
              <a:rPr lang="en-US" sz="2600" dirty="0" smtClean="0"/>
              <a:t>Who will call 911.</a:t>
            </a:r>
          </a:p>
          <a:p>
            <a:pPr lvl="1">
              <a:tabLst/>
            </a:pPr>
            <a:r>
              <a:rPr lang="en-US" sz="2600" dirty="0" smtClean="0"/>
              <a:t>What evacuation routes and sites will be used.</a:t>
            </a:r>
          </a:p>
          <a:p>
            <a:pPr lvl="1">
              <a:tabLst/>
            </a:pPr>
            <a:r>
              <a:rPr lang="en-US" sz="2600" dirty="0" smtClean="0"/>
              <a:t>How you will get children out.</a:t>
            </a:r>
          </a:p>
          <a:p>
            <a:pPr lvl="1">
              <a:tabLst/>
            </a:pPr>
            <a:r>
              <a:rPr lang="en-US" sz="2600" dirty="0" smtClean="0"/>
              <a:t>Who will take emergency kits.</a:t>
            </a:r>
          </a:p>
          <a:p>
            <a:pPr lvl="1">
              <a:tabLst/>
            </a:pPr>
            <a:r>
              <a:rPr lang="en-US" sz="2600" dirty="0" smtClean="0"/>
              <a:t>When and how you will account for children.</a:t>
            </a:r>
          </a:p>
          <a:p>
            <a:pPr lvl="1">
              <a:tabLst/>
            </a:pPr>
            <a:r>
              <a:rPr lang="en-US" sz="2600" dirty="0" smtClean="0"/>
              <a:t>How children will be transported to evacuation sites.</a:t>
            </a:r>
          </a:p>
          <a:p>
            <a:pPr lvl="1">
              <a:tabLst/>
            </a:pPr>
            <a:r>
              <a:rPr lang="en-US" sz="2600" dirty="0" smtClean="0"/>
              <a:t>Any special considerations.</a:t>
            </a:r>
          </a:p>
        </p:txBody>
      </p:sp>
      <p:sp>
        <p:nvSpPr>
          <p:cNvPr id="2048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Evacuation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Reunification locations</a:t>
            </a:r>
          </a:p>
          <a:p>
            <a:pPr lvl="1"/>
            <a:r>
              <a:rPr lang="en-US" dirty="0" smtClean="0"/>
              <a:t>Parent notification of your designated evacuation sites</a:t>
            </a:r>
          </a:p>
          <a:p>
            <a:pPr lvl="1"/>
            <a:r>
              <a:rPr lang="en-US" dirty="0" smtClean="0"/>
              <a:t>Requirements for release of children</a:t>
            </a:r>
          </a:p>
          <a:p>
            <a:pPr lvl="1"/>
            <a:r>
              <a:rPr lang="en-US" dirty="0" smtClean="0"/>
              <a:t>Procedures for:</a:t>
            </a:r>
          </a:p>
          <a:p>
            <a:pPr lvl="2"/>
            <a:r>
              <a:rPr lang="en-US" dirty="0" smtClean="0"/>
              <a:t>Documenting that the child was picked up</a:t>
            </a:r>
          </a:p>
          <a:p>
            <a:pPr lvl="2"/>
            <a:r>
              <a:rPr lang="en-US" dirty="0" smtClean="0"/>
              <a:t>Children that are missing or not present that day</a:t>
            </a:r>
          </a:p>
          <a:p>
            <a:pPr lvl="2"/>
            <a:r>
              <a:rPr lang="en-US" dirty="0" smtClean="0"/>
              <a:t>Children not picked up</a:t>
            </a:r>
          </a:p>
        </p:txBody>
      </p:sp>
      <p:sp>
        <p:nvSpPr>
          <p:cNvPr id="2150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Reunification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plan must address how you will support: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Infants and toddlers.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Children with additional needs such as medication or equipment.</a:t>
            </a:r>
          </a:p>
          <a:p>
            <a:pPr lvl="1">
              <a:buFont typeface="Arial" charset="0"/>
              <a:buChar char="•"/>
              <a:tabLst/>
            </a:pPr>
            <a:endParaRPr lang="en-US" dirty="0" smtClean="0"/>
          </a:p>
        </p:txBody>
      </p:sp>
      <p:sp>
        <p:nvSpPr>
          <p:cNvPr id="2253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Procedures:  Additional Assistance</a:t>
            </a:r>
          </a:p>
        </p:txBody>
      </p:sp>
      <p:pic>
        <p:nvPicPr>
          <p:cNvPr id="22533" name="Picture 5" descr="Photo:  Child in a wheelchair." title="Procedures:  Additional Assista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4350" y="3289300"/>
            <a:ext cx="3157538" cy="23256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4"/>
          <p:cNvSpPr>
            <a:spLocks noGrp="1"/>
          </p:cNvSpPr>
          <p:nvPr>
            <p:ph idx="1"/>
          </p:nvPr>
        </p:nvSpPr>
        <p:spPr>
          <a:xfrm>
            <a:off x="2879725" y="1068388"/>
            <a:ext cx="5807075" cy="4646612"/>
          </a:xfrm>
        </p:spPr>
        <p:txBody>
          <a:bodyPr/>
          <a:lstStyle/>
          <a:p>
            <a:r>
              <a:rPr lang="en-US" dirty="0" smtClean="0"/>
              <a:t>For sheltering:  </a:t>
            </a:r>
          </a:p>
          <a:p>
            <a:pPr lvl="1">
              <a:tabLst/>
            </a:pPr>
            <a:r>
              <a:rPr lang="en-US" dirty="0" smtClean="0"/>
              <a:t>Enough food, water, and other items to last for 72 hours for each child and adult</a:t>
            </a:r>
          </a:p>
          <a:p>
            <a:endParaRPr lang="en-US" dirty="0" smtClean="0"/>
          </a:p>
          <a:p>
            <a:r>
              <a:rPr lang="en-US" dirty="0" smtClean="0"/>
              <a:t>For evacuating: </a:t>
            </a:r>
          </a:p>
          <a:p>
            <a:pPr lvl="1">
              <a:tabLst/>
            </a:pPr>
            <a:r>
              <a:rPr lang="en-US" dirty="0" smtClean="0"/>
              <a:t>Supplies in something easy to carry</a:t>
            </a:r>
          </a:p>
        </p:txBody>
      </p:sp>
      <p:sp>
        <p:nvSpPr>
          <p:cNvPr id="2355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Emergency Supplies</a:t>
            </a:r>
          </a:p>
        </p:txBody>
      </p:sp>
      <p:pic>
        <p:nvPicPr>
          <p:cNvPr id="23556" name="Picture 4" descr="Photo:  Red backpack" title="Emergency Suppl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738313"/>
            <a:ext cx="256540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Identify where you will conduct operations if you are not able to use your site. </a:t>
            </a:r>
          </a:p>
          <a:p>
            <a:pPr lvl="1"/>
            <a:r>
              <a:rPr lang="en-US" dirty="0" smtClean="0"/>
              <a:t>List needed supplies and sources.</a:t>
            </a:r>
          </a:p>
          <a:p>
            <a:pPr lvl="1"/>
            <a:r>
              <a:rPr lang="en-US" dirty="0" smtClean="0"/>
              <a:t>Identify companies and resources for restoring your site.</a:t>
            </a:r>
          </a:p>
          <a:p>
            <a:pPr lvl="1"/>
            <a:r>
              <a:rPr lang="en-US" dirty="0" smtClean="0"/>
              <a:t>Take photographs of the interior and exterior of your site. </a:t>
            </a:r>
          </a:p>
          <a:p>
            <a:pPr lvl="1"/>
            <a:r>
              <a:rPr lang="en-US" dirty="0" smtClean="0"/>
              <a:t>Maintain a current inventory of equipment and supplies for insurance.</a:t>
            </a:r>
          </a:p>
        </p:txBody>
      </p:sp>
      <p:sp>
        <p:nvSpPr>
          <p:cNvPr id="2457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Recovery (1 of 2)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Identify: </a:t>
            </a:r>
          </a:p>
          <a:p>
            <a:pPr lvl="1">
              <a:tabLst/>
            </a:pPr>
            <a:r>
              <a:rPr lang="en-US" dirty="0" smtClean="0"/>
              <a:t>Where you will store your business records.</a:t>
            </a:r>
          </a:p>
          <a:p>
            <a:pPr lvl="1">
              <a:tabLst/>
            </a:pPr>
            <a:r>
              <a:rPr lang="en-US" dirty="0" smtClean="0"/>
              <a:t>How you will let parents and guardians know your site is closed and when it will reopen.</a:t>
            </a:r>
          </a:p>
          <a:p>
            <a:pPr lvl="1">
              <a:tabLst/>
            </a:pPr>
            <a:r>
              <a:rPr lang="en-US" dirty="0" smtClean="0"/>
              <a:t>Contracts or agreements to put in place for alternate sites and services.</a:t>
            </a:r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Recovery (2 of 2)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2620963" y="1068388"/>
            <a:ext cx="6065837" cy="4646612"/>
          </a:xfrm>
        </p:spPr>
        <p:txBody>
          <a:bodyPr/>
          <a:lstStyle/>
          <a:p>
            <a:pPr lvl="1"/>
            <a:r>
              <a:rPr lang="en-US" sz="2700" dirty="0" smtClean="0"/>
              <a:t>Observe children’s behavior and accept the changes. </a:t>
            </a:r>
          </a:p>
          <a:p>
            <a:pPr lvl="1"/>
            <a:r>
              <a:rPr lang="en-US" sz="2700" dirty="0" smtClean="0"/>
              <a:t>Listen to children’s concerns and feelings. </a:t>
            </a:r>
          </a:p>
          <a:p>
            <a:pPr lvl="1"/>
            <a:r>
              <a:rPr lang="en-US" sz="2700" dirty="0" smtClean="0"/>
              <a:t>Keep normal routines. </a:t>
            </a:r>
          </a:p>
          <a:p>
            <a:pPr lvl="1"/>
            <a:r>
              <a:rPr lang="en-US" sz="2700" dirty="0" smtClean="0"/>
              <a:t>Be calm and reassuring. </a:t>
            </a:r>
          </a:p>
          <a:p>
            <a:pPr lvl="1"/>
            <a:r>
              <a:rPr lang="en-US" sz="2700" dirty="0" smtClean="0"/>
              <a:t>Limit media exposure. </a:t>
            </a:r>
          </a:p>
          <a:p>
            <a:pPr lvl="1"/>
            <a:r>
              <a:rPr lang="en-US" sz="2700" dirty="0" smtClean="0"/>
              <a:t>Teach calming techniques.</a:t>
            </a:r>
          </a:p>
          <a:p>
            <a:pPr lvl="1"/>
            <a:r>
              <a:rPr lang="en-US" sz="2700" dirty="0" smtClean="0"/>
              <a:t>Provide support to the child’s family.</a:t>
            </a:r>
          </a:p>
        </p:txBody>
      </p:sp>
      <p:sp>
        <p:nvSpPr>
          <p:cNvPr id="2662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and Emotional Recovery</a:t>
            </a:r>
          </a:p>
        </p:txBody>
      </p:sp>
      <p:pic>
        <p:nvPicPr>
          <p:cNvPr id="26628" name="Picture 4" descr="Photo:  Child with sad expression on her face." title="Psychological and Emotional Recover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" y="1077913"/>
            <a:ext cx="2149475" cy="322103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Describe:</a:t>
            </a:r>
          </a:p>
          <a:p>
            <a:pPr lvl="1">
              <a:tabLst/>
            </a:pPr>
            <a:r>
              <a:rPr lang="en-US" dirty="0" smtClean="0"/>
              <a:t>Steps to take to assist others in regaining a positive attitude and reducing stress. </a:t>
            </a:r>
          </a:p>
          <a:p>
            <a:pPr lvl="1">
              <a:tabLst/>
            </a:pPr>
            <a:r>
              <a:rPr lang="en-US" dirty="0" smtClean="0"/>
              <a:t>Recovery resources that are available in the community.</a:t>
            </a:r>
          </a:p>
        </p:txBody>
      </p:sp>
      <p:sp>
        <p:nvSpPr>
          <p:cNvPr id="2765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to Parents and Staff </a:t>
            </a:r>
            <a:endParaRPr lang="en-US" dirty="0" smtClean="0"/>
          </a:p>
        </p:txBody>
      </p:sp>
      <p:pic>
        <p:nvPicPr>
          <p:cNvPr id="27652" name="Picture 4" descr="Photo:  A teacher, parent, and child in a conference." title="Support to Parents and Sta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0725" y="3249613"/>
            <a:ext cx="2987675" cy="238601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6350" indent="-354013">
              <a:buFontTx/>
              <a:buNone/>
              <a:tabLst>
                <a:tab pos="457200" algn="l"/>
                <a:tab pos="519113" algn="l"/>
              </a:tabLst>
              <a:defRPr/>
            </a:pPr>
            <a:r>
              <a:rPr lang="en-US" dirty="0" smtClean="0"/>
              <a:t>Large sites may develop an emergency operations plan.</a:t>
            </a:r>
          </a:p>
          <a:p>
            <a:pPr>
              <a:buFontTx/>
              <a:buNone/>
              <a:defRPr/>
            </a:pPr>
            <a:endParaRPr lang="en-US" dirty="0"/>
          </a:p>
        </p:txBody>
      </p:sp>
      <p:sp>
        <p:nvSpPr>
          <p:cNvPr id="2867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  <a:tabLst/>
            </a:pPr>
            <a:r>
              <a:rPr lang="en-US" sz="2800" dirty="0" smtClean="0"/>
              <a:t>Small sites may develop a simple emergency action plan.</a:t>
            </a:r>
          </a:p>
        </p:txBody>
      </p:sp>
      <p:sp>
        <p:nvSpPr>
          <p:cNvPr id="2867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Developing Your Plan </a:t>
            </a:r>
          </a:p>
        </p:txBody>
      </p:sp>
      <p:pic>
        <p:nvPicPr>
          <p:cNvPr id="2" name="Picture 4" descr="Photo:  Cover of Sample Childcare Emergency Operations Plan&#10;" title="Developing Your Pl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5150" y="2852738"/>
            <a:ext cx="2184400" cy="28289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28677" name="Picture 5" descr="Photo:  Cover of Sample Childcare Emergency Action Plan&#10;" title="Developing Your Pl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8275" y="2852738"/>
            <a:ext cx="2173288" cy="281146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>
          <a:xfrm>
            <a:off x="4545013" y="1036638"/>
            <a:ext cx="26987" cy="4668837"/>
          </a:xfrm>
          <a:prstGeom prst="line">
            <a:avLst/>
          </a:prstGeom>
          <a:ln w="25400">
            <a:solidFill>
              <a:srgbClr val="1041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Local/county emergency manager</a:t>
            </a:r>
          </a:p>
          <a:p>
            <a:pPr lvl="1"/>
            <a:r>
              <a:rPr lang="en-US" dirty="0" smtClean="0"/>
              <a:t>Parents</a:t>
            </a:r>
          </a:p>
          <a:p>
            <a:pPr lvl="1"/>
            <a:r>
              <a:rPr lang="en-US" dirty="0" smtClean="0"/>
              <a:t>First responders</a:t>
            </a:r>
          </a:p>
          <a:p>
            <a:pPr lvl="1"/>
            <a:r>
              <a:rPr lang="en-US" dirty="0" smtClean="0"/>
              <a:t>Local schools and local school district</a:t>
            </a:r>
          </a:p>
          <a:p>
            <a:pPr lvl="1"/>
            <a:r>
              <a:rPr lang="en-US" dirty="0" smtClean="0"/>
              <a:t>State department of health</a:t>
            </a:r>
          </a:p>
          <a:p>
            <a:pPr lvl="1"/>
            <a:r>
              <a:rPr lang="en-US" dirty="0" smtClean="0"/>
              <a:t>Childcare site insurance carrier</a:t>
            </a:r>
          </a:p>
          <a:p>
            <a:pPr lvl="1"/>
            <a:r>
              <a:rPr lang="en-US" dirty="0" smtClean="0"/>
              <a:t>Utility company personnel</a:t>
            </a:r>
          </a:p>
          <a:p>
            <a:pPr lvl="1"/>
            <a:r>
              <a:rPr lang="en-US" dirty="0" smtClean="0"/>
              <a:t>Local business and industry personnel</a:t>
            </a:r>
          </a:p>
          <a:p>
            <a:pPr lvl="1"/>
            <a:r>
              <a:rPr lang="en-US" dirty="0" smtClean="0"/>
              <a:t>Childcare organizations</a:t>
            </a:r>
          </a:p>
        </p:txBody>
      </p:sp>
      <p:sp>
        <p:nvSpPr>
          <p:cNvPr id="2969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Reviews Your Plan?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Incident Command System (ICS) provides a standardized incident management approach to ensure effective response during an emergency and to protect the children and staff.</a:t>
            </a:r>
          </a:p>
        </p:txBody>
      </p:sp>
      <p:sp>
        <p:nvSpPr>
          <p:cNvPr id="307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Incorporating ICS</a:t>
            </a:r>
          </a:p>
        </p:txBody>
      </p:sp>
      <p:pic>
        <p:nvPicPr>
          <p:cNvPr id="30724" name="Picture 4" descr="Photo:  Incident Commander observing a flooded area." title="Incorporating I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3913" y="3221038"/>
            <a:ext cx="2776537" cy="248443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smtClean="0"/>
              <a:t>Instructions</a:t>
            </a:r>
            <a:r>
              <a:rPr lang="en-US" smtClean="0"/>
              <a:t>:  Working individually, answer the following questions:</a:t>
            </a:r>
          </a:p>
          <a:p>
            <a:pPr lvl="1">
              <a:tabLst/>
            </a:pPr>
            <a:r>
              <a:rPr lang="en-US" smtClean="0"/>
              <a:t>What processes and procedures are you missing? </a:t>
            </a:r>
          </a:p>
          <a:p>
            <a:pPr lvl="1">
              <a:tabLst/>
            </a:pPr>
            <a:r>
              <a:rPr lang="en-US" smtClean="0"/>
              <a:t>What do you need to add?</a:t>
            </a:r>
          </a:p>
          <a:p>
            <a:pPr lvl="1">
              <a:tabLst/>
            </a:pPr>
            <a:r>
              <a:rPr lang="en-US" smtClean="0"/>
              <a:t>What processes and procedures do you have in place? </a:t>
            </a:r>
          </a:p>
          <a:p>
            <a:pPr lvl="1">
              <a:tabLst/>
            </a:pPr>
            <a:r>
              <a:rPr lang="en-US" smtClean="0"/>
              <a:t>How can you improve existing processes and procedures?</a:t>
            </a:r>
          </a:p>
        </p:txBody>
      </p:sp>
      <p:sp>
        <p:nvSpPr>
          <p:cNvPr id="317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smtClean="0"/>
              <a:t>Can you now:</a:t>
            </a:r>
          </a:p>
          <a:p>
            <a:pPr lvl="1"/>
            <a:r>
              <a:rPr lang="en-US" smtClean="0"/>
              <a:t>Describe procedures to follow when an emergency occurs?</a:t>
            </a:r>
          </a:p>
          <a:p>
            <a:pPr lvl="1"/>
            <a:r>
              <a:rPr lang="en-US" smtClean="0"/>
              <a:t>Identify how your childcare site will recover from an emergency?</a:t>
            </a:r>
          </a:p>
          <a:p>
            <a:pPr lvl="1"/>
            <a:r>
              <a:rPr lang="en-US" smtClean="0"/>
              <a:t>Describe how to develop and maintain your emergency plan?</a:t>
            </a:r>
          </a:p>
        </p:txBody>
      </p:sp>
      <p:sp>
        <p:nvSpPr>
          <p:cNvPr id="327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Summary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02_ICSHigherEd_Visuals_SF</Template>
  <TotalTime>44392</TotalTime>
  <Words>984</Words>
  <Application>Microsoft Office PowerPoint</Application>
  <PresentationFormat>On-screen Show (4:3)</PresentationFormat>
  <Paragraphs>154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1_Default Design</vt:lpstr>
      <vt:lpstr>Custom Design</vt:lpstr>
      <vt:lpstr>Module 3:  Developing Plans  </vt:lpstr>
      <vt:lpstr>Module Objectives</vt:lpstr>
      <vt:lpstr>Building a Plan</vt:lpstr>
      <vt:lpstr>State Requirements</vt:lpstr>
      <vt:lpstr>Planning and Preparedness Issues</vt:lpstr>
      <vt:lpstr>Activity</vt:lpstr>
      <vt:lpstr>Child Contact Information</vt:lpstr>
      <vt:lpstr>Parental Permission</vt:lpstr>
      <vt:lpstr>Emergency Contact Information </vt:lpstr>
      <vt:lpstr>Procedures:  Sign-In and Sign-Out</vt:lpstr>
      <vt:lpstr>Procedures:  Closing</vt:lpstr>
      <vt:lpstr>Procedures:  Shelter-in-Place Location</vt:lpstr>
      <vt:lpstr>Procedures:  Sheltering-in-Place</vt:lpstr>
      <vt:lpstr>Procedures:  Contaminated Air</vt:lpstr>
      <vt:lpstr>Procedures:  Evacuation Location</vt:lpstr>
      <vt:lpstr>Procedures:  Evacuation </vt:lpstr>
      <vt:lpstr>Procedures:  Reunification</vt:lpstr>
      <vt:lpstr>Procedures:  Additional Assistance</vt:lpstr>
      <vt:lpstr>Emergency Supplies</vt:lpstr>
      <vt:lpstr>Recovery (1 of 2)</vt:lpstr>
      <vt:lpstr>Recovery (2 of 2) </vt:lpstr>
      <vt:lpstr>Psychological and Emotional Recovery</vt:lpstr>
      <vt:lpstr>Support to Parents and Staff </vt:lpstr>
      <vt:lpstr> Developing Your Plan </vt:lpstr>
      <vt:lpstr>Who Reviews Your Plan?</vt:lpstr>
      <vt:lpstr>Incorporating ICS</vt:lpstr>
      <vt:lpstr>Activity</vt:lpstr>
      <vt:lpstr>Module 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IS906 Workplace Security Awareness</dc:title>
  <dc:creator>FEMA</dc:creator>
  <cp:lastModifiedBy>Ginny Conrad</cp:lastModifiedBy>
  <cp:revision>2642</cp:revision>
  <cp:lastPrinted>2005-07-05T17:26:47Z</cp:lastPrinted>
  <dcterms:created xsi:type="dcterms:W3CDTF">2004-12-03T17:53:15Z</dcterms:created>
  <dcterms:modified xsi:type="dcterms:W3CDTF">2012-03-27T21:07:01Z</dcterms:modified>
</cp:coreProperties>
</file>