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0188CA-9C33-4D91-937D-C3B765E86839}" v="4" dt="2025-08-08T15:25:07.1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p>
        </p:txBody>
      </p:sp>
      <p:sp>
        <p:nvSpPr>
          <p:cNvPr id="4" name="Rectangle 4"/>
          <p:cNvSpPr>
            <a:spLocks noGrp="1" noChangeArrowheads="1"/>
          </p:cNvSpPr>
          <p:nvPr>
            <p:ph type="dt" sz="half" idx="10"/>
          </p:nvPr>
        </p:nvSpPr>
        <p:spPr>
          <a:ln/>
        </p:spPr>
        <p:txBody>
          <a:bodyPr/>
          <a:lstStyle>
            <a:lvl1pPr>
              <a:defRPr/>
            </a:lvl1pPr>
          </a:lstStyle>
          <a:p>
            <a:fld id="{B6CE8A9C-661D-426C-8589-125ECC2A8D18}" type="datetimeFigureOut">
              <a:rPr lang="en-US" smtClean="0"/>
              <a:t>8/8/2025</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F39055C-6A57-41B4-A4D8-C75E1ED7D407}"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B6CE8A9C-661D-426C-8589-125ECC2A8D18}" type="datetimeFigureOut">
              <a:rPr lang="en-US" smtClean="0"/>
              <a:t>8/8/2025</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3F39055C-6A57-41B4-A4D8-C75E1ED7D407}"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fld id="{B6CE8A9C-661D-426C-8589-125ECC2A8D18}" type="datetimeFigureOut">
              <a:rPr lang="en-US" smtClean="0"/>
              <a:t>8/8/2025</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3F39055C-6A57-41B4-A4D8-C75E1ED7D407}"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B6CE8A9C-661D-426C-8589-125ECC2A8D18}" type="datetimeFigureOut">
              <a:rPr lang="en-US" smtClean="0"/>
              <a:t>8/8/2025</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3F39055C-6A57-41B4-A4D8-C75E1ED7D407}"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B6CE8A9C-661D-426C-8589-125ECC2A8D18}" type="datetimeFigureOut">
              <a:rPr lang="en-US" smtClean="0"/>
              <a:t>8/8/2025</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F39055C-6A57-41B4-A4D8-C75E1ED7D407}"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B6CE8A9C-661D-426C-8589-125ECC2A8D18}" type="datetimeFigureOut">
              <a:rPr lang="en-US" smtClean="0"/>
              <a:t>8/8/2025</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F39055C-6A57-41B4-A4D8-C75E1ED7D407}"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B6CE8A9C-661D-426C-8589-125ECC2A8D18}" type="datetimeFigureOut">
              <a:rPr lang="en-US" smtClean="0"/>
              <a:t>8/8/2025</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F39055C-6A57-41B4-A4D8-C75E1ED7D407}"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B6CE8A9C-661D-426C-8589-125ECC2A8D18}" type="datetimeFigureOut">
              <a:rPr lang="en-US" smtClean="0"/>
              <a:t>8/8/2025</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F39055C-6A57-41B4-A4D8-C75E1ED7D407}"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B6CE8A9C-661D-426C-8589-125ECC2A8D18}" type="datetimeFigureOut">
              <a:rPr lang="en-US" smtClean="0"/>
              <a:t>8/8/2025</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F39055C-6A57-41B4-A4D8-C75E1ED7D407}"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B6CE8A9C-661D-426C-8589-125ECC2A8D18}" type="datetimeFigureOut">
              <a:rPr lang="en-US" smtClean="0"/>
              <a:t>8/8/2025</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F39055C-6A57-41B4-A4D8-C75E1ED7D407}"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CE8A9C-661D-426C-8589-125ECC2A8D18}" type="datetimeFigureOut">
              <a:rPr lang="en-US" smtClean="0"/>
              <a:t>8/8/2025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F39055C-6A57-41B4-A4D8-C75E1ED7D407}"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3F39055C-6A57-41B4-A4D8-C75E1ED7D407}"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B6CE8A9C-661D-426C-8589-125ECC2A8D18}" type="datetimeFigureOut">
              <a:rPr lang="en-US" smtClean="0"/>
              <a:t>8/8/2025</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3F39055C-6A57-41B4-A4D8-C75E1ED7D407}"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Rectangle 4"/>
          <p:cNvSpPr>
            <a:spLocks noGrp="1" noChangeArrowheads="1"/>
          </p:cNvSpPr>
          <p:nvPr>
            <p:ph type="dt" sz="half" idx="10"/>
          </p:nvPr>
        </p:nvSpPr>
        <p:spPr>
          <a:ln/>
        </p:spPr>
        <p:txBody>
          <a:bodyPr/>
          <a:lstStyle>
            <a:lvl1pPr>
              <a:defRPr/>
            </a:lvl1pPr>
          </a:lstStyle>
          <a:p>
            <a:fld id="{B6CE8A9C-661D-426C-8589-125ECC2A8D18}" type="datetimeFigureOut">
              <a:rPr lang="en-US" smtClean="0"/>
              <a:t>8/8/2025</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F39055C-6A57-41B4-A4D8-C75E1ED7D407}"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Rectangle 4"/>
          <p:cNvSpPr>
            <a:spLocks noGrp="1" noChangeArrowheads="1"/>
          </p:cNvSpPr>
          <p:nvPr>
            <p:ph type="dt" sz="half" idx="10"/>
          </p:nvPr>
        </p:nvSpPr>
        <p:spPr>
          <a:ln/>
        </p:spPr>
        <p:txBody>
          <a:bodyPr/>
          <a:lstStyle>
            <a:lvl1pPr>
              <a:defRPr/>
            </a:lvl1pPr>
          </a:lstStyle>
          <a:p>
            <a:fld id="{B6CE8A9C-661D-426C-8589-125ECC2A8D18}" type="datetimeFigureOut">
              <a:rPr lang="en-US" smtClean="0"/>
              <a:t>8/8/2025</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F39055C-6A57-41B4-A4D8-C75E1ED7D407}"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Rectangle 4"/>
          <p:cNvSpPr>
            <a:spLocks noGrp="1" noChangeArrowheads="1"/>
          </p:cNvSpPr>
          <p:nvPr>
            <p:ph type="dt" sz="half" idx="10"/>
          </p:nvPr>
        </p:nvSpPr>
        <p:spPr>
          <a:ln/>
        </p:spPr>
        <p:txBody>
          <a:bodyPr/>
          <a:lstStyle>
            <a:lvl1pPr>
              <a:defRPr/>
            </a:lvl1pPr>
          </a:lstStyle>
          <a:p>
            <a:fld id="{B6CE8A9C-661D-426C-8589-125ECC2A8D18}" type="datetimeFigureOut">
              <a:rPr lang="en-US" smtClean="0"/>
              <a:t>8/8/2025</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F39055C-6A57-41B4-A4D8-C75E1ED7D407}"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Rectangle 4"/>
          <p:cNvSpPr>
            <a:spLocks noGrp="1" noChangeArrowheads="1"/>
          </p:cNvSpPr>
          <p:nvPr>
            <p:ph type="dt" sz="half" idx="10"/>
          </p:nvPr>
        </p:nvSpPr>
        <p:spPr>
          <a:ln/>
        </p:spPr>
        <p:txBody>
          <a:bodyPr/>
          <a:lstStyle>
            <a:lvl1pPr>
              <a:defRPr/>
            </a:lvl1pPr>
          </a:lstStyle>
          <a:p>
            <a:fld id="{B6CE8A9C-661D-426C-8589-125ECC2A8D18}" type="datetimeFigureOut">
              <a:rPr lang="en-US" smtClean="0"/>
              <a:t>8/8/2025</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F39055C-6A57-41B4-A4D8-C75E1ED7D407}"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Rectangle 4"/>
          <p:cNvSpPr>
            <a:spLocks noGrp="1" noChangeArrowheads="1"/>
          </p:cNvSpPr>
          <p:nvPr>
            <p:ph type="dt" sz="half" idx="10"/>
          </p:nvPr>
        </p:nvSpPr>
        <p:spPr>
          <a:ln/>
        </p:spPr>
        <p:txBody>
          <a:bodyPr/>
          <a:lstStyle>
            <a:lvl1pPr>
              <a:defRPr/>
            </a:lvl1pPr>
          </a:lstStyle>
          <a:p>
            <a:fld id="{B6CE8A9C-661D-426C-8589-125ECC2A8D18}" type="datetimeFigureOut">
              <a:rPr lang="en-US" smtClean="0"/>
              <a:t>8/8/2025</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F39055C-6A57-41B4-A4D8-C75E1ED7D407}"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Rectangle 4"/>
          <p:cNvSpPr>
            <a:spLocks noGrp="1" noChangeArrowheads="1"/>
          </p:cNvSpPr>
          <p:nvPr>
            <p:ph type="dt" sz="half" idx="10"/>
          </p:nvPr>
        </p:nvSpPr>
        <p:spPr>
          <a:ln/>
        </p:spPr>
        <p:txBody>
          <a:bodyPr/>
          <a:lstStyle>
            <a:lvl1pPr>
              <a:defRPr/>
            </a:lvl1pPr>
          </a:lstStyle>
          <a:p>
            <a:fld id="{B6CE8A9C-661D-426C-8589-125ECC2A8D18}" type="datetimeFigureOut">
              <a:rPr lang="en-US" smtClean="0"/>
              <a:t>8/8/2025</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3F39055C-6A57-41B4-A4D8-C75E1ED7D407}"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B6CE8A9C-661D-426C-8589-125ECC2A8D18}" type="datetimeFigureOut">
              <a:rPr lang="en-US" smtClean="0"/>
              <a:t>8/8/2025</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3F39055C-6A57-41B4-A4D8-C75E1ED7D40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training.fema.gov/IS/crslist.as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9 Overview</a:t>
            </a:r>
          </a:p>
        </p:txBody>
      </p:sp>
      <p:sp>
        <p:nvSpPr>
          <p:cNvPr id="3" name="Content Placeholder 2">
            <a:extLst>
              <a:ext uri="{FF2B5EF4-FFF2-40B4-BE49-F238E27FC236}">
                <a16:creationId xmlns:a16="http://schemas.microsoft.com/office/drawing/2014/main" id="{33B32103-8766-47E3-B8C7-DAA636417BF2}"/>
              </a:ext>
            </a:extLst>
          </p:cNvPr>
          <p:cNvSpPr>
            <a:spLocks noGrp="1"/>
          </p:cNvSpPr>
          <p:nvPr>
            <p:ph idx="1"/>
          </p:nvPr>
        </p:nvSpPr>
        <p:spPr/>
        <p:txBody>
          <a:bodyPr/>
          <a:lstStyle/>
          <a:p>
            <a:pPr>
              <a:spcBef>
                <a:spcPct val="100000"/>
              </a:spcBef>
              <a:buSzPct val="99000"/>
            </a:pPr>
            <a:r>
              <a:rPr lang="en-US" kern="1200">
                <a:sym typeface="Arial"/>
              </a:rPr>
              <a:t>This lesson provides a brief summary of the Basic Incident Command System for Initial Response course content. After reviewing the summary information, you will receive instructions for taking the course Final Exam.</a:t>
            </a:r>
            <a:endParaRPr lang="en-US"/>
          </a:p>
        </p:txBody>
      </p:sp>
      <p:sp>
        <p:nvSpPr>
          <p:cNvPr id="6" name="Slide Number Placeholder 5">
            <a:extLst>
              <a:ext uri="{FF2B5EF4-FFF2-40B4-BE49-F238E27FC236}">
                <a16:creationId xmlns:a16="http://schemas.microsoft.com/office/drawing/2014/main" id="{7DC49E04-71D2-4D8A-94ED-66A0F7825935}"/>
              </a:ext>
            </a:extLst>
          </p:cNvPr>
          <p:cNvSpPr>
            <a:spLocks noGrp="1"/>
          </p:cNvSpPr>
          <p:nvPr>
            <p:ph type="sldNum" sz="quarter" idx="12"/>
          </p:nvPr>
        </p:nvSpPr>
        <p:spPr/>
        <p:txBody>
          <a:bodyPr/>
          <a:lstStyle/>
          <a:p>
            <a:pPr>
              <a:spcBef>
                <a:spcPts val="100"/>
              </a:spcBef>
              <a:buSzPct val="99000"/>
            </a:pPr>
            <a:fld id="{3F39055C-6A57-41B4-A4D8-C75E1ED7D407}" type="slidenum">
              <a:rPr lang="en-US" smtClean="0"/>
              <a:pPr>
                <a:spcBef>
                  <a:spcPts val="100"/>
                </a:spcBef>
                <a:buSzPct val="99000"/>
              </a:pPr>
              <a:t>1</a:t>
            </a:fld>
            <a:endParaRPr lang="en-US"/>
          </a:p>
        </p:txBody>
      </p:sp>
    </p:spTree>
    <p:extLst>
      <p:ext uri="{BB962C8B-B14F-4D97-AF65-F5344CB8AC3E}">
        <p14:creationId xmlns:p14="http://schemas.microsoft.com/office/powerpoint/2010/main" val="2597596585"/>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6: Organizational Flexibility</a:t>
            </a:r>
          </a:p>
        </p:txBody>
      </p:sp>
      <p:sp>
        <p:nvSpPr>
          <p:cNvPr id="3" name="Content Placeholder 2">
            <a:extLst>
              <a:ext uri="{FF2B5EF4-FFF2-40B4-BE49-F238E27FC236}">
                <a16:creationId xmlns:a16="http://schemas.microsoft.com/office/drawing/2014/main" id="{1A174386-579E-4223-9BF1-128D62717EE6}"/>
              </a:ext>
            </a:extLst>
          </p:cNvPr>
          <p:cNvSpPr>
            <a:spLocks noGrp="1"/>
          </p:cNvSpPr>
          <p:nvPr>
            <p:ph idx="1"/>
          </p:nvPr>
        </p:nvSpPr>
        <p:spPr/>
        <p:txBody>
          <a:bodyPr>
            <a:normAutofit fontScale="625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NIMS requires organizational standardization use of Common Terminology; however, ICS is still flexible due to its Modular Organization.</a:t>
            </a:r>
          </a:p>
          <a:p>
            <a:pPr marL="254000" lvl="1" indent="-254000" fontAlgn="auto">
              <a:spcBef>
                <a:spcPct val="100000"/>
              </a:spcBef>
              <a:spcAft>
                <a:spcPts val="0"/>
              </a:spcAft>
              <a:buSzPct val="99000"/>
              <a:buFont typeface="Arial"/>
              <a:buChar char="•"/>
              <a:tabLst/>
            </a:pPr>
            <a:r>
              <a:rPr lang="en-US" kern="1200">
                <a:ea typeface="+mn-ea"/>
                <a:sym typeface="Arial"/>
              </a:rPr>
              <a:t>Functions and positions within the organizational structure are activated and filled based on the needs and demand of an incident. The ICS organizational structure will expand and contract with the incident.</a:t>
            </a:r>
          </a:p>
          <a:p>
            <a:pPr marL="254000" lvl="1" indent="-254000" fontAlgn="auto">
              <a:spcBef>
                <a:spcPct val="100000"/>
              </a:spcBef>
              <a:spcAft>
                <a:spcPts val="0"/>
              </a:spcAft>
              <a:buSzPct val="99000"/>
              <a:buFont typeface="Arial"/>
              <a:buChar char="•"/>
              <a:tabLst/>
            </a:pPr>
            <a:r>
              <a:rPr lang="en-US" kern="1200">
                <a:ea typeface="+mn-ea"/>
                <a:sym typeface="Arial"/>
              </a:rPr>
              <a:t>Personnel may hold multiple titles within an incident's organizational structure, but the titles must keep consistent with NIMS titles. Titles may not be shortened or combined. </a:t>
            </a:r>
          </a:p>
          <a:p>
            <a:pPr marL="254000" lvl="1" indent="-254000" fontAlgn="auto">
              <a:spcBef>
                <a:spcPct val="100000"/>
              </a:spcBef>
              <a:spcAft>
                <a:spcPts val="0"/>
              </a:spcAft>
              <a:buSzPct val="99000"/>
              <a:buFont typeface="Arial"/>
              <a:buChar char="•"/>
              <a:tabLst/>
            </a:pPr>
            <a:r>
              <a:rPr lang="en-US" kern="1200">
                <a:ea typeface="+mn-ea"/>
                <a:sym typeface="Arial"/>
              </a:rPr>
              <a:t>Proper Resource Management is essential to maintaining an accurate and up-to-date picture of resource utilization and needs. </a:t>
            </a:r>
          </a:p>
          <a:p>
            <a:pPr marL="254000" lvl="1" indent="-254000" fontAlgn="auto">
              <a:spcBef>
                <a:spcPct val="100000"/>
              </a:spcBef>
              <a:spcAft>
                <a:spcPts val="0"/>
              </a:spcAft>
              <a:buSzPct val="99000"/>
              <a:buFont typeface="Arial"/>
              <a:buChar char="•"/>
              <a:tabLst/>
            </a:pPr>
            <a:r>
              <a:rPr lang="en-US" kern="1200">
                <a:ea typeface="+mn-ea"/>
                <a:sym typeface="Arial"/>
              </a:rPr>
              <a:t>Incidents are typed based on size and complexity. Incident types move from Type 5 as the least complex to Type 1 as the most complex. </a:t>
            </a:r>
            <a:endParaRPr lang="en-US"/>
          </a:p>
        </p:txBody>
      </p:sp>
      <p:sp>
        <p:nvSpPr>
          <p:cNvPr id="6" name="Slide Number Placeholder 5">
            <a:extLst>
              <a:ext uri="{FF2B5EF4-FFF2-40B4-BE49-F238E27FC236}">
                <a16:creationId xmlns:a16="http://schemas.microsoft.com/office/drawing/2014/main" id="{1D8BB5FA-4A69-4BD1-9ED6-5AE170429C23}"/>
              </a:ext>
            </a:extLst>
          </p:cNvPr>
          <p:cNvSpPr>
            <a:spLocks noGrp="1"/>
          </p:cNvSpPr>
          <p:nvPr>
            <p:ph type="sldNum" sz="quarter" idx="12"/>
          </p:nvPr>
        </p:nvSpPr>
        <p:spPr/>
        <p:txBody>
          <a:bodyPr/>
          <a:lstStyle/>
          <a:p>
            <a:pPr>
              <a:spcBef>
                <a:spcPts val="100"/>
              </a:spcBef>
              <a:buSzPct val="99000"/>
            </a:pPr>
            <a:fld id="{3F39055C-6A57-41B4-A4D8-C75E1ED7D407}" type="slidenum">
              <a:rPr lang="en-US" smtClean="0"/>
              <a:pPr>
                <a:spcBef>
                  <a:spcPts val="100"/>
                </a:spcBef>
                <a:buSzPct val="99000"/>
              </a:pPr>
              <a:t>10</a:t>
            </a:fld>
            <a:endParaRPr lang="en-US"/>
          </a:p>
        </p:txBody>
      </p:sp>
    </p:spTree>
    <p:extLst>
      <p:ext uri="{BB962C8B-B14F-4D97-AF65-F5344CB8AC3E}">
        <p14:creationId xmlns:p14="http://schemas.microsoft.com/office/powerpoint/2010/main" val="182457851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7: Transfer of Command</a:t>
            </a:r>
          </a:p>
        </p:txBody>
      </p:sp>
      <p:sp>
        <p:nvSpPr>
          <p:cNvPr id="3" name="Content Placeholder 2">
            <a:extLst>
              <a:ext uri="{FF2B5EF4-FFF2-40B4-BE49-F238E27FC236}">
                <a16:creationId xmlns:a16="http://schemas.microsoft.com/office/drawing/2014/main" id="{C60CC9D5-28CF-4F87-80B0-89ABF2386F0E}"/>
              </a:ext>
            </a:extLst>
          </p:cNvPr>
          <p:cNvSpPr>
            <a:spLocks noGrp="1"/>
          </p:cNvSpPr>
          <p:nvPr>
            <p:ph idx="1"/>
          </p:nvPr>
        </p:nvSpPr>
        <p:spPr/>
        <p:txBody>
          <a:bodyPr>
            <a:normAutofit fontScale="700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Transfer of Command is the process of moving the responsibility for incident command from one Incident Commander to another Incident Commander or Unified Command. </a:t>
            </a:r>
          </a:p>
          <a:p>
            <a:pPr marL="254000" lvl="1" indent="-254000" fontAlgn="auto">
              <a:spcBef>
                <a:spcPct val="100000"/>
              </a:spcBef>
              <a:spcAft>
                <a:spcPts val="0"/>
              </a:spcAft>
              <a:buSzPct val="99000"/>
              <a:buFont typeface="Arial"/>
              <a:buChar char="•"/>
              <a:tabLst/>
            </a:pPr>
            <a:r>
              <a:rPr lang="en-US" kern="1200">
                <a:ea typeface="+mn-ea"/>
                <a:sym typeface="Arial"/>
              </a:rPr>
              <a:t>Transfer of Command should take place face-to-face when possible and include a complete briefing that captures essential information. </a:t>
            </a:r>
          </a:p>
          <a:p>
            <a:pPr marL="254000" lvl="1" indent="-254000" fontAlgn="auto">
              <a:spcBef>
                <a:spcPct val="100000"/>
              </a:spcBef>
              <a:spcAft>
                <a:spcPts val="0"/>
              </a:spcAft>
              <a:buSzPct val="99000"/>
              <a:buFont typeface="Arial"/>
              <a:buChar char="•"/>
              <a:tabLst/>
            </a:pPr>
            <a:r>
              <a:rPr lang="en-US" kern="1200">
                <a:ea typeface="+mn-ea"/>
                <a:sym typeface="Arial"/>
              </a:rPr>
              <a:t>The transfer of command briefing should include elements such as the situation status, incident objectives and priorities, current organization, resource information, incident communications plan, etc. </a:t>
            </a:r>
          </a:p>
          <a:p>
            <a:pPr marL="254000" lvl="1" indent="-254000" fontAlgn="auto">
              <a:spcBef>
                <a:spcPct val="100000"/>
              </a:spcBef>
              <a:spcAft>
                <a:spcPts val="0"/>
              </a:spcAft>
              <a:buSzPct val="99000"/>
              <a:buFont typeface="Arial"/>
              <a:buChar char="•"/>
              <a:tabLst/>
            </a:pPr>
            <a:r>
              <a:rPr lang="en-US" kern="1200">
                <a:ea typeface="+mn-ea"/>
                <a:sym typeface="Arial"/>
              </a:rPr>
              <a:t>A notification of the time and date that the transfer of command becomes effective should be communicated to all incident personnel. </a:t>
            </a:r>
            <a:endParaRPr lang="en-US"/>
          </a:p>
        </p:txBody>
      </p:sp>
      <p:sp>
        <p:nvSpPr>
          <p:cNvPr id="6" name="Slide Number Placeholder 5">
            <a:extLst>
              <a:ext uri="{FF2B5EF4-FFF2-40B4-BE49-F238E27FC236}">
                <a16:creationId xmlns:a16="http://schemas.microsoft.com/office/drawing/2014/main" id="{2BE8F37F-DFDC-40D2-BA22-6A1AFB5AB954}"/>
              </a:ext>
            </a:extLst>
          </p:cNvPr>
          <p:cNvSpPr>
            <a:spLocks noGrp="1"/>
          </p:cNvSpPr>
          <p:nvPr>
            <p:ph type="sldNum" sz="quarter" idx="12"/>
          </p:nvPr>
        </p:nvSpPr>
        <p:spPr/>
        <p:txBody>
          <a:bodyPr/>
          <a:lstStyle/>
          <a:p>
            <a:pPr>
              <a:spcBef>
                <a:spcPts val="100"/>
              </a:spcBef>
              <a:buSzPct val="99000"/>
            </a:pPr>
            <a:fld id="{3F39055C-6A57-41B4-A4D8-C75E1ED7D407}" type="slidenum">
              <a:rPr lang="en-US" smtClean="0"/>
              <a:pPr>
                <a:spcBef>
                  <a:spcPts val="100"/>
                </a:spcBef>
                <a:buSzPct val="99000"/>
              </a:pPr>
              <a:t>11</a:t>
            </a:fld>
            <a:endParaRPr lang="en-US"/>
          </a:p>
        </p:txBody>
      </p:sp>
    </p:spTree>
    <p:extLst>
      <p:ext uri="{BB962C8B-B14F-4D97-AF65-F5344CB8AC3E}">
        <p14:creationId xmlns:p14="http://schemas.microsoft.com/office/powerpoint/2010/main" val="120819098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Congratulations!</a:t>
            </a:r>
          </a:p>
        </p:txBody>
      </p:sp>
      <p:sp>
        <p:nvSpPr>
          <p:cNvPr id="3" name="Content Placeholder 2">
            <a:extLst>
              <a:ext uri="{FF2B5EF4-FFF2-40B4-BE49-F238E27FC236}">
                <a16:creationId xmlns:a16="http://schemas.microsoft.com/office/drawing/2014/main" id="{B2014B53-BF88-4A1E-82EB-7532D00E1DBE}"/>
              </a:ext>
            </a:extLst>
          </p:cNvPr>
          <p:cNvSpPr>
            <a:spLocks noGrp="1"/>
          </p:cNvSpPr>
          <p:nvPr>
            <p:ph idx="1"/>
          </p:nvPr>
        </p:nvSpPr>
        <p:spPr/>
        <p:txBody>
          <a:bodyPr>
            <a:normAutofit fontScale="62500" lnSpcReduction="20000"/>
          </a:bodyPr>
          <a:lstStyle/>
          <a:p>
            <a:pPr fontAlgn="auto">
              <a:spcBef>
                <a:spcPct val="100000"/>
              </a:spcBef>
              <a:spcAft>
                <a:spcPts val="0"/>
              </a:spcAft>
              <a:buSzPct val="99000"/>
              <a:tabLst/>
            </a:pPr>
            <a:r>
              <a:rPr lang="en-US" kern="1200">
                <a:sym typeface="Arial"/>
              </a:rPr>
              <a:t>You should now be able to demonstrate knowledge of how to manage an initial response to an incident. </a:t>
            </a:r>
          </a:p>
          <a:p>
            <a:pPr fontAlgn="auto">
              <a:spcBef>
                <a:spcPct val="100000"/>
              </a:spcBef>
              <a:spcAft>
                <a:spcPts val="0"/>
              </a:spcAft>
              <a:buSzPct val="99000"/>
              <a:tabLst/>
            </a:pPr>
            <a:r>
              <a:rPr lang="en-US" kern="1200">
                <a:sym typeface="Arial"/>
              </a:rPr>
              <a:t>The course specifically discussed:</a:t>
            </a:r>
          </a:p>
          <a:p>
            <a:pPr marL="254000" lvl="1" indent="-254000" fontAlgn="auto">
              <a:spcBef>
                <a:spcPct val="100000"/>
              </a:spcBef>
              <a:spcAft>
                <a:spcPts val="0"/>
              </a:spcAft>
              <a:buSzPct val="99000"/>
              <a:buFont typeface="Arial"/>
              <a:buChar char="•"/>
              <a:tabLst/>
            </a:pPr>
            <a:r>
              <a:rPr lang="en-US" kern="1200">
                <a:ea typeface="+mn-ea"/>
                <a:sym typeface="Arial"/>
              </a:rPr>
              <a:t>Incident Command and Unified Command</a:t>
            </a:r>
          </a:p>
          <a:p>
            <a:pPr marL="254000" lvl="1" indent="-254000" fontAlgn="auto">
              <a:spcBef>
                <a:spcPct val="100000"/>
              </a:spcBef>
              <a:spcAft>
                <a:spcPts val="0"/>
              </a:spcAft>
              <a:buSzPct val="99000"/>
              <a:buFont typeface="Arial"/>
              <a:buChar char="•"/>
              <a:tabLst/>
            </a:pPr>
            <a:r>
              <a:rPr lang="en-US" kern="1200">
                <a:ea typeface="+mn-ea"/>
                <a:sym typeface="Arial"/>
              </a:rPr>
              <a:t>Delegation of Authority &amp; Management by Objectives</a:t>
            </a:r>
          </a:p>
          <a:p>
            <a:pPr marL="254000" lvl="1" indent="-254000" fontAlgn="auto">
              <a:spcBef>
                <a:spcPct val="100000"/>
              </a:spcBef>
              <a:spcAft>
                <a:spcPts val="0"/>
              </a:spcAft>
              <a:buSzPct val="99000"/>
              <a:buFont typeface="Arial"/>
              <a:buChar char="•"/>
              <a:tabLst/>
            </a:pPr>
            <a:r>
              <a:rPr lang="en-US" kern="1200">
                <a:ea typeface="+mn-ea"/>
                <a:sym typeface="Arial"/>
              </a:rPr>
              <a:t>Functional Areas &amp; Positions</a:t>
            </a:r>
          </a:p>
          <a:p>
            <a:pPr marL="254000" lvl="1" indent="-254000" fontAlgn="auto">
              <a:spcBef>
                <a:spcPct val="100000"/>
              </a:spcBef>
              <a:spcAft>
                <a:spcPts val="0"/>
              </a:spcAft>
              <a:buSzPct val="99000"/>
              <a:buFont typeface="Arial"/>
              <a:buChar char="•"/>
              <a:tabLst/>
            </a:pPr>
            <a:r>
              <a:rPr lang="en-US" kern="1200">
                <a:ea typeface="+mn-ea"/>
                <a:sym typeface="Arial"/>
              </a:rPr>
              <a:t>Incident Briefings and Meetings </a:t>
            </a:r>
          </a:p>
          <a:p>
            <a:pPr marL="254000" lvl="1" indent="-254000" fontAlgn="auto">
              <a:spcBef>
                <a:spcPct val="100000"/>
              </a:spcBef>
              <a:spcAft>
                <a:spcPts val="0"/>
              </a:spcAft>
              <a:buSzPct val="99000"/>
              <a:buFont typeface="Arial"/>
              <a:buChar char="•"/>
              <a:tabLst/>
            </a:pPr>
            <a:r>
              <a:rPr lang="en-US" kern="1200">
                <a:ea typeface="+mn-ea"/>
                <a:sym typeface="Arial"/>
              </a:rPr>
              <a:t>Organizational Flexibility </a:t>
            </a:r>
          </a:p>
          <a:p>
            <a:pPr marL="254000" lvl="1" indent="-254000" fontAlgn="auto">
              <a:spcBef>
                <a:spcPct val="100000"/>
              </a:spcBef>
              <a:spcAft>
                <a:spcPts val="0"/>
              </a:spcAft>
              <a:buSzPct val="99000"/>
              <a:buFont typeface="Arial"/>
              <a:buChar char="•"/>
              <a:tabLst/>
            </a:pPr>
            <a:r>
              <a:rPr lang="en-US" kern="1200">
                <a:ea typeface="+mn-ea"/>
                <a:sym typeface="Arial"/>
              </a:rPr>
              <a:t>Transfer of Command </a:t>
            </a:r>
          </a:p>
          <a:p>
            <a:pPr marL="254000" lvl="1" indent="-254000" fontAlgn="auto">
              <a:spcBef>
                <a:spcPct val="100000"/>
              </a:spcBef>
              <a:spcAft>
                <a:spcPts val="0"/>
              </a:spcAft>
              <a:buSzPct val="99000"/>
              <a:buFont typeface="Arial"/>
              <a:buChar char="•"/>
              <a:tabLst/>
            </a:pPr>
            <a:r>
              <a:rPr lang="en-US" kern="1200">
                <a:ea typeface="+mn-ea"/>
                <a:sym typeface="Arial"/>
              </a:rPr>
              <a:t>Application of ICS for Initial Response </a:t>
            </a:r>
            <a:endParaRPr lang="en-US"/>
          </a:p>
        </p:txBody>
      </p:sp>
      <p:sp>
        <p:nvSpPr>
          <p:cNvPr id="6" name="Slide Number Placeholder 5">
            <a:extLst>
              <a:ext uri="{FF2B5EF4-FFF2-40B4-BE49-F238E27FC236}">
                <a16:creationId xmlns:a16="http://schemas.microsoft.com/office/drawing/2014/main" id="{02E8A57A-9C25-4AF9-9894-5BE268053583}"/>
              </a:ext>
            </a:extLst>
          </p:cNvPr>
          <p:cNvSpPr>
            <a:spLocks noGrp="1"/>
          </p:cNvSpPr>
          <p:nvPr>
            <p:ph type="sldNum" sz="quarter" idx="12"/>
          </p:nvPr>
        </p:nvSpPr>
        <p:spPr/>
        <p:txBody>
          <a:bodyPr/>
          <a:lstStyle/>
          <a:p>
            <a:pPr>
              <a:spcBef>
                <a:spcPts val="100"/>
              </a:spcBef>
              <a:buSzPct val="99000"/>
            </a:pPr>
            <a:fld id="{3F39055C-6A57-41B4-A4D8-C75E1ED7D407}" type="slidenum">
              <a:rPr lang="en-US" smtClean="0"/>
              <a:pPr>
                <a:spcBef>
                  <a:spcPts val="100"/>
                </a:spcBef>
                <a:buSzPct val="99000"/>
              </a:pPr>
              <a:t>12</a:t>
            </a:fld>
            <a:endParaRPr lang="en-US"/>
          </a:p>
        </p:txBody>
      </p:sp>
    </p:spTree>
    <p:extLst>
      <p:ext uri="{BB962C8B-B14F-4D97-AF65-F5344CB8AC3E}">
        <p14:creationId xmlns:p14="http://schemas.microsoft.com/office/powerpoint/2010/main" val="33098524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IS-200.c Final Exam Instructions</a:t>
            </a:r>
          </a:p>
        </p:txBody>
      </p:sp>
      <p:sp>
        <p:nvSpPr>
          <p:cNvPr id="3" name="Content Placeholder 2">
            <a:extLst>
              <a:ext uri="{FF2B5EF4-FFF2-40B4-BE49-F238E27FC236}">
                <a16:creationId xmlns:a16="http://schemas.microsoft.com/office/drawing/2014/main" id="{808473B7-3D9C-430A-A26C-DDBC4FE5A917}"/>
              </a:ext>
            </a:extLst>
          </p:cNvPr>
          <p:cNvSpPr>
            <a:spLocks noGrp="1"/>
          </p:cNvSpPr>
          <p:nvPr>
            <p:ph idx="1"/>
          </p:nvPr>
        </p:nvSpPr>
        <p:spPr/>
        <p:txBody>
          <a:bodyPr>
            <a:normAutofit fontScale="55000" lnSpcReduction="20000"/>
          </a:bodyPr>
          <a:lstStyle/>
          <a:p>
            <a:pPr fontAlgn="auto">
              <a:spcBef>
                <a:spcPct val="100000"/>
              </a:spcBef>
              <a:buSzPct val="99000"/>
              <a:tabLst/>
            </a:pPr>
            <a:r>
              <a:rPr lang="en-US" sz="2900" kern="1200">
                <a:sym typeface="Arial"/>
              </a:rPr>
              <a:t>When the review is completed, follow these Final Exam instructions: </a:t>
            </a:r>
          </a:p>
          <a:p>
            <a:pPr marL="254000" lvl="1" indent="-254000" fontAlgn="auto">
              <a:spcBef>
                <a:spcPct val="100000"/>
              </a:spcBef>
              <a:buSzPct val="99000"/>
              <a:buFont typeface="Arial"/>
              <a:buAutoNum type="arabicPeriod"/>
              <a:tabLst/>
            </a:pPr>
            <a:r>
              <a:rPr lang="en-US" sz="2900" kern="1200">
                <a:ea typeface="+mn-ea"/>
                <a:sym typeface="Arial"/>
              </a:rPr>
              <a:t>Take a few moments to review your Student Manual and identify any questions. </a:t>
            </a:r>
          </a:p>
          <a:p>
            <a:pPr marL="254000" lvl="1" indent="-254000" fontAlgn="auto">
              <a:spcBef>
                <a:spcPct val="100000"/>
              </a:spcBef>
              <a:buSzPct val="99000"/>
              <a:buFont typeface="Arial"/>
              <a:buAutoNum type="arabicPeriod"/>
              <a:tabLst/>
            </a:pPr>
            <a:r>
              <a:rPr lang="en-US" sz="2900" kern="1200">
                <a:ea typeface="+mn-ea"/>
                <a:sym typeface="Arial"/>
              </a:rPr>
              <a:t>Make sure that you get all of your questions answered prior to beginning the final test. </a:t>
            </a:r>
          </a:p>
          <a:p>
            <a:pPr marL="254000" lvl="1" indent="-254000" fontAlgn="auto">
              <a:spcBef>
                <a:spcPct val="100000"/>
              </a:spcBef>
              <a:buSzPct val="99000"/>
              <a:buFont typeface="Arial"/>
              <a:buAutoNum type="arabicPeriod"/>
              <a:tabLst/>
            </a:pPr>
            <a:r>
              <a:rPr lang="en-US" sz="2900" kern="1200">
                <a:ea typeface="+mn-ea"/>
                <a:sym typeface="Arial"/>
              </a:rPr>
              <a:t>When taking the test online … </a:t>
            </a:r>
          </a:p>
          <a:p>
            <a:pPr marL="635000" lvl="2" indent="-254000" fontAlgn="auto">
              <a:spcBef>
                <a:spcPct val="100000"/>
              </a:spcBef>
              <a:buSzPct val="99000"/>
              <a:buFont typeface="Wingdings"/>
              <a:buChar char="§"/>
              <a:tabLst/>
            </a:pPr>
            <a:r>
              <a:rPr lang="en-US" sz="2900" kern="1200">
                <a:ea typeface="+mn-ea"/>
                <a:sym typeface="Arial"/>
              </a:rPr>
              <a:t>Go to </a:t>
            </a:r>
            <a:r>
              <a:rPr lang="en-US" sz="2900" kern="1200">
                <a:ea typeface="+mn-ea"/>
                <a:sym typeface="Arial"/>
                <a:hlinkClick r:id="rId2">
                  <a:extLst>
                    <a:ext uri="{A12FA001-AC4F-418D-AE19-62706E023703}">
                      <ahyp:hlinkClr xmlns:ahyp="http://schemas.microsoft.com/office/drawing/2018/hyperlinkcolor" val="tx"/>
                    </a:ext>
                  </a:extLst>
                </a:hlinkClick>
              </a:rPr>
              <a:t>http://training.fema.gov/IS/crslist.asp</a:t>
            </a:r>
            <a:r>
              <a:rPr lang="en-US" sz="2900" kern="1200">
                <a:ea typeface="+mn-ea"/>
                <a:sym typeface="Arial"/>
              </a:rPr>
              <a:t>  and click on the link for IS-0200.c.</a:t>
            </a:r>
          </a:p>
          <a:p>
            <a:pPr marL="635000" lvl="2" indent="-254000" fontAlgn="auto">
              <a:spcBef>
                <a:spcPct val="100000"/>
              </a:spcBef>
              <a:buSzPct val="99000"/>
              <a:buFont typeface="Wingdings"/>
              <a:buChar char="§"/>
              <a:tabLst/>
            </a:pPr>
            <a:r>
              <a:rPr lang="en-US" sz="2900" kern="1200">
                <a:ea typeface="+mn-ea"/>
                <a:sym typeface="Arial"/>
              </a:rPr>
              <a:t>Click on "Take Final Exam."</a:t>
            </a:r>
          </a:p>
          <a:p>
            <a:pPr marL="635000" lvl="2" indent="-254000" fontAlgn="auto">
              <a:spcBef>
                <a:spcPct val="100000"/>
              </a:spcBef>
              <a:buSzPct val="99000"/>
              <a:buFont typeface="Wingdings"/>
              <a:buChar char="§"/>
              <a:tabLst/>
            </a:pPr>
            <a:r>
              <a:rPr lang="en-US" sz="2900" kern="1200">
                <a:ea typeface="+mn-ea"/>
                <a:sym typeface="Arial"/>
              </a:rPr>
              <a:t>Read each item carefully. </a:t>
            </a:r>
          </a:p>
          <a:p>
            <a:pPr marL="635000" lvl="2" indent="-254000" fontAlgn="auto">
              <a:spcBef>
                <a:spcPct val="100000"/>
              </a:spcBef>
              <a:buSzPct val="99000"/>
              <a:buFont typeface="Wingdings"/>
              <a:buChar char="§"/>
              <a:tabLst/>
            </a:pPr>
            <a:r>
              <a:rPr lang="en-US" sz="2900" kern="1200">
                <a:ea typeface="+mn-ea"/>
                <a:sym typeface="Arial"/>
              </a:rPr>
              <a:t>Check your work before submitting your answers. </a:t>
            </a:r>
          </a:p>
          <a:p>
            <a:pPr>
              <a:spcBef>
                <a:spcPct val="100000"/>
              </a:spcBef>
              <a:buSzPct val="99000"/>
            </a:pPr>
            <a:r>
              <a:rPr lang="en-US" kern="1200">
                <a:sym typeface="Arial"/>
              </a:rPr>
              <a:t> </a:t>
            </a:r>
            <a:endParaRPr lang="en-US"/>
          </a:p>
        </p:txBody>
      </p:sp>
      <p:sp>
        <p:nvSpPr>
          <p:cNvPr id="6" name="Slide Number Placeholder 5">
            <a:extLst>
              <a:ext uri="{FF2B5EF4-FFF2-40B4-BE49-F238E27FC236}">
                <a16:creationId xmlns:a16="http://schemas.microsoft.com/office/drawing/2014/main" id="{5932CCF3-983C-4B43-BFAF-4F7508EAD3F4}"/>
              </a:ext>
            </a:extLst>
          </p:cNvPr>
          <p:cNvSpPr>
            <a:spLocks noGrp="1"/>
          </p:cNvSpPr>
          <p:nvPr>
            <p:ph type="sldNum" sz="quarter" idx="12"/>
          </p:nvPr>
        </p:nvSpPr>
        <p:spPr/>
        <p:txBody>
          <a:bodyPr/>
          <a:lstStyle/>
          <a:p>
            <a:pPr>
              <a:spcBef>
                <a:spcPts val="100"/>
              </a:spcBef>
              <a:buSzPct val="99000"/>
            </a:pPr>
            <a:fld id="{3F39055C-6A57-41B4-A4D8-C75E1ED7D407}" type="slidenum">
              <a:rPr lang="en-US" smtClean="0"/>
              <a:pPr>
                <a:spcBef>
                  <a:spcPts val="100"/>
                </a:spcBef>
                <a:buSzPct val="99000"/>
              </a:pPr>
              <a:t>13</a:t>
            </a:fld>
            <a:endParaRPr lang="en-US"/>
          </a:p>
        </p:txBody>
      </p:sp>
    </p:spTree>
    <p:extLst>
      <p:ext uri="{BB962C8B-B14F-4D97-AF65-F5344CB8AC3E}">
        <p14:creationId xmlns:p14="http://schemas.microsoft.com/office/powerpoint/2010/main" val="124371933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Certificate of Completion</a:t>
            </a:r>
          </a:p>
        </p:txBody>
      </p:sp>
      <p:sp>
        <p:nvSpPr>
          <p:cNvPr id="3" name="Content Placeholder 2">
            <a:extLst>
              <a:ext uri="{FF2B5EF4-FFF2-40B4-BE49-F238E27FC236}">
                <a16:creationId xmlns:a16="http://schemas.microsoft.com/office/drawing/2014/main" id="{24B4B0EB-5B24-41B4-94DD-01B96FEA841C}"/>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To receive a certificate of completion, you must take the multiple-choice Final Exam and score at least 75 percent on the test. </a:t>
            </a:r>
          </a:p>
          <a:p>
            <a:pPr fontAlgn="auto">
              <a:spcBef>
                <a:spcPct val="100000"/>
              </a:spcBef>
              <a:spcAft>
                <a:spcPts val="0"/>
              </a:spcAft>
              <a:buSzPct val="99000"/>
              <a:tabLst/>
            </a:pPr>
            <a:r>
              <a:rPr lang="en-US" kern="1200">
                <a:sym typeface="Arial"/>
              </a:rPr>
              <a:t>Upon successful completion of the Final Exam, you will receive an e-mail message with a link to your electronic certification. </a:t>
            </a:r>
            <a:endParaRPr lang="en-US"/>
          </a:p>
        </p:txBody>
      </p:sp>
      <p:sp>
        <p:nvSpPr>
          <p:cNvPr id="6" name="Slide Number Placeholder 5">
            <a:extLst>
              <a:ext uri="{FF2B5EF4-FFF2-40B4-BE49-F238E27FC236}">
                <a16:creationId xmlns:a16="http://schemas.microsoft.com/office/drawing/2014/main" id="{50BBF44E-9C0E-40E1-8A83-052C75FDE7EB}"/>
              </a:ext>
            </a:extLst>
          </p:cNvPr>
          <p:cNvSpPr>
            <a:spLocks noGrp="1"/>
          </p:cNvSpPr>
          <p:nvPr>
            <p:ph type="sldNum" sz="quarter" idx="12"/>
          </p:nvPr>
        </p:nvSpPr>
        <p:spPr/>
        <p:txBody>
          <a:bodyPr/>
          <a:lstStyle/>
          <a:p>
            <a:pPr>
              <a:spcBef>
                <a:spcPts val="100"/>
              </a:spcBef>
              <a:buSzPct val="99000"/>
            </a:pPr>
            <a:fld id="{3F39055C-6A57-41B4-A4D8-C75E1ED7D407}" type="slidenum">
              <a:rPr lang="en-US" smtClean="0"/>
              <a:pPr>
                <a:spcBef>
                  <a:spcPts val="100"/>
                </a:spcBef>
                <a:buSzPct val="99000"/>
              </a:pPr>
              <a:t>14</a:t>
            </a:fld>
            <a:endParaRPr lang="en-US"/>
          </a:p>
        </p:txBody>
      </p:sp>
    </p:spTree>
    <p:extLst>
      <p:ext uri="{BB962C8B-B14F-4D97-AF65-F5344CB8AC3E}">
        <p14:creationId xmlns:p14="http://schemas.microsoft.com/office/powerpoint/2010/main" val="216926341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Course Evaluation</a:t>
            </a:r>
          </a:p>
        </p:txBody>
      </p:sp>
      <p:sp>
        <p:nvSpPr>
          <p:cNvPr id="3" name="Content Placeholder 2">
            <a:extLst>
              <a:ext uri="{FF2B5EF4-FFF2-40B4-BE49-F238E27FC236}">
                <a16:creationId xmlns:a16="http://schemas.microsoft.com/office/drawing/2014/main" id="{801C05EF-58E9-4A88-801B-E44EA570E393}"/>
              </a:ext>
            </a:extLst>
          </p:cNvPr>
          <p:cNvSpPr>
            <a:spLocks noGrp="1"/>
          </p:cNvSpPr>
          <p:nvPr>
            <p:ph idx="1"/>
          </p:nvPr>
        </p:nvSpPr>
        <p:spPr/>
        <p:txBody>
          <a:bodyPr/>
          <a:lstStyle/>
          <a:p>
            <a:pPr fontAlgn="auto">
              <a:spcBef>
                <a:spcPct val="100000"/>
              </a:spcBef>
              <a:spcAft>
                <a:spcPts val="0"/>
              </a:spcAft>
              <a:buSzPct val="99000"/>
              <a:tabLst/>
            </a:pPr>
            <a:r>
              <a:rPr lang="en-US" kern="1200">
                <a:sym typeface="Arial"/>
              </a:rPr>
              <a:t>Completing the course evaluation form is important. Your comments will be used to evaluate the effectiveness of this course and make changes for future versions. </a:t>
            </a:r>
          </a:p>
          <a:p>
            <a:pPr fontAlgn="auto">
              <a:spcBef>
                <a:spcPct val="100000"/>
              </a:spcBef>
              <a:spcAft>
                <a:spcPts val="0"/>
              </a:spcAft>
              <a:buSzPct val="99000"/>
              <a:tabLst/>
            </a:pPr>
            <a:r>
              <a:rPr lang="en-US" kern="1200">
                <a:sym typeface="Arial"/>
              </a:rPr>
              <a:t>Please use the course evaluation forms provided by the organization sponsoring the course. </a:t>
            </a:r>
            <a:endParaRPr lang="en-US"/>
          </a:p>
        </p:txBody>
      </p:sp>
      <p:sp>
        <p:nvSpPr>
          <p:cNvPr id="6" name="Slide Number Placeholder 5">
            <a:extLst>
              <a:ext uri="{FF2B5EF4-FFF2-40B4-BE49-F238E27FC236}">
                <a16:creationId xmlns:a16="http://schemas.microsoft.com/office/drawing/2014/main" id="{AA65B82A-690D-4A9A-BF54-B4CC50A31CB6}"/>
              </a:ext>
            </a:extLst>
          </p:cNvPr>
          <p:cNvSpPr>
            <a:spLocks noGrp="1"/>
          </p:cNvSpPr>
          <p:nvPr>
            <p:ph type="sldNum" sz="quarter" idx="12"/>
          </p:nvPr>
        </p:nvSpPr>
        <p:spPr/>
        <p:txBody>
          <a:bodyPr/>
          <a:lstStyle/>
          <a:p>
            <a:pPr>
              <a:spcBef>
                <a:spcPts val="100"/>
              </a:spcBef>
              <a:buSzPct val="99000"/>
            </a:pPr>
            <a:fld id="{3F39055C-6A57-41B4-A4D8-C75E1ED7D407}" type="slidenum">
              <a:rPr lang="en-US" smtClean="0"/>
              <a:pPr>
                <a:spcBef>
                  <a:spcPts val="100"/>
                </a:spcBef>
                <a:buSzPct val="99000"/>
              </a:pPr>
              <a:t>15</a:t>
            </a:fld>
            <a:endParaRPr lang="en-US"/>
          </a:p>
        </p:txBody>
      </p:sp>
    </p:spTree>
    <p:extLst>
      <p:ext uri="{BB962C8B-B14F-4D97-AF65-F5344CB8AC3E}">
        <p14:creationId xmlns:p14="http://schemas.microsoft.com/office/powerpoint/2010/main" val="221137134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1: Course Overview (NIMS &amp; ICS Review)</a:t>
            </a:r>
          </a:p>
        </p:txBody>
      </p:sp>
      <p:graphicFrame>
        <p:nvGraphicFramePr>
          <p:cNvPr id="5" name="Table 4"/>
          <p:cNvGraphicFramePr>
            <a:graphicFrameLocks noGrp="1"/>
          </p:cNvGraphicFramePr>
          <p:nvPr>
            <p:extLst>
              <p:ext uri="{D42A27DB-BD31-4B8C-83A1-F6EECF244321}">
                <p14:modId xmlns:p14="http://schemas.microsoft.com/office/powerpoint/2010/main" val="1329585960"/>
              </p:ext>
            </p:extLst>
          </p:nvPr>
        </p:nvGraphicFramePr>
        <p:xfrm>
          <a:off x="457199" y="1016000"/>
          <a:ext cx="8229600" cy="4693920"/>
        </p:xfrm>
        <a:graphic>
          <a:graphicData uri="http://schemas.openxmlformats.org/drawingml/2006/table">
            <a:tbl>
              <a:tblPr firstRow="1" bandRow="1">
                <a:tableStyleId>{2D5ABB26-0587-4C30-8999-92F81FD0307C}</a:tableStyleId>
              </a:tblPr>
              <a:tblGrid>
                <a:gridCol w="822960">
                  <a:extLst>
                    <a:ext uri="{9D8B030D-6E8A-4147-A177-3AD203B41FA5}">
                      <a16:colId xmlns:a16="http://schemas.microsoft.com/office/drawing/2014/main" val="20000"/>
                    </a:ext>
                  </a:extLst>
                </a:gridCol>
                <a:gridCol w="3703320">
                  <a:extLst>
                    <a:ext uri="{9D8B030D-6E8A-4147-A177-3AD203B41FA5}">
                      <a16:colId xmlns:a16="http://schemas.microsoft.com/office/drawing/2014/main" val="20001"/>
                    </a:ext>
                  </a:extLst>
                </a:gridCol>
                <a:gridCol w="3703320">
                  <a:extLst>
                    <a:ext uri="{9D8B030D-6E8A-4147-A177-3AD203B41FA5}">
                      <a16:colId xmlns:a16="http://schemas.microsoft.com/office/drawing/2014/main" val="20002"/>
                    </a:ext>
                  </a:extLst>
                </a:gridCol>
              </a:tblGrid>
              <a:tr h="1035100">
                <a:tc gridSpan="3">
                  <a:txBody>
                    <a:bodyPr/>
                    <a:lstStyle/>
                    <a:p>
                      <a:pPr marL="285750" lvl="0" indent="-285750">
                        <a:spcBef>
                          <a:spcPct val="100000"/>
                        </a:spcBef>
                        <a:buClrTx/>
                        <a:buFont typeface="Arial" panose="020B0604020202020204" pitchFamily="34" charset="0"/>
                        <a:buChar char="•"/>
                      </a:pPr>
                      <a:r>
                        <a:rPr lang="en-US" sz="1600">
                          <a:solidFill>
                            <a:srgbClr val="000066"/>
                          </a:solidFill>
                          <a:sym typeface="Arial"/>
                        </a:rPr>
                        <a:t>NIMS provides the Nation with a standardized framework for incident management.</a:t>
                      </a:r>
                    </a:p>
                    <a:p>
                      <a:pPr marL="285750" lvl="0" indent="-285750">
                        <a:spcBef>
                          <a:spcPct val="100000"/>
                        </a:spcBef>
                        <a:buClrTx/>
                        <a:buFont typeface="Arial" panose="020B0604020202020204" pitchFamily="34" charset="0"/>
                        <a:buChar char="•"/>
                      </a:pPr>
                      <a:r>
                        <a:rPr lang="en-US" sz="1600">
                          <a:solidFill>
                            <a:srgbClr val="000066"/>
                          </a:solidFill>
                          <a:effectLst/>
                          <a:sym typeface="Arial"/>
                        </a:rPr>
                        <a:t>ICS, a part of NIMS, is a management system used to meet the demands of incidents large or small, planned or unplanned.</a:t>
                      </a:r>
                      <a:endParaRPr lang="en-US" sz="1600">
                        <a:solidFill>
                          <a:srgbClr val="000066"/>
                        </a:solidFill>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844173">
                <a:tc>
                  <a:txBody>
                    <a:bodyPr/>
                    <a:lstStyle/>
                    <a:p>
                      <a:pPr>
                        <a:buClrTx/>
                      </a:pPr>
                      <a:endParaRPr lang="en-US" sz="1600"/>
                    </a:p>
                  </a:txBody>
                  <a:tcPr/>
                </a:tc>
                <a:tc>
                  <a:txBody>
                    <a:bodyPr/>
                    <a:lstStyle/>
                    <a:p>
                      <a:pPr lvl="0">
                        <a:spcBef>
                          <a:spcPct val="100000"/>
                        </a:spcBef>
                        <a:buClrTx/>
                      </a:pPr>
                      <a:r>
                        <a:rPr lang="en-US" sz="1600">
                          <a:solidFill>
                            <a:srgbClr val="000066"/>
                          </a:solidFill>
                          <a:effectLst/>
                          <a:sym typeface="Arial"/>
                        </a:rPr>
                        <a:t>The NIMS Management Characteristics:</a:t>
                      </a:r>
                    </a:p>
                    <a:p>
                      <a:pPr marL="457200" lvl="1" indent="-342900">
                        <a:spcBef>
                          <a:spcPct val="50000"/>
                        </a:spcBef>
                        <a:buClrTx/>
                        <a:buSzPct val="100000"/>
                        <a:buFont typeface="Arial"/>
                        <a:buChar char="•"/>
                      </a:pPr>
                      <a:r>
                        <a:rPr lang="en-US" sz="1600">
                          <a:solidFill>
                            <a:srgbClr val="000066"/>
                          </a:solidFill>
                          <a:effectLst/>
                          <a:sym typeface="Arial"/>
                        </a:rPr>
                        <a:t>Common Terminology</a:t>
                      </a:r>
                    </a:p>
                    <a:p>
                      <a:pPr marL="457200" lvl="1" indent="-342900" rtl="0">
                        <a:spcBef>
                          <a:spcPct val="50000"/>
                        </a:spcBef>
                        <a:buClrTx/>
                        <a:buSzPct val="100000"/>
                        <a:buFont typeface="Arial"/>
                        <a:buChar char="•"/>
                      </a:pPr>
                      <a:r>
                        <a:rPr lang="en-US" sz="1600">
                          <a:solidFill>
                            <a:srgbClr val="000066"/>
                          </a:solidFill>
                          <a:sym typeface="Arial"/>
                        </a:rPr>
                        <a:t>Modular Organization</a:t>
                      </a:r>
                    </a:p>
                    <a:p>
                      <a:pPr marL="457200" lvl="1" indent="-342900" rtl="0">
                        <a:spcBef>
                          <a:spcPct val="50000"/>
                        </a:spcBef>
                        <a:buClrTx/>
                        <a:buSzPct val="100000"/>
                        <a:buFont typeface="Arial"/>
                        <a:buChar char="•"/>
                      </a:pPr>
                      <a:r>
                        <a:rPr lang="en-US" sz="1600">
                          <a:solidFill>
                            <a:srgbClr val="000066"/>
                          </a:solidFill>
                          <a:sym typeface="Arial"/>
                        </a:rPr>
                        <a:t>Management by Objectives</a:t>
                      </a:r>
                    </a:p>
                    <a:p>
                      <a:pPr marL="457200" lvl="1" indent="-342900" rtl="0">
                        <a:spcBef>
                          <a:spcPct val="50000"/>
                        </a:spcBef>
                        <a:buClrTx/>
                        <a:buSzPct val="100000"/>
                        <a:buFont typeface="Arial"/>
                        <a:buChar char="•"/>
                      </a:pPr>
                      <a:r>
                        <a:rPr lang="en-US" sz="1600">
                          <a:solidFill>
                            <a:srgbClr val="000066"/>
                          </a:solidFill>
                          <a:sym typeface="Arial"/>
                        </a:rPr>
                        <a:t>Incident Action Planning</a:t>
                      </a:r>
                    </a:p>
                    <a:p>
                      <a:pPr marL="457200" lvl="1" indent="-342900" rtl="0">
                        <a:spcBef>
                          <a:spcPct val="50000"/>
                        </a:spcBef>
                        <a:buClrTx/>
                        <a:buSzPct val="100000"/>
                        <a:buFont typeface="Arial"/>
                        <a:buChar char="•"/>
                      </a:pPr>
                      <a:r>
                        <a:rPr lang="en-US" sz="1600">
                          <a:solidFill>
                            <a:srgbClr val="000066"/>
                          </a:solidFill>
                          <a:sym typeface="Arial"/>
                        </a:rPr>
                        <a:t>Manageable Span of Control</a:t>
                      </a:r>
                    </a:p>
                    <a:p>
                      <a:pPr marL="457200" lvl="1" indent="-342900" rtl="0">
                        <a:spcBef>
                          <a:spcPct val="50000"/>
                        </a:spcBef>
                        <a:buClrTx/>
                        <a:buSzPct val="100000"/>
                        <a:buFont typeface="Arial"/>
                        <a:buChar char="•"/>
                      </a:pPr>
                      <a:r>
                        <a:rPr lang="en-US" sz="1600">
                          <a:solidFill>
                            <a:srgbClr val="000066"/>
                          </a:solidFill>
                          <a:sym typeface="Arial"/>
                        </a:rPr>
                        <a:t>Incident Facilities and Locations</a:t>
                      </a:r>
                    </a:p>
                    <a:p>
                      <a:pPr marL="457200" lvl="1" indent="-342900" rtl="0">
                        <a:spcBef>
                          <a:spcPct val="50000"/>
                        </a:spcBef>
                        <a:buClrTx/>
                        <a:buSzPct val="100000"/>
                        <a:buFont typeface="Arial"/>
                        <a:buChar char="•"/>
                      </a:pPr>
                      <a:r>
                        <a:rPr lang="en-US" sz="1600">
                          <a:solidFill>
                            <a:srgbClr val="000066"/>
                          </a:solidFill>
                          <a:sym typeface="Arial"/>
                        </a:rPr>
                        <a:t>Comprehensive Resource Management</a:t>
                      </a:r>
                      <a:endParaRPr lang="en-US" sz="1600">
                        <a:solidFill>
                          <a:srgbClr val="000066"/>
                        </a:solidFill>
                      </a:endParaRPr>
                    </a:p>
                  </a:txBody>
                  <a:tcPr/>
                </a:tc>
                <a:tc>
                  <a:txBody>
                    <a:bodyPr/>
                    <a:lstStyle/>
                    <a:p>
                      <a:pPr lvl="0">
                        <a:spcBef>
                          <a:spcPct val="100000"/>
                        </a:spcBef>
                        <a:buClrTx/>
                      </a:pPr>
                      <a:r>
                        <a:rPr lang="en-US" sz="1600">
                          <a:solidFill>
                            <a:srgbClr val="000066"/>
                          </a:solidFill>
                          <a:sym typeface="Arial"/>
                        </a:rPr>
                        <a:t> </a:t>
                      </a:r>
                    </a:p>
                    <a:p>
                      <a:pPr marL="457200" lvl="1" indent="-342900">
                        <a:spcBef>
                          <a:spcPct val="50000"/>
                        </a:spcBef>
                        <a:buClrTx/>
                        <a:buSzPct val="100000"/>
                        <a:buFont typeface="Arial"/>
                        <a:buChar char="•"/>
                      </a:pPr>
                      <a:r>
                        <a:rPr lang="en-US" sz="1600">
                          <a:solidFill>
                            <a:srgbClr val="000066"/>
                          </a:solidFill>
                          <a:sym typeface="Arial"/>
                        </a:rPr>
                        <a:t>Integrated Communications</a:t>
                      </a:r>
                    </a:p>
                    <a:p>
                      <a:pPr marL="457200" lvl="1" indent="-342900">
                        <a:spcBef>
                          <a:spcPct val="50000"/>
                        </a:spcBef>
                        <a:buClrTx/>
                        <a:buSzPct val="100000"/>
                        <a:buFont typeface="Arial"/>
                        <a:buChar char="•"/>
                      </a:pPr>
                      <a:r>
                        <a:rPr lang="en-US" sz="1600">
                          <a:solidFill>
                            <a:srgbClr val="000066"/>
                          </a:solidFill>
                          <a:sym typeface="Arial"/>
                        </a:rPr>
                        <a:t>Establishment and Transfer of Command</a:t>
                      </a:r>
                    </a:p>
                    <a:p>
                      <a:pPr marL="457200" lvl="1" indent="-342900">
                        <a:spcBef>
                          <a:spcPct val="50000"/>
                        </a:spcBef>
                        <a:buClrTx/>
                        <a:buSzPct val="100000"/>
                        <a:buFont typeface="Arial"/>
                        <a:buChar char="•"/>
                      </a:pPr>
                      <a:r>
                        <a:rPr lang="en-US" sz="1600">
                          <a:solidFill>
                            <a:srgbClr val="000066"/>
                          </a:solidFill>
                          <a:sym typeface="Arial"/>
                        </a:rPr>
                        <a:t>Unified Command</a:t>
                      </a:r>
                    </a:p>
                    <a:p>
                      <a:pPr marL="457200" lvl="1" indent="-342900">
                        <a:spcBef>
                          <a:spcPct val="50000"/>
                        </a:spcBef>
                        <a:buClrTx/>
                        <a:buSzPct val="100000"/>
                        <a:buFont typeface="Arial"/>
                        <a:buChar char="•"/>
                      </a:pPr>
                      <a:r>
                        <a:rPr lang="en-US" sz="1600">
                          <a:solidFill>
                            <a:srgbClr val="000066"/>
                          </a:solidFill>
                          <a:sym typeface="Arial"/>
                        </a:rPr>
                        <a:t>Chain of Command and Unity of Command</a:t>
                      </a:r>
                    </a:p>
                    <a:p>
                      <a:pPr marL="457200" lvl="1" indent="-342900">
                        <a:spcBef>
                          <a:spcPct val="50000"/>
                        </a:spcBef>
                        <a:buClrTx/>
                        <a:buSzPct val="100000"/>
                        <a:buFont typeface="Arial"/>
                        <a:buChar char="•"/>
                      </a:pPr>
                      <a:r>
                        <a:rPr lang="en-US" sz="1600">
                          <a:solidFill>
                            <a:srgbClr val="000066"/>
                          </a:solidFill>
                          <a:sym typeface="Arial"/>
                        </a:rPr>
                        <a:t>Accountability</a:t>
                      </a:r>
                    </a:p>
                    <a:p>
                      <a:pPr marL="457200" lvl="1" indent="-342900">
                        <a:spcBef>
                          <a:spcPct val="50000"/>
                        </a:spcBef>
                        <a:buClrTx/>
                        <a:buSzPct val="100000"/>
                        <a:buFont typeface="Arial"/>
                        <a:buChar char="•"/>
                      </a:pPr>
                      <a:r>
                        <a:rPr lang="en-US" sz="1600">
                          <a:solidFill>
                            <a:srgbClr val="000066"/>
                          </a:solidFill>
                          <a:sym typeface="Arial"/>
                        </a:rPr>
                        <a:t>Dispatch/Deployment</a:t>
                      </a:r>
                    </a:p>
                    <a:p>
                      <a:pPr marL="457200" lvl="1" indent="-342900">
                        <a:spcBef>
                          <a:spcPct val="50000"/>
                        </a:spcBef>
                        <a:buClrTx/>
                        <a:buSzPct val="100000"/>
                        <a:buFont typeface="Arial"/>
                        <a:buChar char="•"/>
                      </a:pPr>
                      <a:r>
                        <a:rPr lang="en-US" sz="1600">
                          <a:solidFill>
                            <a:srgbClr val="000066"/>
                          </a:solidFill>
                          <a:sym typeface="Arial"/>
                        </a:rPr>
                        <a:t>Information and Intelligence Management</a:t>
                      </a:r>
                      <a:endParaRPr lang="en-US" sz="1600">
                        <a:solidFill>
                          <a:srgbClr val="000066"/>
                        </a:solidFill>
                      </a:endParaRPr>
                    </a:p>
                  </a:txBody>
                  <a:tcPr/>
                </a:tc>
                <a:extLst>
                  <a:ext uri="{0D108BD9-81ED-4DB2-BD59-A6C34878D82A}">
                    <a16:rowId xmlns:a16="http://schemas.microsoft.com/office/drawing/2014/main" val="10002"/>
                  </a:ext>
                </a:extLst>
              </a:tr>
            </a:tbl>
          </a:graphicData>
        </a:graphic>
      </p:graphicFrame>
      <p:sp>
        <p:nvSpPr>
          <p:cNvPr id="6" name="Slide Number Placeholder 5">
            <a:extLst>
              <a:ext uri="{FF2B5EF4-FFF2-40B4-BE49-F238E27FC236}">
                <a16:creationId xmlns:a16="http://schemas.microsoft.com/office/drawing/2014/main" id="{F0E2411E-F0DB-4B09-9D6F-004FCBE2B1C1}"/>
              </a:ext>
            </a:extLst>
          </p:cNvPr>
          <p:cNvSpPr>
            <a:spLocks noGrp="1"/>
          </p:cNvSpPr>
          <p:nvPr>
            <p:ph type="sldNum" sz="quarter" idx="12"/>
          </p:nvPr>
        </p:nvSpPr>
        <p:spPr/>
        <p:txBody>
          <a:bodyPr/>
          <a:lstStyle/>
          <a:p>
            <a:pPr>
              <a:spcBef>
                <a:spcPts val="100"/>
              </a:spcBef>
              <a:buSzPct val="99000"/>
            </a:pPr>
            <a:fld id="{3F39055C-6A57-41B4-A4D8-C75E1ED7D407}" type="slidenum">
              <a:rPr lang="en-US" smtClean="0"/>
              <a:pPr>
                <a:spcBef>
                  <a:spcPts val="100"/>
                </a:spcBef>
                <a:buSzPct val="99000"/>
              </a:pPr>
              <a:t>2</a:t>
            </a:fld>
            <a:endParaRPr lang="en-US"/>
          </a:p>
        </p:txBody>
      </p:sp>
    </p:spTree>
    <p:extLst>
      <p:ext uri="{BB962C8B-B14F-4D97-AF65-F5344CB8AC3E}">
        <p14:creationId xmlns:p14="http://schemas.microsoft.com/office/powerpoint/2010/main" val="315231532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2: Incident Command and Unified Command</a:t>
            </a:r>
          </a:p>
        </p:txBody>
      </p:sp>
      <p:sp>
        <p:nvSpPr>
          <p:cNvPr id="3" name="Content Placeholder 2">
            <a:extLst>
              <a:ext uri="{FF2B5EF4-FFF2-40B4-BE49-F238E27FC236}">
                <a16:creationId xmlns:a16="http://schemas.microsoft.com/office/drawing/2014/main" id="{178E1628-2245-4E9B-9085-08C9B9B34FB6}"/>
              </a:ext>
            </a:extLst>
          </p:cNvPr>
          <p:cNvSpPr>
            <a:spLocks noGrp="1"/>
          </p:cNvSpPr>
          <p:nvPr>
            <p:ph idx="1"/>
          </p:nvPr>
        </p:nvSpPr>
        <p:spPr/>
        <p:txBody>
          <a:bodyPr>
            <a:normAutofit fontScale="62500" lnSpcReduction="20000"/>
          </a:bodyPr>
          <a:lstStyle/>
          <a:p>
            <a:pPr marL="285750" lvl="1" indent="-285750" fontAlgn="auto">
              <a:spcBef>
                <a:spcPct val="100000"/>
              </a:spcBef>
              <a:spcAft>
                <a:spcPts val="0"/>
              </a:spcAft>
              <a:buSzPct val="99000"/>
              <a:tabLst/>
            </a:pPr>
            <a:r>
              <a:rPr lang="en-US" kern="1200">
                <a:ea typeface="+mn-ea"/>
                <a:sym typeface="Arial"/>
              </a:rPr>
              <a:t>Chain of Command is the line of authority that flows down through the organizational structure. </a:t>
            </a:r>
          </a:p>
          <a:p>
            <a:pPr marL="254000" lvl="1" indent="-254000" fontAlgn="auto">
              <a:spcBef>
                <a:spcPct val="100000"/>
              </a:spcBef>
              <a:spcAft>
                <a:spcPts val="0"/>
              </a:spcAft>
              <a:buSzPct val="99000"/>
              <a:buFont typeface="Arial"/>
              <a:buChar char="•"/>
              <a:tabLst/>
            </a:pPr>
            <a:r>
              <a:rPr lang="en-US" kern="1200">
                <a:ea typeface="+mn-ea"/>
                <a:sym typeface="Arial"/>
              </a:rPr>
              <a:t>Unity of Command means that each individual will be assigned and report to only one supervisor. </a:t>
            </a:r>
          </a:p>
          <a:p>
            <a:pPr marL="254000" lvl="1" indent="-254000" fontAlgn="auto">
              <a:spcBef>
                <a:spcPct val="100000"/>
              </a:spcBef>
              <a:spcAft>
                <a:spcPts val="0"/>
              </a:spcAft>
              <a:buSzPct val="99000"/>
              <a:buFont typeface="Arial"/>
              <a:buChar char="•"/>
              <a:tabLst/>
            </a:pPr>
            <a:r>
              <a:rPr lang="en-US" kern="1200">
                <a:ea typeface="+mn-ea"/>
                <a:sym typeface="Arial"/>
              </a:rPr>
              <a:t>Unity of Command is different from Unified Command; Unified Command is established when no one jurisdiction, agency, or organization has primary authority, therefore there is no one clear Incident Commander. These multiple agencies work together to communicate and make command decisions. </a:t>
            </a:r>
          </a:p>
          <a:p>
            <a:pPr marL="254000" lvl="1" indent="-254000" fontAlgn="auto">
              <a:spcBef>
                <a:spcPct val="100000"/>
              </a:spcBef>
              <a:spcAft>
                <a:spcPts val="0"/>
              </a:spcAft>
              <a:buSzPct val="99000"/>
              <a:buFont typeface="Arial"/>
              <a:buChar char="•"/>
              <a:tabLst/>
            </a:pPr>
            <a:r>
              <a:rPr lang="en-US" kern="1200">
                <a:ea typeface="+mn-ea"/>
                <a:sym typeface="Arial"/>
              </a:rPr>
              <a:t>Communication during an incident may be formal or informal </a:t>
            </a:r>
          </a:p>
          <a:p>
            <a:pPr marL="635000" lvl="2" indent="-254000" fontAlgn="auto">
              <a:spcBef>
                <a:spcPct val="100000"/>
              </a:spcBef>
              <a:spcAft>
                <a:spcPts val="0"/>
              </a:spcAft>
              <a:buSzPct val="99000"/>
              <a:buFont typeface="Wingdings"/>
              <a:buChar char="§"/>
              <a:tabLst/>
            </a:pPr>
            <a:r>
              <a:rPr lang="en-US" kern="1200">
                <a:ea typeface="+mn-ea"/>
                <a:sym typeface="Arial"/>
              </a:rPr>
              <a:t>Formal communications must be used for work assignments, resource requests, and progress reports. </a:t>
            </a:r>
          </a:p>
          <a:p>
            <a:pPr marL="635000" lvl="2" indent="-254000" fontAlgn="auto">
              <a:spcBef>
                <a:spcPct val="100000"/>
              </a:spcBef>
              <a:spcAft>
                <a:spcPts val="0"/>
              </a:spcAft>
              <a:buSzPct val="99000"/>
              <a:buFont typeface="Wingdings"/>
              <a:buChar char="§"/>
              <a:tabLst/>
            </a:pPr>
            <a:r>
              <a:rPr lang="en-US" kern="1200">
                <a:ea typeface="+mn-ea"/>
                <a:sym typeface="Arial"/>
              </a:rPr>
              <a:t>Informal communication is used to exchange incident or event information only. </a:t>
            </a:r>
            <a:endParaRPr lang="en-US"/>
          </a:p>
        </p:txBody>
      </p:sp>
      <p:sp>
        <p:nvSpPr>
          <p:cNvPr id="6" name="Slide Number Placeholder 5">
            <a:extLst>
              <a:ext uri="{FF2B5EF4-FFF2-40B4-BE49-F238E27FC236}">
                <a16:creationId xmlns:a16="http://schemas.microsoft.com/office/drawing/2014/main" id="{9F79D2BF-FFF8-4FF8-9389-2F140BCF746D}"/>
              </a:ext>
            </a:extLst>
          </p:cNvPr>
          <p:cNvSpPr>
            <a:spLocks noGrp="1"/>
          </p:cNvSpPr>
          <p:nvPr>
            <p:ph type="sldNum" sz="quarter" idx="12"/>
          </p:nvPr>
        </p:nvSpPr>
        <p:spPr/>
        <p:txBody>
          <a:bodyPr/>
          <a:lstStyle/>
          <a:p>
            <a:pPr>
              <a:spcBef>
                <a:spcPts val="100"/>
              </a:spcBef>
              <a:buSzPct val="99000"/>
            </a:pPr>
            <a:fld id="{3F39055C-6A57-41B4-A4D8-C75E1ED7D407}" type="slidenum">
              <a:rPr lang="en-US" smtClean="0"/>
              <a:pPr>
                <a:spcBef>
                  <a:spcPts val="100"/>
                </a:spcBef>
                <a:buSzPct val="99000"/>
              </a:pPr>
              <a:t>3</a:t>
            </a:fld>
            <a:endParaRPr lang="en-US"/>
          </a:p>
        </p:txBody>
      </p:sp>
    </p:spTree>
    <p:extLst>
      <p:ext uri="{BB962C8B-B14F-4D97-AF65-F5344CB8AC3E}">
        <p14:creationId xmlns:p14="http://schemas.microsoft.com/office/powerpoint/2010/main" val="187803901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2: Incident Command and Unified Command</a:t>
            </a:r>
          </a:p>
        </p:txBody>
      </p:sp>
      <p:sp>
        <p:nvSpPr>
          <p:cNvPr id="3" name="Content Placeholder 2">
            <a:extLst>
              <a:ext uri="{FF2B5EF4-FFF2-40B4-BE49-F238E27FC236}">
                <a16:creationId xmlns:a16="http://schemas.microsoft.com/office/drawing/2014/main" id="{B99B9F6C-3228-439E-928F-B29126DBAF73}"/>
              </a:ext>
            </a:extLst>
          </p:cNvPr>
          <p:cNvSpPr>
            <a:spLocks noGrp="1"/>
          </p:cNvSpPr>
          <p:nvPr>
            <p:ph idx="1"/>
          </p:nvPr>
        </p:nvSpPr>
        <p:spPr/>
        <p:txBody>
          <a:bodyPr>
            <a:noAutofit/>
          </a:bodyPr>
          <a:lstStyle/>
          <a:p>
            <a:pPr marL="228600" indent="-228600" fontAlgn="auto">
              <a:spcBef>
                <a:spcPts val="1800"/>
              </a:spcBef>
              <a:spcAft>
                <a:spcPts val="0"/>
              </a:spcAft>
              <a:buSzPct val="99000"/>
              <a:buFont typeface="Arial" panose="020B0604020202020204" pitchFamily="34" charset="0"/>
              <a:buChar char="•"/>
              <a:tabLst/>
            </a:pPr>
            <a:r>
              <a:rPr lang="en-US" sz="1600" kern="1200">
                <a:ea typeface="+mn-ea"/>
                <a:sym typeface="Arial"/>
              </a:rPr>
              <a:t>All levels of leadership on an incident should understand and practice the leadership principles, have a commitment to duty, and take actions that prioritize the safety of personnel. </a:t>
            </a:r>
          </a:p>
          <a:p>
            <a:pPr marL="228600" lvl="1" indent="-228600" fontAlgn="auto">
              <a:spcBef>
                <a:spcPts val="1800"/>
              </a:spcBef>
              <a:spcAft>
                <a:spcPts val="0"/>
              </a:spcAft>
              <a:buSzPct val="99000"/>
              <a:buFont typeface="Arial"/>
              <a:buChar char="•"/>
              <a:tabLst/>
            </a:pPr>
            <a:r>
              <a:rPr lang="en-US" sz="1600" kern="1200">
                <a:ea typeface="+mn-ea"/>
                <a:sym typeface="Arial"/>
              </a:rPr>
              <a:t>Clear communication is the responsibility of all responders in order to accomplish incident objectives. Incident Management Assessments may be conducted by leadership after an incident to help personnel process what happened and why. </a:t>
            </a:r>
          </a:p>
          <a:p>
            <a:pPr marL="228600" lvl="1" indent="-228600" fontAlgn="auto">
              <a:spcBef>
                <a:spcPts val="1800"/>
              </a:spcBef>
              <a:spcAft>
                <a:spcPts val="0"/>
              </a:spcAft>
              <a:buSzPct val="99000"/>
              <a:buFont typeface="Arial"/>
              <a:buChar char="•"/>
              <a:tabLst/>
            </a:pPr>
            <a:r>
              <a:rPr lang="en-US" sz="1600" kern="1200">
                <a:ea typeface="+mn-ea"/>
                <a:sym typeface="Arial"/>
              </a:rPr>
              <a:t>ICS utilizes a Modular Organization so that the organization can expand and contract as an incident grows and shrinks. This modular organization helps maintain an effective span of control. </a:t>
            </a:r>
          </a:p>
          <a:p>
            <a:pPr marL="228600" lvl="1" indent="-228600" fontAlgn="auto">
              <a:spcBef>
                <a:spcPts val="1800"/>
              </a:spcBef>
              <a:spcAft>
                <a:spcPts val="0"/>
              </a:spcAft>
              <a:buSzPct val="99000"/>
              <a:buFont typeface="Arial"/>
              <a:buChar char="•"/>
              <a:tabLst/>
            </a:pPr>
            <a:r>
              <a:rPr lang="en-US" sz="1600" kern="1200">
                <a:ea typeface="+mn-ea"/>
                <a:sym typeface="Arial"/>
              </a:rPr>
              <a:t>Manageable span of control with Modular Organization is accomplished by organizing resources into Teams, Divisions, Groups, Branches, or Sections. Leadership in each organizational level holds a unique title. </a:t>
            </a:r>
          </a:p>
          <a:p>
            <a:pPr marL="228600" lvl="1" indent="-228600" fontAlgn="auto">
              <a:spcBef>
                <a:spcPts val="1800"/>
              </a:spcBef>
              <a:spcAft>
                <a:spcPts val="0"/>
              </a:spcAft>
              <a:buSzPct val="99000"/>
              <a:buFont typeface="Arial"/>
              <a:buChar char="•"/>
              <a:tabLst/>
            </a:pPr>
            <a:r>
              <a:rPr lang="en-US" sz="1600" kern="1200">
                <a:ea typeface="+mn-ea"/>
                <a:sym typeface="Arial"/>
              </a:rPr>
              <a:t>The flexibility allowed for in ICS does not override the importance of Common Terminology. Common Terminology must be used to maintain clear communication, whether formal or informal. </a:t>
            </a:r>
            <a:endParaRPr lang="en-US" sz="1600"/>
          </a:p>
        </p:txBody>
      </p:sp>
      <p:sp>
        <p:nvSpPr>
          <p:cNvPr id="6" name="Slide Number Placeholder 5">
            <a:extLst>
              <a:ext uri="{FF2B5EF4-FFF2-40B4-BE49-F238E27FC236}">
                <a16:creationId xmlns:a16="http://schemas.microsoft.com/office/drawing/2014/main" id="{60FFC32C-0936-4D80-AD89-4DF639A5CF5B}"/>
              </a:ext>
            </a:extLst>
          </p:cNvPr>
          <p:cNvSpPr>
            <a:spLocks noGrp="1"/>
          </p:cNvSpPr>
          <p:nvPr>
            <p:ph type="sldNum" sz="quarter" idx="12"/>
          </p:nvPr>
        </p:nvSpPr>
        <p:spPr/>
        <p:txBody>
          <a:bodyPr/>
          <a:lstStyle/>
          <a:p>
            <a:pPr>
              <a:spcBef>
                <a:spcPts val="100"/>
              </a:spcBef>
              <a:buSzPct val="99000"/>
            </a:pPr>
            <a:fld id="{3F39055C-6A57-41B4-A4D8-C75E1ED7D407}" type="slidenum">
              <a:rPr lang="en-US" smtClean="0"/>
              <a:pPr>
                <a:spcBef>
                  <a:spcPts val="100"/>
                </a:spcBef>
                <a:buSzPct val="99000"/>
              </a:pPr>
              <a:t>4</a:t>
            </a:fld>
            <a:endParaRPr lang="en-US"/>
          </a:p>
        </p:txBody>
      </p:sp>
    </p:spTree>
    <p:extLst>
      <p:ext uri="{BB962C8B-B14F-4D97-AF65-F5344CB8AC3E}">
        <p14:creationId xmlns:p14="http://schemas.microsoft.com/office/powerpoint/2010/main" val="130224162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3: Delegation of Authority and Management by Objectives</a:t>
            </a:r>
          </a:p>
        </p:txBody>
      </p:sp>
      <p:sp>
        <p:nvSpPr>
          <p:cNvPr id="3" name="Content Placeholder 2">
            <a:extLst>
              <a:ext uri="{FF2B5EF4-FFF2-40B4-BE49-F238E27FC236}">
                <a16:creationId xmlns:a16="http://schemas.microsoft.com/office/drawing/2014/main" id="{A7D81613-3B8B-48E1-BA48-6D1F298A90B2}"/>
              </a:ext>
            </a:extLst>
          </p:cNvPr>
          <p:cNvSpPr>
            <a:spLocks noGrp="1"/>
          </p:cNvSpPr>
          <p:nvPr>
            <p:ph idx="1"/>
          </p:nvPr>
        </p:nvSpPr>
        <p:spPr/>
        <p:txBody>
          <a:bodyPr>
            <a:normAutofit fontScale="85000" lnSpcReduction="20000"/>
          </a:bodyPr>
          <a:lstStyle/>
          <a:p>
            <a:pPr marL="230188" indent="-230188" fontAlgn="auto">
              <a:spcBef>
                <a:spcPct val="100000"/>
              </a:spcBef>
              <a:spcAft>
                <a:spcPts val="0"/>
              </a:spcAft>
              <a:buSzPct val="99000"/>
              <a:buFont typeface="Arial" panose="020B0604020202020204" pitchFamily="34" charset="0"/>
              <a:buChar char="•"/>
              <a:tabLst/>
            </a:pPr>
            <a:r>
              <a:rPr lang="en-US" kern="1200">
                <a:ea typeface="+mn-ea"/>
                <a:sym typeface="Arial"/>
              </a:rPr>
              <a:t>Authority is the right or obligation to act on behalf of a department, agency, or jurisdiction. </a:t>
            </a:r>
          </a:p>
          <a:p>
            <a:pPr marL="254000" lvl="1" indent="-254000" fontAlgn="auto">
              <a:spcBef>
                <a:spcPct val="100000"/>
              </a:spcBef>
              <a:spcAft>
                <a:spcPts val="0"/>
              </a:spcAft>
              <a:buSzPct val="99000"/>
              <a:buFont typeface="Arial"/>
              <a:buChar char="•"/>
              <a:tabLst/>
            </a:pPr>
            <a:r>
              <a:rPr lang="en-US" kern="1200">
                <a:ea typeface="+mn-ea"/>
                <a:sym typeface="Arial"/>
              </a:rPr>
              <a:t>The scope of authority that an Incident Commander has is determined by existing laws, policies, and procedures. Additional authority may be delegated when necessary.  </a:t>
            </a:r>
          </a:p>
          <a:p>
            <a:pPr marL="254000" lvl="1" indent="-254000" fontAlgn="auto">
              <a:spcBef>
                <a:spcPct val="100000"/>
              </a:spcBef>
              <a:spcAft>
                <a:spcPts val="0"/>
              </a:spcAft>
              <a:buSzPct val="99000"/>
              <a:buFont typeface="Arial"/>
              <a:buChar char="•"/>
              <a:tabLst/>
            </a:pPr>
            <a:r>
              <a:rPr lang="en-US" kern="1200">
                <a:ea typeface="+mn-ea"/>
                <a:sym typeface="Arial"/>
              </a:rPr>
              <a:t>Delegation of authority is the process of granting authority to an individual or agency to carry out specific functions during an incident. </a:t>
            </a:r>
          </a:p>
          <a:p>
            <a:pPr marL="254000" lvl="1" indent="-254000" fontAlgn="auto">
              <a:spcBef>
                <a:spcPct val="100000"/>
              </a:spcBef>
              <a:spcAft>
                <a:spcPts val="0"/>
              </a:spcAft>
              <a:buSzPct val="99000"/>
              <a:buFont typeface="Arial"/>
              <a:buChar char="•"/>
              <a:tabLst/>
            </a:pPr>
            <a:r>
              <a:rPr lang="en-US" kern="1200">
                <a:ea typeface="+mn-ea"/>
                <a:sym typeface="Arial"/>
              </a:rPr>
              <a:t>Delegation of authority does NOT relieve the granting entity of the responsibility for that function. Authority can be delegated; responsibility cannot.</a:t>
            </a:r>
            <a:endParaRPr lang="en-US"/>
          </a:p>
        </p:txBody>
      </p:sp>
      <p:sp>
        <p:nvSpPr>
          <p:cNvPr id="6" name="Slide Number Placeholder 5">
            <a:extLst>
              <a:ext uri="{FF2B5EF4-FFF2-40B4-BE49-F238E27FC236}">
                <a16:creationId xmlns:a16="http://schemas.microsoft.com/office/drawing/2014/main" id="{860E7714-1D1F-4D5E-9510-BB387E93B689}"/>
              </a:ext>
            </a:extLst>
          </p:cNvPr>
          <p:cNvSpPr>
            <a:spLocks noGrp="1"/>
          </p:cNvSpPr>
          <p:nvPr>
            <p:ph type="sldNum" sz="quarter" idx="12"/>
          </p:nvPr>
        </p:nvSpPr>
        <p:spPr/>
        <p:txBody>
          <a:bodyPr/>
          <a:lstStyle/>
          <a:p>
            <a:pPr>
              <a:spcBef>
                <a:spcPts val="100"/>
              </a:spcBef>
              <a:buSzPct val="99000"/>
            </a:pPr>
            <a:fld id="{3F39055C-6A57-41B4-A4D8-C75E1ED7D407}" type="slidenum">
              <a:rPr lang="en-US" smtClean="0"/>
              <a:pPr>
                <a:spcBef>
                  <a:spcPts val="100"/>
                </a:spcBef>
                <a:buSzPct val="99000"/>
              </a:pPr>
              <a:t>5</a:t>
            </a:fld>
            <a:endParaRPr lang="en-US"/>
          </a:p>
        </p:txBody>
      </p:sp>
    </p:spTree>
    <p:extLst>
      <p:ext uri="{BB962C8B-B14F-4D97-AF65-F5344CB8AC3E}">
        <p14:creationId xmlns:p14="http://schemas.microsoft.com/office/powerpoint/2010/main" val="257356898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3: Delegation of Authority and Management by Objectives</a:t>
            </a:r>
          </a:p>
        </p:txBody>
      </p:sp>
      <p:sp>
        <p:nvSpPr>
          <p:cNvPr id="3" name="Content Placeholder 2">
            <a:extLst>
              <a:ext uri="{FF2B5EF4-FFF2-40B4-BE49-F238E27FC236}">
                <a16:creationId xmlns:a16="http://schemas.microsoft.com/office/drawing/2014/main" id="{8F645A7F-1882-42F2-B083-DD42E620EBAA}"/>
              </a:ext>
            </a:extLst>
          </p:cNvPr>
          <p:cNvSpPr>
            <a:spLocks noGrp="1"/>
          </p:cNvSpPr>
          <p:nvPr>
            <p:ph idx="1"/>
          </p:nvPr>
        </p:nvSpPr>
        <p:spPr/>
        <p:txBody>
          <a:bodyPr>
            <a:normAutofit fontScale="70000" lnSpcReduction="20000"/>
          </a:bodyPr>
          <a:lstStyle/>
          <a:p>
            <a:pPr marL="230188" indent="-230188" fontAlgn="auto">
              <a:spcBef>
                <a:spcPct val="100000"/>
              </a:spcBef>
              <a:spcAft>
                <a:spcPts val="0"/>
              </a:spcAft>
              <a:buSzPct val="99000"/>
              <a:buFont typeface="Arial" panose="020B0604020202020204" pitchFamily="34" charset="0"/>
              <a:buChar char="•"/>
              <a:tabLst/>
            </a:pPr>
            <a:r>
              <a:rPr lang="en-US" sz="2900" kern="1200">
                <a:sym typeface="Arial"/>
              </a:rPr>
              <a:t>When needed, a delegation of authority should contain elements related to restrictions, external implications and considerations, and planning and communication processes. </a:t>
            </a:r>
          </a:p>
          <a:p>
            <a:pPr marL="254000" lvl="1" indent="-254000" fontAlgn="auto">
              <a:spcBef>
                <a:spcPct val="100000"/>
              </a:spcBef>
              <a:spcAft>
                <a:spcPts val="0"/>
              </a:spcAft>
              <a:buSzPct val="99000"/>
              <a:buFont typeface="Arial"/>
              <a:buChar char="•"/>
              <a:tabLst/>
            </a:pPr>
            <a:r>
              <a:rPr lang="en-US" kern="1200">
                <a:ea typeface="+mn-ea"/>
                <a:sym typeface="Arial"/>
              </a:rPr>
              <a:t>Authority is implemented by the Incident Commander through the management of objectives. Effective Incident Objectives should be SMART. Objectives are not tactics or strategies; they state what needs to be accomplished, not how to do it. </a:t>
            </a:r>
          </a:p>
          <a:p>
            <a:pPr marL="254000" lvl="1" indent="-254000" fontAlgn="auto">
              <a:spcBef>
                <a:spcPct val="100000"/>
              </a:spcBef>
              <a:spcAft>
                <a:spcPts val="0"/>
              </a:spcAft>
              <a:buSzPct val="99000"/>
              <a:buFont typeface="Arial"/>
              <a:buChar char="•"/>
              <a:tabLst/>
            </a:pPr>
            <a:r>
              <a:rPr lang="en-US" kern="1200">
                <a:ea typeface="+mn-ea"/>
                <a:sym typeface="Arial"/>
              </a:rPr>
              <a:t>Objectives are a part of the Incident Action Plan, which is completed each operational period and outlines incident-specific information. It is created through a process known as the Operational Period Planning Cycle (Planning P). </a:t>
            </a:r>
          </a:p>
          <a:p>
            <a:pPr marL="254000" lvl="1" indent="-254000" fontAlgn="auto">
              <a:spcBef>
                <a:spcPct val="100000"/>
              </a:spcBef>
              <a:spcAft>
                <a:spcPts val="0"/>
              </a:spcAft>
              <a:buSzPct val="99000"/>
              <a:buFont typeface="Arial"/>
              <a:buChar char="•"/>
              <a:tabLst/>
            </a:pPr>
            <a:r>
              <a:rPr lang="en-US" kern="1200">
                <a:ea typeface="+mn-ea"/>
                <a:sym typeface="Arial"/>
              </a:rPr>
              <a:t>Incident Command, as well as Command and General Staff, should also have a working knowledge of other preparedness plans, such as EOPs, SOGs, SOPs, and mutual aid agreements. </a:t>
            </a:r>
            <a:endParaRPr lang="en-US"/>
          </a:p>
        </p:txBody>
      </p:sp>
      <p:sp>
        <p:nvSpPr>
          <p:cNvPr id="6" name="Slide Number Placeholder 5">
            <a:extLst>
              <a:ext uri="{FF2B5EF4-FFF2-40B4-BE49-F238E27FC236}">
                <a16:creationId xmlns:a16="http://schemas.microsoft.com/office/drawing/2014/main" id="{D4E01AD0-2ACA-4D91-9F97-9CF6732AF0E4}"/>
              </a:ext>
            </a:extLst>
          </p:cNvPr>
          <p:cNvSpPr>
            <a:spLocks noGrp="1"/>
          </p:cNvSpPr>
          <p:nvPr>
            <p:ph type="sldNum" sz="quarter" idx="12"/>
          </p:nvPr>
        </p:nvSpPr>
        <p:spPr/>
        <p:txBody>
          <a:bodyPr/>
          <a:lstStyle/>
          <a:p>
            <a:pPr>
              <a:spcBef>
                <a:spcPts val="100"/>
              </a:spcBef>
              <a:buSzPct val="99000"/>
            </a:pPr>
            <a:fld id="{3F39055C-6A57-41B4-A4D8-C75E1ED7D407}" type="slidenum">
              <a:rPr lang="en-US" smtClean="0"/>
              <a:pPr>
                <a:spcBef>
                  <a:spcPts val="100"/>
                </a:spcBef>
                <a:buSzPct val="99000"/>
              </a:pPr>
              <a:t>6</a:t>
            </a:fld>
            <a:endParaRPr lang="en-US"/>
          </a:p>
        </p:txBody>
      </p:sp>
    </p:spTree>
    <p:extLst>
      <p:ext uri="{BB962C8B-B14F-4D97-AF65-F5344CB8AC3E}">
        <p14:creationId xmlns:p14="http://schemas.microsoft.com/office/powerpoint/2010/main" val="208015026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4: Functional Areas and Positions</a:t>
            </a:r>
          </a:p>
        </p:txBody>
      </p:sp>
      <p:sp>
        <p:nvSpPr>
          <p:cNvPr id="3" name="Content Placeholder 2">
            <a:extLst>
              <a:ext uri="{FF2B5EF4-FFF2-40B4-BE49-F238E27FC236}">
                <a16:creationId xmlns:a16="http://schemas.microsoft.com/office/drawing/2014/main" id="{B821D5BB-C41F-4939-A1BD-E177DF29E842}"/>
              </a:ext>
            </a:extLst>
          </p:cNvPr>
          <p:cNvSpPr>
            <a:spLocks noGrp="1"/>
          </p:cNvSpPr>
          <p:nvPr>
            <p:ph idx="1"/>
          </p:nvPr>
        </p:nvSpPr>
        <p:spPr/>
        <p:txBody>
          <a:bodyPr>
            <a:normAutofit fontScale="77500" lnSpcReduction="20000"/>
          </a:bodyPr>
          <a:lstStyle/>
          <a:p>
            <a:pPr marL="230188" indent="-230188" fontAlgn="auto">
              <a:spcBef>
                <a:spcPct val="100000"/>
              </a:spcBef>
              <a:spcAft>
                <a:spcPts val="0"/>
              </a:spcAft>
              <a:buSzPct val="99000"/>
              <a:buFont typeface="Arial" panose="020B0604020202020204" pitchFamily="34" charset="0"/>
              <a:buChar char="•"/>
              <a:tabLst/>
            </a:pPr>
            <a:r>
              <a:rPr lang="en-US" kern="1200">
                <a:ea typeface="+mn-ea"/>
                <a:sym typeface="Arial"/>
              </a:rPr>
              <a:t>The Incident Commander oversees the incident, sets incident objectives, and approves the IAP. </a:t>
            </a:r>
          </a:p>
          <a:p>
            <a:pPr marL="254000" lvl="1" indent="-254000" fontAlgn="auto">
              <a:spcBef>
                <a:spcPct val="100000"/>
              </a:spcBef>
              <a:spcAft>
                <a:spcPts val="0"/>
              </a:spcAft>
              <a:buSzPct val="99000"/>
              <a:buFont typeface="Arial"/>
              <a:buChar char="•"/>
              <a:tabLst/>
            </a:pPr>
            <a:r>
              <a:rPr lang="en-US" kern="1200">
                <a:ea typeface="+mn-ea"/>
                <a:sym typeface="Arial"/>
              </a:rPr>
              <a:t>Command Staff include the Public Information Officer, Safety Officer, and Liaison Officer. </a:t>
            </a:r>
          </a:p>
          <a:p>
            <a:pPr marL="254000" lvl="1" indent="-254000" fontAlgn="auto">
              <a:spcBef>
                <a:spcPct val="100000"/>
              </a:spcBef>
              <a:spcAft>
                <a:spcPts val="0"/>
              </a:spcAft>
              <a:buSzPct val="99000"/>
              <a:buFont typeface="Arial"/>
              <a:buChar char="•"/>
              <a:tabLst/>
            </a:pPr>
            <a:r>
              <a:rPr lang="en-US" kern="1200">
                <a:ea typeface="+mn-ea"/>
                <a:sym typeface="Arial"/>
              </a:rPr>
              <a:t>The Incident Commander also oversees four sections of the ICS organizational structure: Operations, Planning, Logistics, and Finance &amp; Administration. Each of these sections is responsible for a different function during an incident; Sections are led by the General Staff who report to the Incident Commander. General Staff are titled as Section Chiefs. </a:t>
            </a:r>
          </a:p>
          <a:p>
            <a:pPr marL="254000" lvl="1" indent="-254000" fontAlgn="auto">
              <a:spcBef>
                <a:spcPct val="100000"/>
              </a:spcBef>
              <a:spcAft>
                <a:spcPts val="0"/>
              </a:spcAft>
              <a:buSzPct val="99000"/>
              <a:buFont typeface="Arial"/>
              <a:buChar char="•"/>
              <a:tabLst/>
            </a:pPr>
            <a:r>
              <a:rPr lang="en-US" kern="1200">
                <a:ea typeface="+mn-ea"/>
                <a:sym typeface="Arial"/>
              </a:rPr>
              <a:t>Operations directs and coordinates all incident tactical operations. </a:t>
            </a:r>
            <a:endParaRPr lang="en-US"/>
          </a:p>
        </p:txBody>
      </p:sp>
      <p:sp>
        <p:nvSpPr>
          <p:cNvPr id="6" name="Slide Number Placeholder 5">
            <a:extLst>
              <a:ext uri="{FF2B5EF4-FFF2-40B4-BE49-F238E27FC236}">
                <a16:creationId xmlns:a16="http://schemas.microsoft.com/office/drawing/2014/main" id="{25ABD223-E07E-43A1-B235-6937D9A2E2AA}"/>
              </a:ext>
            </a:extLst>
          </p:cNvPr>
          <p:cNvSpPr>
            <a:spLocks noGrp="1"/>
          </p:cNvSpPr>
          <p:nvPr>
            <p:ph type="sldNum" sz="quarter" idx="12"/>
          </p:nvPr>
        </p:nvSpPr>
        <p:spPr/>
        <p:txBody>
          <a:bodyPr/>
          <a:lstStyle/>
          <a:p>
            <a:pPr>
              <a:spcBef>
                <a:spcPts val="100"/>
              </a:spcBef>
              <a:buSzPct val="99000"/>
            </a:pPr>
            <a:fld id="{3F39055C-6A57-41B4-A4D8-C75E1ED7D407}" type="slidenum">
              <a:rPr lang="en-US" smtClean="0"/>
              <a:pPr>
                <a:spcBef>
                  <a:spcPts val="100"/>
                </a:spcBef>
                <a:buSzPct val="99000"/>
              </a:pPr>
              <a:t>7</a:t>
            </a:fld>
            <a:endParaRPr lang="en-US"/>
          </a:p>
        </p:txBody>
      </p:sp>
    </p:spTree>
    <p:extLst>
      <p:ext uri="{BB962C8B-B14F-4D97-AF65-F5344CB8AC3E}">
        <p14:creationId xmlns:p14="http://schemas.microsoft.com/office/powerpoint/2010/main" val="136159901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4: Functional Areas and Positions</a:t>
            </a:r>
          </a:p>
        </p:txBody>
      </p:sp>
      <p:sp>
        <p:nvSpPr>
          <p:cNvPr id="3" name="Content Placeholder 2">
            <a:extLst>
              <a:ext uri="{FF2B5EF4-FFF2-40B4-BE49-F238E27FC236}">
                <a16:creationId xmlns:a16="http://schemas.microsoft.com/office/drawing/2014/main" id="{16A68AE1-18E0-4A00-BDD0-B503EBE966FB}"/>
              </a:ext>
            </a:extLst>
          </p:cNvPr>
          <p:cNvSpPr>
            <a:spLocks noGrp="1"/>
          </p:cNvSpPr>
          <p:nvPr>
            <p:ph idx="1"/>
          </p:nvPr>
        </p:nvSpPr>
        <p:spPr/>
        <p:txBody>
          <a:bodyPr>
            <a:normAutofit fontScale="77500" lnSpcReduction="20000"/>
          </a:bodyPr>
          <a:lstStyle/>
          <a:p>
            <a:pPr marL="285750" indent="-285750" fontAlgn="auto">
              <a:spcBef>
                <a:spcPct val="100000"/>
              </a:spcBef>
              <a:spcAft>
                <a:spcPts val="0"/>
              </a:spcAft>
              <a:buSzPct val="99000"/>
              <a:buFont typeface="Arial" panose="020B0604020202020204" pitchFamily="34" charset="0"/>
              <a:buChar char="•"/>
              <a:tabLst/>
            </a:pPr>
            <a:r>
              <a:rPr lang="en-US" kern="1200">
                <a:ea typeface="+mn-ea"/>
                <a:sym typeface="Arial"/>
              </a:rPr>
              <a:t>Planning maintains resource and situation status, prepares the IAP and other documents, and looks beyond the current operational period to anticipate potential future problems or events. </a:t>
            </a:r>
          </a:p>
          <a:p>
            <a:pPr marL="254000" lvl="1" indent="-254000" fontAlgn="auto">
              <a:spcBef>
                <a:spcPct val="100000"/>
              </a:spcBef>
              <a:spcAft>
                <a:spcPts val="0"/>
              </a:spcAft>
              <a:buSzPct val="99000"/>
              <a:buFont typeface="Arial"/>
              <a:buChar char="•"/>
              <a:tabLst/>
            </a:pPr>
            <a:r>
              <a:rPr lang="en-US" kern="1200">
                <a:ea typeface="+mn-ea"/>
                <a:sym typeface="Arial"/>
              </a:rPr>
              <a:t>Logistics is responsible for all support requirements, including communications, facility supplies, medical needs, and food and drink for incident personnel. </a:t>
            </a:r>
          </a:p>
          <a:p>
            <a:pPr marL="254000" lvl="1" indent="-254000" fontAlgn="auto">
              <a:spcBef>
                <a:spcPct val="100000"/>
              </a:spcBef>
              <a:spcAft>
                <a:spcPts val="0"/>
              </a:spcAft>
              <a:buSzPct val="99000"/>
              <a:buFont typeface="Arial"/>
              <a:buChar char="•"/>
              <a:tabLst/>
            </a:pPr>
            <a:r>
              <a:rPr lang="en-US" kern="1200">
                <a:ea typeface="+mn-ea"/>
                <a:sym typeface="Arial"/>
              </a:rPr>
              <a:t>Finance/Administration provides administrative and financial support services. This includes handling claims related to property damage, injuries, and fatalities. </a:t>
            </a:r>
          </a:p>
          <a:p>
            <a:pPr marL="254000" lvl="1" indent="-254000" fontAlgn="auto">
              <a:spcBef>
                <a:spcPct val="100000"/>
              </a:spcBef>
              <a:spcAft>
                <a:spcPts val="0"/>
              </a:spcAft>
              <a:buSzPct val="99000"/>
              <a:buFont typeface="Arial"/>
              <a:buChar char="•"/>
              <a:tabLst/>
            </a:pPr>
            <a:r>
              <a:rPr lang="en-US" kern="1200">
                <a:ea typeface="+mn-ea"/>
                <a:sym typeface="Arial"/>
              </a:rPr>
              <a:t>ICS Forms help communicate and organize information between Command, Command Staff, General Staff, and other incident personnel. </a:t>
            </a:r>
            <a:endParaRPr lang="en-US"/>
          </a:p>
        </p:txBody>
      </p:sp>
      <p:sp>
        <p:nvSpPr>
          <p:cNvPr id="6" name="Slide Number Placeholder 5">
            <a:extLst>
              <a:ext uri="{FF2B5EF4-FFF2-40B4-BE49-F238E27FC236}">
                <a16:creationId xmlns:a16="http://schemas.microsoft.com/office/drawing/2014/main" id="{FC213B6D-6BA6-4E78-B4FE-7D565E7A6905}"/>
              </a:ext>
            </a:extLst>
          </p:cNvPr>
          <p:cNvSpPr>
            <a:spLocks noGrp="1"/>
          </p:cNvSpPr>
          <p:nvPr>
            <p:ph type="sldNum" sz="quarter" idx="12"/>
          </p:nvPr>
        </p:nvSpPr>
        <p:spPr/>
        <p:txBody>
          <a:bodyPr/>
          <a:lstStyle/>
          <a:p>
            <a:pPr>
              <a:spcBef>
                <a:spcPts val="100"/>
              </a:spcBef>
              <a:buSzPct val="99000"/>
            </a:pPr>
            <a:fld id="{3F39055C-6A57-41B4-A4D8-C75E1ED7D407}" type="slidenum">
              <a:rPr lang="en-US" smtClean="0"/>
              <a:pPr>
                <a:spcBef>
                  <a:spcPts val="100"/>
                </a:spcBef>
                <a:buSzPct val="99000"/>
              </a:pPr>
              <a:t>8</a:t>
            </a:fld>
            <a:endParaRPr lang="en-US"/>
          </a:p>
        </p:txBody>
      </p:sp>
    </p:spTree>
    <p:extLst>
      <p:ext uri="{BB962C8B-B14F-4D97-AF65-F5344CB8AC3E}">
        <p14:creationId xmlns:p14="http://schemas.microsoft.com/office/powerpoint/2010/main" val="137010244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5: Incident Briefings and Meetings</a:t>
            </a:r>
          </a:p>
        </p:txBody>
      </p:sp>
      <p:sp>
        <p:nvSpPr>
          <p:cNvPr id="3" name="Content Placeholder 2">
            <a:extLst>
              <a:ext uri="{FF2B5EF4-FFF2-40B4-BE49-F238E27FC236}">
                <a16:creationId xmlns:a16="http://schemas.microsoft.com/office/drawing/2014/main" id="{5F5FAB65-420D-4684-8B7D-5B4398EB7456}"/>
              </a:ext>
            </a:extLst>
          </p:cNvPr>
          <p:cNvSpPr>
            <a:spLocks noGrp="1"/>
          </p:cNvSpPr>
          <p:nvPr>
            <p:ph idx="1"/>
          </p:nvPr>
        </p:nvSpPr>
        <p:spPr/>
        <p:txBody>
          <a:bodyPr>
            <a:normAutofit fontScale="77500" lnSpcReduction="20000"/>
          </a:bodyPr>
          <a:lstStyle/>
          <a:p>
            <a:pPr marL="254000" lvl="1" indent="-254000" fontAlgn="auto">
              <a:spcBef>
                <a:spcPct val="100000"/>
              </a:spcBef>
              <a:spcAft>
                <a:spcPts val="0"/>
              </a:spcAft>
              <a:buSzPct val="99000"/>
              <a:buFont typeface="Arial"/>
              <a:buChar char="•"/>
              <a:tabLst/>
            </a:pPr>
            <a:r>
              <a:rPr lang="en-US" kern="1200">
                <a:ea typeface="+mn-ea"/>
                <a:sym typeface="Arial"/>
              </a:rPr>
              <a:t>Different meetings and briefings are used during the Incident Action Planning Process to share information. </a:t>
            </a:r>
          </a:p>
          <a:p>
            <a:pPr marL="254000" lvl="1" indent="-254000" fontAlgn="auto">
              <a:spcBef>
                <a:spcPct val="100000"/>
              </a:spcBef>
              <a:spcAft>
                <a:spcPts val="0"/>
              </a:spcAft>
              <a:buSzPct val="99000"/>
              <a:buFont typeface="Arial"/>
              <a:buChar char="•"/>
              <a:tabLst/>
            </a:pPr>
            <a:r>
              <a:rPr lang="en-US" kern="1200">
                <a:ea typeface="+mn-ea"/>
                <a:sym typeface="Arial"/>
              </a:rPr>
              <a:t>Briefings should be concise and may occur at the staff, field, or section level. </a:t>
            </a:r>
          </a:p>
          <a:p>
            <a:pPr marL="254000" lvl="1" indent="-254000" fontAlgn="auto">
              <a:spcBef>
                <a:spcPct val="100000"/>
              </a:spcBef>
              <a:spcAft>
                <a:spcPts val="0"/>
              </a:spcAft>
              <a:buSzPct val="99000"/>
              <a:buFont typeface="Arial"/>
              <a:buChar char="•"/>
              <a:tabLst/>
            </a:pPr>
            <a:r>
              <a:rPr lang="en-US" kern="1200">
                <a:ea typeface="+mn-ea"/>
                <a:sym typeface="Arial"/>
              </a:rPr>
              <a:t>Information shared during a briefing includes the current situation and objectives, safety issues and emergency procedures, work tasks, facilities and work areas, communication protocols, expectations, resource acquisition procedures, work schedules, and questions or concerns.  </a:t>
            </a:r>
          </a:p>
          <a:p>
            <a:pPr marL="254000" lvl="1" indent="-254000" fontAlgn="auto">
              <a:spcBef>
                <a:spcPct val="100000"/>
              </a:spcBef>
              <a:spcAft>
                <a:spcPts val="0"/>
              </a:spcAft>
              <a:buSzPct val="99000"/>
              <a:buFont typeface="Arial"/>
              <a:buChar char="•"/>
              <a:tabLst/>
            </a:pPr>
            <a:r>
              <a:rPr lang="en-US" kern="1200">
                <a:ea typeface="+mn-ea"/>
                <a:sym typeface="Arial"/>
              </a:rPr>
              <a:t>The Operational Period Briefing is led by the Incident Commander to present the IAP. Command and General Staff will also participate to share important information. </a:t>
            </a:r>
            <a:endParaRPr lang="en-US"/>
          </a:p>
        </p:txBody>
      </p:sp>
      <p:sp>
        <p:nvSpPr>
          <p:cNvPr id="6" name="Slide Number Placeholder 5">
            <a:extLst>
              <a:ext uri="{FF2B5EF4-FFF2-40B4-BE49-F238E27FC236}">
                <a16:creationId xmlns:a16="http://schemas.microsoft.com/office/drawing/2014/main" id="{8D750535-36C8-4B33-BA0B-6E2F806D5648}"/>
              </a:ext>
            </a:extLst>
          </p:cNvPr>
          <p:cNvSpPr>
            <a:spLocks noGrp="1"/>
          </p:cNvSpPr>
          <p:nvPr>
            <p:ph type="sldNum" sz="quarter" idx="12"/>
          </p:nvPr>
        </p:nvSpPr>
        <p:spPr/>
        <p:txBody>
          <a:bodyPr/>
          <a:lstStyle/>
          <a:p>
            <a:pPr>
              <a:spcBef>
                <a:spcPts val="100"/>
              </a:spcBef>
              <a:buSzPct val="99000"/>
            </a:pPr>
            <a:fld id="{3F39055C-6A57-41B4-A4D8-C75E1ED7D407}" type="slidenum">
              <a:rPr lang="en-US" smtClean="0"/>
              <a:pPr>
                <a:spcBef>
                  <a:spcPts val="100"/>
                </a:spcBef>
                <a:buSzPct val="99000"/>
              </a:pPr>
              <a:t>9</a:t>
            </a:fld>
            <a:endParaRPr lang="en-US"/>
          </a:p>
        </p:txBody>
      </p:sp>
    </p:spTree>
    <p:extLst>
      <p:ext uri="{BB962C8B-B14F-4D97-AF65-F5344CB8AC3E}">
        <p14:creationId xmlns:p14="http://schemas.microsoft.com/office/powerpoint/2010/main" val="2190648199"/>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TaxCatchAll xmlns="62f7385f-acaa-4071-a761-f290236eec2e" xsi:nil="true"/>
    <lcf76f155ced4ddcb4097134ff3c332f xmlns="95ba42ad-0bbe-4ff2-b5a3-00bdc267f7a0">
      <Terms xmlns="http://schemas.microsoft.com/office/infopath/2007/PartnerControls"/>
    </lcf76f155ced4ddcb4097134ff3c332f>
  </documentManagement>
</p:properties>
</file>

<file path=customXml/item3.xml><?xml version="1.0" encoding="utf-8"?>
<?mso-contentType ?>
<SharedContentType xmlns="Microsoft.SharePoint.Taxonomy.ContentTypeSync" SourceId="568ddf3f-b77f-46a0-9295-2b9495b51427" ContentTypeId="0x01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26" ma:contentTypeDescription="Create a new document." ma:contentTypeScope="" ma:versionID="f4bec253ae9f696cc636b155a949c057">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baa4d0434b03284c11a5d0bbbe184917"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CR"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85e291b-231a-4814-a0e4-2f7fa3dec4ec"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7886ee64-1b9c-4554-910f-de36f00b0b9f}" ma:internalName="TaxCatchAll" ma:showField="CatchAllData" ma:web="62f7385f-acaa-4071-a761-f290236eec2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699C3E-358B-4E72-98B9-D8516CF2BC0E}">
  <ds:schemaRefs>
    <ds:schemaRef ds:uri="http://schemas.microsoft.com/sharepoint/v3/contenttype/forms"/>
  </ds:schemaRefs>
</ds:datastoreItem>
</file>

<file path=customXml/itemProps2.xml><?xml version="1.0" encoding="utf-8"?>
<ds:datastoreItem xmlns:ds="http://schemas.openxmlformats.org/officeDocument/2006/customXml" ds:itemID="{8D260E37-250B-4857-85E2-A3755BCC5461}">
  <ds:schemaRefs>
    <ds:schemaRef ds:uri="62f7385f-acaa-4071-a761-f290236eec2e"/>
    <ds:schemaRef ds:uri="95ba42ad-0bbe-4ff2-b5a3-00bdc267f7a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9023DCF-1C06-48C3-831E-D8441011B507}">
  <ds:schemaRefs>
    <ds:schemaRef ds:uri="Microsoft.SharePoint.Taxonomy.ContentTypeSync"/>
  </ds:schemaRefs>
</ds:datastoreItem>
</file>

<file path=customXml/itemProps4.xml><?xml version="1.0" encoding="utf-8"?>
<ds:datastoreItem xmlns:ds="http://schemas.openxmlformats.org/officeDocument/2006/customXml" ds:itemID="{BC01724B-28A7-467C-9ADF-F857B129B6A2}"/>
</file>

<file path=docProps/app.xml><?xml version="1.0" encoding="utf-8"?>
<Properties xmlns="http://schemas.openxmlformats.org/officeDocument/2006/extended-properties" xmlns:vt="http://schemas.openxmlformats.org/officeDocument/2006/docPropsVTypes">
  <Template>EMI_PPT_V7</Template>
  <Application>Microsoft Office PowerPoint</Application>
  <PresentationFormat>On-screen Show (4:3)</PresentationFormat>
  <Slides>15</Slides>
  <Notes>0</Notes>
  <HiddenSlides>0</HiddenSlide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EMI_PPT</vt:lpstr>
      <vt:lpstr>Lesson 9 Overview</vt:lpstr>
      <vt:lpstr>Lesson 1: Course Overview (NIMS &amp; ICS Review)</vt:lpstr>
      <vt:lpstr>Lesson 2: Incident Command and Unified Command</vt:lpstr>
      <vt:lpstr>Lesson 2: Incident Command and Unified Command</vt:lpstr>
      <vt:lpstr>Lesson 3: Delegation of Authority and Management by Objectives</vt:lpstr>
      <vt:lpstr>Lesson 3: Delegation of Authority and Management by Objectives</vt:lpstr>
      <vt:lpstr>Lesson 4: Functional Areas and Positions</vt:lpstr>
      <vt:lpstr>Lesson 4: Functional Areas and Positions</vt:lpstr>
      <vt:lpstr>Lesson 5: Incident Briefings and Meetings</vt:lpstr>
      <vt:lpstr>Lesson 6: Organizational Flexibility</vt:lpstr>
      <vt:lpstr>Lesson 7: Transfer of Command</vt:lpstr>
      <vt:lpstr>Congratulations!</vt:lpstr>
      <vt:lpstr>IS-200.c Final Exam Instructions</vt:lpstr>
      <vt:lpstr>Certificate of Completion</vt:lpstr>
      <vt:lpstr>Course Evaluation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IS-0200c Visuals - Lesson 9</dc:title>
  <dc:creator/>
  <cp:revision>1</cp:revision>
  <dcterms:created xsi:type="dcterms:W3CDTF">2020-09-21T18:10:59Z</dcterms:created>
  <dcterms:modified xsi:type="dcterms:W3CDTF">2025-08-08T15:25:09Z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MediaServiceImageTags">
    <vt:lpwstr/>
  </property>
</Properties>
</file>