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3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23A049D0-B354-43E2-9A86-3A074BB3F536}" type="datetimeFigureOut">
              <a:rPr lang="en-US" smtClean="0"/>
              <a:t>3/30/2022</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07C38217-A174-4015-A569-709066B917DD}"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3A049D0-B354-43E2-9A86-3A074BB3F536}" type="datetimeFigureOut">
              <a:rPr lang="en-US" smtClean="0"/>
              <a:t>3/30/2022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C38217-A174-4015-A569-709066B917DD}"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07C38217-A174-4015-A569-709066B917DD}"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23A049D0-B354-43E2-9A86-3A074BB3F536}"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07C38217-A174-4015-A569-709066B917DD}"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23A049D0-B354-43E2-9A86-3A074BB3F536}" type="datetimeFigureOut">
              <a:rPr lang="en-US" smtClean="0"/>
              <a:t>3/30/2022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07C38217-A174-4015-A569-709066B917D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5 Overview</a:t>
            </a:r>
          </a:p>
        </p:txBody>
      </p:sp>
      <p:sp>
        <p:nvSpPr>
          <p:cNvPr id="3" name="Content Placeholder 2">
            <a:extLst>
              <a:ext uri="{FF2B5EF4-FFF2-40B4-BE49-F238E27FC236}">
                <a16:creationId xmlns:a16="http://schemas.microsoft.com/office/drawing/2014/main" id="{65C27441-A4A5-4DC5-8908-0A2CF1473F28}"/>
              </a:ext>
            </a:extLst>
          </p:cNvPr>
          <p:cNvSpPr>
            <a:spLocks noGrp="1"/>
          </p:cNvSpPr>
          <p:nvPr>
            <p:ph idx="1"/>
          </p:nvPr>
        </p:nvSpPr>
        <p:spPr/>
        <p:txBody>
          <a:bodyPr>
            <a:normAutofit fontScale="92500"/>
          </a:bodyPr>
          <a:lstStyle/>
          <a:p>
            <a:pPr fontAlgn="auto">
              <a:spcBef>
                <a:spcPct val="100000"/>
              </a:spcBef>
              <a:spcAft>
                <a:spcPts val="0"/>
              </a:spcAft>
              <a:buSzPct val="99000"/>
              <a:tabLst/>
            </a:pPr>
            <a:r>
              <a:rPr lang="en-US" kern="1200">
                <a:sym typeface="Arial"/>
              </a:rPr>
              <a:t>The Incident Briefings and Meetings lesson introduces you to different types of briefings and meetings. </a:t>
            </a:r>
          </a:p>
          <a:p>
            <a:pPr fontAlgn="auto">
              <a:spcBef>
                <a:spcPct val="100000"/>
              </a:spcBef>
              <a:spcAft>
                <a:spcPts val="0"/>
              </a:spcAft>
              <a:buSzPct val="99000"/>
              <a:tabLst/>
            </a:pPr>
            <a:r>
              <a:rPr lang="en-US" b="1" kern="1200">
                <a:sym typeface="Arial"/>
              </a:rPr>
              <a:t>Lesson Objectives</a:t>
            </a:r>
            <a:endParaRPr lang="en-US" kern="1200">
              <a:sym typeface="Arial"/>
            </a:endParaRPr>
          </a:p>
          <a:p>
            <a:pPr fontAlgn="auto">
              <a:spcBef>
                <a:spcPct val="100000"/>
              </a:spcBef>
              <a:spcAft>
                <a:spcPts val="0"/>
              </a:spcAft>
              <a:buSzPct val="99000"/>
              <a:tabLst/>
            </a:pPr>
            <a:r>
              <a:rPr lang="en-US" kern="1200">
                <a:sym typeface="Arial"/>
              </a:rPr>
              <a:t>At the end of this lesson you should be able to: </a:t>
            </a:r>
          </a:p>
          <a:p>
            <a:pPr marL="254000" lvl="1" indent="-254000" fontAlgn="auto">
              <a:spcBef>
                <a:spcPct val="100000"/>
              </a:spcBef>
              <a:spcAft>
                <a:spcPts val="0"/>
              </a:spcAft>
              <a:buSzPct val="99000"/>
              <a:buFont typeface="Arial"/>
              <a:buChar char="•"/>
              <a:tabLst/>
            </a:pPr>
            <a:r>
              <a:rPr lang="en-US" kern="1200">
                <a:ea typeface="+mn-ea"/>
                <a:sym typeface="Arial"/>
              </a:rPr>
              <a:t>Describe components of field, staff, and section briefings/meetings. </a:t>
            </a:r>
          </a:p>
          <a:p>
            <a:pPr marL="254000" lvl="1" indent="-254000" fontAlgn="auto">
              <a:spcBef>
                <a:spcPct val="100000"/>
              </a:spcBef>
              <a:spcAft>
                <a:spcPts val="0"/>
              </a:spcAft>
              <a:buSzPct val="99000"/>
              <a:buFont typeface="Arial"/>
              <a:buChar char="•"/>
              <a:tabLst/>
            </a:pPr>
            <a:r>
              <a:rPr lang="en-US" kern="1200">
                <a:ea typeface="+mn-ea"/>
                <a:sym typeface="Arial"/>
              </a:rPr>
              <a:t>Prepare to give an Operational Period Briefing. </a:t>
            </a:r>
            <a:endParaRPr lang="en-US"/>
          </a:p>
        </p:txBody>
      </p:sp>
      <p:sp>
        <p:nvSpPr>
          <p:cNvPr id="6" name="Slide Number Placeholder 5">
            <a:extLst>
              <a:ext uri="{FF2B5EF4-FFF2-40B4-BE49-F238E27FC236}">
                <a16:creationId xmlns:a16="http://schemas.microsoft.com/office/drawing/2014/main" id="{1D504C5D-F849-4DED-89D3-81E2DDE31322}"/>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1</a:t>
            </a:fld>
            <a:endParaRPr lang="en-US"/>
          </a:p>
        </p:txBody>
      </p:sp>
    </p:spTree>
    <p:extLst>
      <p:ext uri="{BB962C8B-B14F-4D97-AF65-F5344CB8AC3E}">
        <p14:creationId xmlns:p14="http://schemas.microsoft.com/office/powerpoint/2010/main" val="4106174256"/>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Operational Period Briefing</a:t>
            </a:r>
          </a:p>
        </p:txBody>
      </p:sp>
      <p:sp>
        <p:nvSpPr>
          <p:cNvPr id="3" name="Content Placeholder 2">
            <a:extLst>
              <a:ext uri="{FF2B5EF4-FFF2-40B4-BE49-F238E27FC236}">
                <a16:creationId xmlns:a16="http://schemas.microsoft.com/office/drawing/2014/main" id="{F670D1AE-83F4-4A59-A629-9881EDF21A4C}"/>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n-US" kern="1200">
                <a:sym typeface="Arial"/>
              </a:rPr>
              <a:t>The Operational Period Briefing:</a:t>
            </a:r>
          </a:p>
          <a:p>
            <a:pPr marL="254000" lvl="1" indent="-254000" fontAlgn="auto">
              <a:spcBef>
                <a:spcPct val="100000"/>
              </a:spcBef>
              <a:buSzPct val="99000"/>
              <a:buFont typeface="Arial"/>
              <a:buChar char="•"/>
              <a:tabLst/>
            </a:pPr>
            <a:r>
              <a:rPr lang="en-US" kern="1200">
                <a:ea typeface="+mn-ea"/>
                <a:sym typeface="Arial"/>
              </a:rPr>
              <a:t>Is conducted at the beginning of each operational period.</a:t>
            </a:r>
          </a:p>
          <a:p>
            <a:pPr marL="254000" lvl="1" indent="-254000" fontAlgn="auto">
              <a:spcBef>
                <a:spcPct val="100000"/>
              </a:spcBef>
              <a:buSzPct val="99000"/>
              <a:buFont typeface="Arial"/>
              <a:buChar char="•"/>
              <a:tabLst/>
            </a:pPr>
            <a:r>
              <a:rPr lang="en-US" kern="1200">
                <a:ea typeface="+mn-ea"/>
                <a:sym typeface="Arial"/>
              </a:rPr>
              <a:t>Presents the Incident Action Plan for the upcoming period to supervisory personnel within the Operations Section.</a:t>
            </a:r>
          </a:p>
          <a:p>
            <a:pPr marL="254000" lvl="1" indent="-254000" fontAlgn="auto">
              <a:spcBef>
                <a:spcPct val="100000"/>
              </a:spcBef>
              <a:buSzPct val="99000"/>
              <a:buFont typeface="Arial"/>
              <a:buChar char="•"/>
              <a:tabLst/>
            </a:pPr>
            <a:r>
              <a:rPr lang="en-US" kern="1200">
                <a:ea typeface="+mn-ea"/>
                <a:sym typeface="Arial"/>
              </a:rPr>
              <a:t>Should be concise.</a:t>
            </a:r>
          </a:p>
          <a:p>
            <a:pPr>
              <a:spcBef>
                <a:spcPct val="100000"/>
              </a:spcBef>
              <a:buSzPct val="99000"/>
            </a:pPr>
            <a:r>
              <a:rPr lang="en-US" kern="1200">
                <a:sym typeface="Arial"/>
              </a:rPr>
              <a:t>In addition to the Operations Section Chief, the other members of the Command and General Staffs as well as specific support elements (i.e., Communications Unit, Medical Unit) can provide important information needed for safe and effective performance during the operational period. </a:t>
            </a:r>
            <a:endParaRPr lang="en-US"/>
          </a:p>
        </p:txBody>
      </p:sp>
      <p:pic>
        <p:nvPicPr>
          <p:cNvPr id="8" name="Content Placeholder 7" descr="A group of emergency responders receiving an operational briefing.">
            <a:extLst>
              <a:ext uri="{FF2B5EF4-FFF2-40B4-BE49-F238E27FC236}">
                <a16:creationId xmlns:a16="http://schemas.microsoft.com/office/drawing/2014/main" id="{473F54D8-045E-4A6F-B97D-D290B78995B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808F6956-9852-42D7-86A8-D71C98486D91}"/>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10</a:t>
            </a:fld>
            <a:endParaRPr lang="en-US"/>
          </a:p>
        </p:txBody>
      </p:sp>
    </p:spTree>
    <p:extLst>
      <p:ext uri="{BB962C8B-B14F-4D97-AF65-F5344CB8AC3E}">
        <p14:creationId xmlns:p14="http://schemas.microsoft.com/office/powerpoint/2010/main" val="249883046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Operational Period Briefing: Agenda</a:t>
            </a:r>
          </a:p>
        </p:txBody>
      </p:sp>
      <p:sp>
        <p:nvSpPr>
          <p:cNvPr id="3" name="Content Placeholder 2">
            <a:extLst>
              <a:ext uri="{FF2B5EF4-FFF2-40B4-BE49-F238E27FC236}">
                <a16:creationId xmlns:a16="http://schemas.microsoft.com/office/drawing/2014/main" id="{057BD0D8-AB20-43CD-B37B-68064525A9FC}"/>
              </a:ext>
            </a:extLst>
          </p:cNvPr>
          <p:cNvSpPr>
            <a:spLocks noGrp="1"/>
          </p:cNvSpPr>
          <p:nvPr>
            <p:ph idx="1"/>
          </p:nvPr>
        </p:nvSpPr>
        <p:spPr/>
        <p:txBody>
          <a:bodyPr>
            <a:noAutofit/>
          </a:bodyPr>
          <a:lstStyle/>
          <a:p>
            <a:pPr fontAlgn="auto">
              <a:spcBef>
                <a:spcPts val="1200"/>
              </a:spcBef>
              <a:spcAft>
                <a:spcPts val="0"/>
              </a:spcAft>
              <a:buSzPct val="99000"/>
              <a:tabLst/>
            </a:pPr>
            <a:r>
              <a:rPr lang="en-US" sz="1400" kern="1200" dirty="0">
                <a:sym typeface="Arial"/>
              </a:rPr>
              <a:t>The Operational Period Briefing is facilitated by the Planning Section Chief and follows a set agenda. A typical briefing includes the following:</a:t>
            </a:r>
          </a:p>
          <a:p>
            <a:pPr marL="254000" lvl="1" indent="-254000" fontAlgn="auto">
              <a:spcBef>
                <a:spcPts val="1200"/>
              </a:spcBef>
              <a:spcAft>
                <a:spcPts val="0"/>
              </a:spcAft>
              <a:buSzPct val="99000"/>
              <a:buFont typeface="Arial"/>
              <a:buChar char="•"/>
              <a:tabLst/>
            </a:pPr>
            <a:r>
              <a:rPr lang="en-US" sz="1400" kern="1200" dirty="0">
                <a:ea typeface="+mn-ea"/>
                <a:sym typeface="Arial"/>
              </a:rPr>
              <a:t>The Planning Section Chief reviews the agenda and facilitates the briefing.</a:t>
            </a:r>
          </a:p>
          <a:p>
            <a:pPr marL="254000" lvl="1" indent="-254000" fontAlgn="auto">
              <a:spcBef>
                <a:spcPts val="1200"/>
              </a:spcBef>
              <a:spcAft>
                <a:spcPts val="0"/>
              </a:spcAft>
              <a:buSzPct val="99000"/>
              <a:buFont typeface="Arial"/>
              <a:buChar char="•"/>
              <a:tabLst/>
            </a:pPr>
            <a:r>
              <a:rPr lang="en-US" sz="1400" kern="1200" dirty="0">
                <a:ea typeface="+mn-ea"/>
                <a:sym typeface="Arial"/>
              </a:rPr>
              <a:t>The Incident Commander or Planning Section Chief presents incident objectives or confirms existing objectives.</a:t>
            </a:r>
          </a:p>
          <a:p>
            <a:pPr marL="254000" lvl="1" indent="-254000" fontAlgn="auto">
              <a:spcBef>
                <a:spcPts val="1200"/>
              </a:spcBef>
              <a:spcAft>
                <a:spcPts val="0"/>
              </a:spcAft>
              <a:buSzPct val="99000"/>
              <a:buFont typeface="Arial"/>
              <a:buChar char="•"/>
              <a:tabLst/>
            </a:pPr>
            <a:r>
              <a:rPr lang="en-US" sz="1400" kern="1200" dirty="0">
                <a:ea typeface="+mn-ea"/>
                <a:sym typeface="Arial"/>
              </a:rPr>
              <a:t>The Planning Section (Situation Unit Leader) provides information on the current situation.</a:t>
            </a:r>
          </a:p>
          <a:p>
            <a:pPr marL="254000" lvl="1" indent="-254000" fontAlgn="auto">
              <a:spcBef>
                <a:spcPts val="1200"/>
              </a:spcBef>
              <a:spcAft>
                <a:spcPts val="0"/>
              </a:spcAft>
              <a:buSzPct val="99000"/>
              <a:buFont typeface="Arial"/>
              <a:buChar char="•"/>
              <a:tabLst/>
            </a:pPr>
            <a:r>
              <a:rPr lang="en-US" sz="1400" kern="1200" dirty="0">
                <a:ea typeface="+mn-ea"/>
                <a:sym typeface="Arial"/>
              </a:rPr>
              <a:t>The current Operations Section Chief provides current assessment and accomplishments.</a:t>
            </a:r>
          </a:p>
          <a:p>
            <a:pPr marL="254000" lvl="1" indent="-254000" fontAlgn="auto">
              <a:spcBef>
                <a:spcPts val="1200"/>
              </a:spcBef>
              <a:spcAft>
                <a:spcPts val="0"/>
              </a:spcAft>
              <a:buSzPct val="99000"/>
              <a:buFont typeface="Arial"/>
              <a:buChar char="•"/>
              <a:tabLst/>
            </a:pPr>
            <a:r>
              <a:rPr lang="en-US" sz="1400" kern="1200" dirty="0">
                <a:ea typeface="+mn-ea"/>
                <a:sym typeface="Arial"/>
              </a:rPr>
              <a:t>The on-coming Operations Section Chief covers the work assignments and staffing of Divisions and Groups for the upcoming operational period. </a:t>
            </a:r>
          </a:p>
          <a:p>
            <a:pPr marL="254000" lvl="1" indent="-254000" fontAlgn="auto">
              <a:spcBef>
                <a:spcPts val="1200"/>
              </a:spcBef>
              <a:spcAft>
                <a:spcPts val="0"/>
              </a:spcAft>
              <a:buSzPct val="99000"/>
              <a:buFont typeface="Arial"/>
              <a:buChar char="•"/>
              <a:tabLst/>
            </a:pPr>
            <a:r>
              <a:rPr lang="en-US" sz="1400" kern="1200" dirty="0">
                <a:ea typeface="+mn-ea"/>
                <a:sym typeface="Arial"/>
              </a:rPr>
              <a:t>The Logistics Section Chief provides updates on transportation, communications, and supplies.</a:t>
            </a:r>
          </a:p>
          <a:p>
            <a:pPr marL="254000" lvl="1" indent="-254000" fontAlgn="auto">
              <a:spcBef>
                <a:spcPts val="1200"/>
              </a:spcBef>
              <a:spcAft>
                <a:spcPts val="0"/>
              </a:spcAft>
              <a:buSzPct val="99000"/>
              <a:buFont typeface="Arial"/>
              <a:buChar char="•"/>
              <a:tabLst/>
            </a:pPr>
            <a:r>
              <a:rPr lang="en-US" sz="1400" kern="1200" dirty="0">
                <a:ea typeface="+mn-ea"/>
                <a:sym typeface="Arial"/>
              </a:rPr>
              <a:t>The Finance/Administration Section Chief provides any fiscal updates.</a:t>
            </a:r>
          </a:p>
          <a:p>
            <a:pPr marL="254000" lvl="1" indent="-254000" fontAlgn="auto">
              <a:spcBef>
                <a:spcPts val="1200"/>
              </a:spcBef>
              <a:spcAft>
                <a:spcPts val="0"/>
              </a:spcAft>
              <a:buSzPct val="99000"/>
              <a:buFont typeface="Arial"/>
              <a:buChar char="•"/>
              <a:tabLst/>
            </a:pPr>
            <a:r>
              <a:rPr lang="en-US" sz="1400" kern="1200" dirty="0">
                <a:ea typeface="+mn-ea"/>
                <a:sym typeface="Arial"/>
              </a:rPr>
              <a:t>The Public Information Officer provides information on public information issues.</a:t>
            </a:r>
          </a:p>
          <a:p>
            <a:pPr marL="254000" lvl="1" indent="-254000" fontAlgn="auto">
              <a:spcBef>
                <a:spcPts val="1200"/>
              </a:spcBef>
              <a:spcAft>
                <a:spcPts val="0"/>
              </a:spcAft>
              <a:buSzPct val="99000"/>
              <a:buFont typeface="Arial"/>
              <a:buChar char="•"/>
              <a:tabLst/>
            </a:pPr>
            <a:r>
              <a:rPr lang="en-US" sz="1400" kern="1200" dirty="0">
                <a:ea typeface="+mn-ea"/>
                <a:sym typeface="Arial"/>
              </a:rPr>
              <a:t>The Liaison Officer briefs any interagency information.</a:t>
            </a:r>
            <a:endParaRPr lang="en-US" sz="1400" dirty="0"/>
          </a:p>
        </p:txBody>
      </p:sp>
      <p:sp>
        <p:nvSpPr>
          <p:cNvPr id="6" name="Slide Number Placeholder 5">
            <a:extLst>
              <a:ext uri="{FF2B5EF4-FFF2-40B4-BE49-F238E27FC236}">
                <a16:creationId xmlns:a16="http://schemas.microsoft.com/office/drawing/2014/main" id="{602CE840-BC9B-4DAC-B57A-73C082428B16}"/>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11</a:t>
            </a:fld>
            <a:endParaRPr lang="en-US"/>
          </a:p>
        </p:txBody>
      </p:sp>
    </p:spTree>
    <p:extLst>
      <p:ext uri="{BB962C8B-B14F-4D97-AF65-F5344CB8AC3E}">
        <p14:creationId xmlns:p14="http://schemas.microsoft.com/office/powerpoint/2010/main" val="397845404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Operational Period Briefing: Agenda (Continued)</a:t>
            </a:r>
          </a:p>
        </p:txBody>
      </p:sp>
      <p:sp>
        <p:nvSpPr>
          <p:cNvPr id="3" name="Content Placeholder 2">
            <a:extLst>
              <a:ext uri="{FF2B5EF4-FFF2-40B4-BE49-F238E27FC236}">
                <a16:creationId xmlns:a16="http://schemas.microsoft.com/office/drawing/2014/main" id="{9089872D-A04D-4BE9-BB97-27C19E3B50A0}"/>
              </a:ext>
            </a:extLst>
          </p:cNvPr>
          <p:cNvSpPr>
            <a:spLocks noGrp="1"/>
          </p:cNvSpPr>
          <p:nvPr>
            <p:ph sz="quarter" idx="13"/>
          </p:nvPr>
        </p:nvSpPr>
        <p:spPr/>
        <p:txBody>
          <a:bodyPr>
            <a:normAutofit fontScale="62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Technical Specialists present updates on conditions affecting the response (weather, fire behavior, environmental factors).</a:t>
            </a:r>
          </a:p>
          <a:p>
            <a:pPr marL="254000" lvl="1" indent="-254000" fontAlgn="auto">
              <a:spcBef>
                <a:spcPct val="100000"/>
              </a:spcBef>
              <a:spcAft>
                <a:spcPts val="0"/>
              </a:spcAft>
              <a:buSzPct val="99000"/>
              <a:buFont typeface="Arial"/>
              <a:buChar char="•"/>
              <a:tabLst/>
            </a:pPr>
            <a:r>
              <a:rPr lang="en-US" kern="1200">
                <a:ea typeface="+mn-ea"/>
                <a:sym typeface="Arial"/>
              </a:rPr>
              <a:t>The Safety Officer reviews specific risks to operational resources and the identified safety/mitigation measures.</a:t>
            </a:r>
          </a:p>
          <a:p>
            <a:pPr marL="254000" lvl="1" indent="-254000" fontAlgn="auto">
              <a:spcBef>
                <a:spcPct val="100000"/>
              </a:spcBef>
              <a:spcAft>
                <a:spcPts val="0"/>
              </a:spcAft>
              <a:buSzPct val="99000"/>
              <a:buFont typeface="Arial"/>
              <a:buChar char="•"/>
              <a:tabLst/>
            </a:pPr>
            <a:r>
              <a:rPr lang="en-US" kern="1200">
                <a:ea typeface="+mn-ea"/>
                <a:sym typeface="Arial"/>
              </a:rPr>
              <a:t>Supervisors of specialized functions such as Intelligence/Investigations or Air Operations brief on their area (if activated). </a:t>
            </a:r>
          </a:p>
          <a:p>
            <a:pPr marL="254000" lvl="1" indent="-254000" fontAlgn="auto">
              <a:spcBef>
                <a:spcPct val="100000"/>
              </a:spcBef>
              <a:spcAft>
                <a:spcPts val="0"/>
              </a:spcAft>
              <a:buSzPct val="99000"/>
              <a:buFont typeface="Arial"/>
              <a:buChar char="•"/>
              <a:tabLst/>
            </a:pPr>
            <a:r>
              <a:rPr lang="en-US" kern="1200">
                <a:ea typeface="+mn-ea"/>
                <a:sym typeface="Arial"/>
              </a:rPr>
              <a:t>The Incident Commander reiterates his or her operational concerns and directs resources to deploy. </a:t>
            </a:r>
          </a:p>
          <a:p>
            <a:pPr marL="254000" lvl="1" indent="-254000" fontAlgn="auto">
              <a:spcBef>
                <a:spcPct val="100000"/>
              </a:spcBef>
              <a:spcAft>
                <a:spcPts val="0"/>
              </a:spcAft>
              <a:buSzPct val="99000"/>
              <a:buFont typeface="Arial"/>
              <a:buChar char="•"/>
              <a:tabLst/>
            </a:pPr>
            <a:r>
              <a:rPr lang="en-US" kern="1200">
                <a:ea typeface="+mn-ea"/>
                <a:sym typeface="Arial"/>
              </a:rPr>
              <a:t>The Planning Section Chief announces the next Planning Meeting and Operational Period Briefing, then adjourns the meeting. </a:t>
            </a:r>
            <a:endParaRPr lang="en-US"/>
          </a:p>
        </p:txBody>
      </p:sp>
      <p:pic>
        <p:nvPicPr>
          <p:cNvPr id="8" name="Content Placeholder 7" descr="Collage for 3 individual faces">
            <a:extLst>
              <a:ext uri="{FF2B5EF4-FFF2-40B4-BE49-F238E27FC236}">
                <a16:creationId xmlns:a16="http://schemas.microsoft.com/office/drawing/2014/main" id="{B89B1642-B1D8-4B6E-82A0-A77C616A2CA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05575" y="2962275"/>
            <a:ext cx="2076450" cy="933450"/>
          </a:xfrm>
          <a:prstGeom prst="rect">
            <a:avLst/>
          </a:prstGeom>
        </p:spPr>
      </p:pic>
      <p:sp>
        <p:nvSpPr>
          <p:cNvPr id="9" name="Slide Number Placeholder 8">
            <a:extLst>
              <a:ext uri="{FF2B5EF4-FFF2-40B4-BE49-F238E27FC236}">
                <a16:creationId xmlns:a16="http://schemas.microsoft.com/office/drawing/2014/main" id="{EE7E50BA-4357-4306-9C42-9365BA114896}"/>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12</a:t>
            </a:fld>
            <a:endParaRPr lang="en-US"/>
          </a:p>
        </p:txBody>
      </p:sp>
    </p:spTree>
    <p:extLst>
      <p:ext uri="{BB962C8B-B14F-4D97-AF65-F5344CB8AC3E}">
        <p14:creationId xmlns:p14="http://schemas.microsoft.com/office/powerpoint/2010/main" val="428524060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5.2: Operational Period Briefing</a:t>
            </a:r>
          </a:p>
        </p:txBody>
      </p:sp>
      <p:sp>
        <p:nvSpPr>
          <p:cNvPr id="3" name="Content Placeholder 2">
            <a:extLst>
              <a:ext uri="{FF2B5EF4-FFF2-40B4-BE49-F238E27FC236}">
                <a16:creationId xmlns:a16="http://schemas.microsoft.com/office/drawing/2014/main" id="{58C0BF5F-44B6-4E8A-AAEE-B4AC398FDE78}"/>
              </a:ext>
            </a:extLst>
          </p:cNvPr>
          <p:cNvSpPr>
            <a:spLocks noGrp="1"/>
          </p:cNvSpPr>
          <p:nvPr>
            <p:ph idx="1"/>
          </p:nvPr>
        </p:nvSpPr>
        <p:spPr/>
        <p:txBody>
          <a:bodyPr>
            <a:normAutofit fontScale="55000" lnSpcReduction="20000"/>
          </a:bodyPr>
          <a:lstStyle/>
          <a:p>
            <a:pPr fontAlgn="auto">
              <a:spcBef>
                <a:spcPct val="100000"/>
              </a:spcBef>
              <a:buSzPct val="99000"/>
              <a:tabLst/>
            </a:pPr>
            <a:r>
              <a:rPr lang="en-US" b="1" u="sng" kern="1200">
                <a:sym typeface="Arial"/>
              </a:rPr>
              <a:t>Activity Purpose:</a:t>
            </a:r>
            <a:r>
              <a:rPr lang="en-US" kern="1200">
                <a:sym typeface="Arial"/>
              </a:rPr>
              <a:t> To give students practice at preparing and presenting briefings.</a:t>
            </a:r>
          </a:p>
          <a:p>
            <a:pPr fontAlgn="auto">
              <a:spcBef>
                <a:spcPct val="100000"/>
              </a:spcBef>
              <a:buSzPct val="99000"/>
              <a:tabLst/>
            </a:pPr>
            <a:r>
              <a:rPr lang="en-US" b="1" u="sng" kern="1200">
                <a:sym typeface="Arial"/>
              </a:rPr>
              <a:t>Time:</a:t>
            </a:r>
            <a:r>
              <a:rPr lang="en-US" kern="1200">
                <a:sym typeface="Arial"/>
              </a:rPr>
              <a:t> 55 minutes</a:t>
            </a:r>
          </a:p>
          <a:p>
            <a:pPr fontAlgn="auto">
              <a:spcBef>
                <a:spcPct val="100000"/>
              </a:spcBef>
              <a:buSzPct val="99000"/>
              <a:tabLst/>
            </a:pPr>
            <a:r>
              <a:rPr lang="en-US" b="1" u="sng" kern="1200">
                <a:sym typeface="Arial"/>
              </a:rPr>
              <a:t>Instructions:</a:t>
            </a:r>
            <a:r>
              <a:rPr lang="en-US" kern="1200">
                <a:sym typeface="Arial"/>
              </a:rPr>
              <a:t> Working in your team:</a:t>
            </a:r>
          </a:p>
          <a:p>
            <a:pPr marL="254000" lvl="1" indent="-254000" fontAlgn="auto">
              <a:spcBef>
                <a:spcPct val="100000"/>
              </a:spcBef>
              <a:buSzPct val="99000"/>
              <a:buFont typeface="Arial"/>
              <a:buAutoNum type="arabicPeriod"/>
              <a:tabLst/>
            </a:pPr>
            <a:r>
              <a:rPr lang="en-US" kern="1200">
                <a:ea typeface="+mn-ea"/>
                <a:sym typeface="Arial"/>
              </a:rPr>
              <a:t>Prepare an operational period briefing using the information from the Emerald City Flood scenario begun in the previous units.</a:t>
            </a:r>
          </a:p>
          <a:p>
            <a:pPr marL="254000" lvl="1" indent="-254000" fontAlgn="auto">
              <a:spcBef>
                <a:spcPct val="100000"/>
              </a:spcBef>
              <a:buSzPct val="99000"/>
              <a:buFont typeface="Arial"/>
              <a:buAutoNum type="arabicPeriod"/>
              <a:tabLst/>
            </a:pPr>
            <a:r>
              <a:rPr lang="en-US" kern="1200">
                <a:ea typeface="+mn-ea"/>
                <a:sym typeface="Arial"/>
              </a:rPr>
              <a:t>Include the following roles:</a:t>
            </a:r>
          </a:p>
          <a:p>
            <a:pPr marL="635000" lvl="2" indent="-254000" fontAlgn="auto">
              <a:spcBef>
                <a:spcPct val="100000"/>
              </a:spcBef>
              <a:buSzPct val="99000"/>
              <a:buFont typeface="Wingdings"/>
              <a:buChar char="§"/>
              <a:tabLst/>
            </a:pPr>
            <a:r>
              <a:rPr lang="en-US" kern="1200">
                <a:ea typeface="+mn-ea"/>
                <a:sym typeface="Arial"/>
              </a:rPr>
              <a:t>Incident Commander</a:t>
            </a:r>
          </a:p>
          <a:p>
            <a:pPr marL="635000" lvl="2" indent="-254000" fontAlgn="auto">
              <a:spcBef>
                <a:spcPct val="100000"/>
              </a:spcBef>
              <a:buSzPct val="99000"/>
              <a:buFont typeface="Wingdings"/>
              <a:buChar char="§"/>
              <a:tabLst/>
            </a:pPr>
            <a:r>
              <a:rPr lang="en-US" kern="1200">
                <a:ea typeface="+mn-ea"/>
                <a:sym typeface="Arial"/>
              </a:rPr>
              <a:t>Planning Section Chief</a:t>
            </a:r>
          </a:p>
          <a:p>
            <a:pPr marL="635000" lvl="2" indent="-254000" fontAlgn="auto">
              <a:spcBef>
                <a:spcPct val="100000"/>
              </a:spcBef>
              <a:buSzPct val="99000"/>
              <a:buFont typeface="Wingdings"/>
              <a:buChar char="§"/>
              <a:tabLst/>
            </a:pPr>
            <a:r>
              <a:rPr lang="en-US" kern="1200">
                <a:ea typeface="+mn-ea"/>
                <a:sym typeface="Arial"/>
              </a:rPr>
              <a:t>Operations Section Chief (assume no change of command)</a:t>
            </a:r>
          </a:p>
          <a:p>
            <a:pPr marL="635000" lvl="2" indent="-254000" fontAlgn="auto">
              <a:spcBef>
                <a:spcPct val="100000"/>
              </a:spcBef>
              <a:buSzPct val="99000"/>
              <a:buFont typeface="Wingdings"/>
              <a:buChar char="§"/>
              <a:tabLst/>
            </a:pPr>
            <a:r>
              <a:rPr lang="en-US" kern="1200">
                <a:ea typeface="+mn-ea"/>
                <a:sym typeface="Arial"/>
              </a:rPr>
              <a:t>Safety Officer</a:t>
            </a:r>
          </a:p>
          <a:p>
            <a:pPr marL="635000" lvl="2" indent="-254000" fontAlgn="auto">
              <a:spcBef>
                <a:spcPct val="100000"/>
              </a:spcBef>
              <a:buSzPct val="99000"/>
              <a:buFont typeface="Wingdings"/>
              <a:buChar char="§"/>
              <a:tabLst/>
            </a:pPr>
            <a:r>
              <a:rPr lang="en-US" kern="1200">
                <a:ea typeface="+mn-ea"/>
                <a:sym typeface="Arial"/>
              </a:rPr>
              <a:t>Weather Specialist </a:t>
            </a:r>
          </a:p>
          <a:p>
            <a:pPr>
              <a:spcBef>
                <a:spcPct val="100000"/>
              </a:spcBef>
              <a:buSzPct val="99000"/>
            </a:pPr>
            <a:r>
              <a:rPr lang="en-US" kern="1200">
                <a:sym typeface="Arial"/>
              </a:rPr>
              <a:t>3. Be prepared to present your briefing in 20 minutes.</a:t>
            </a:r>
            <a:endParaRPr lang="en-US"/>
          </a:p>
        </p:txBody>
      </p:sp>
      <p:sp>
        <p:nvSpPr>
          <p:cNvPr id="6" name="Slide Number Placeholder 5">
            <a:extLst>
              <a:ext uri="{FF2B5EF4-FFF2-40B4-BE49-F238E27FC236}">
                <a16:creationId xmlns:a16="http://schemas.microsoft.com/office/drawing/2014/main" id="{C5792E39-C651-40E0-82C3-41956C8D5761}"/>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13</a:t>
            </a:fld>
            <a:endParaRPr lang="en-US"/>
          </a:p>
        </p:txBody>
      </p:sp>
    </p:spTree>
    <p:extLst>
      <p:ext uri="{BB962C8B-B14F-4D97-AF65-F5344CB8AC3E}">
        <p14:creationId xmlns:p14="http://schemas.microsoft.com/office/powerpoint/2010/main" val="280956283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Completion</a:t>
            </a:r>
          </a:p>
        </p:txBody>
      </p:sp>
      <p:sp>
        <p:nvSpPr>
          <p:cNvPr id="3" name="Content Placeholder 2">
            <a:extLst>
              <a:ext uri="{FF2B5EF4-FFF2-40B4-BE49-F238E27FC236}">
                <a16:creationId xmlns:a16="http://schemas.microsoft.com/office/drawing/2014/main" id="{B84C9DE0-8A3A-46F8-AFCF-4ACDF594ABAD}"/>
              </a:ext>
            </a:extLst>
          </p:cNvPr>
          <p:cNvSpPr>
            <a:spLocks noGrp="1"/>
          </p:cNvSpPr>
          <p:nvPr>
            <p:ph idx="1"/>
          </p:nvPr>
        </p:nvSpPr>
        <p:spPr/>
        <p:txBody>
          <a:bodyPr/>
          <a:lstStyle/>
          <a:p>
            <a:pPr fontAlgn="auto">
              <a:spcBef>
                <a:spcPct val="100000"/>
              </a:spcBef>
              <a:buSzPct val="99000"/>
              <a:tabLst/>
            </a:pPr>
            <a:r>
              <a:rPr lang="en-US" kern="1200">
                <a:sym typeface="Arial"/>
              </a:rPr>
              <a:t>You have completed the Briefings lesson. You should now be able to:</a:t>
            </a:r>
          </a:p>
          <a:p>
            <a:pPr marL="254000" lvl="1" indent="-254000" fontAlgn="auto">
              <a:spcBef>
                <a:spcPct val="100000"/>
              </a:spcBef>
              <a:buSzPct val="99000"/>
              <a:buFont typeface="Arial"/>
              <a:buChar char="•"/>
              <a:tabLst/>
            </a:pPr>
            <a:r>
              <a:rPr lang="en-US" kern="1200">
                <a:ea typeface="+mn-ea"/>
                <a:sym typeface="Arial"/>
              </a:rPr>
              <a:t>Describe components of field, staff, and section briefings/meetings.</a:t>
            </a:r>
          </a:p>
          <a:p>
            <a:pPr marL="254000" lvl="1" indent="-254000" fontAlgn="auto">
              <a:spcBef>
                <a:spcPct val="100000"/>
              </a:spcBef>
              <a:buSzPct val="99000"/>
              <a:buFont typeface="Arial"/>
              <a:buChar char="•"/>
              <a:tabLst/>
            </a:pPr>
            <a:r>
              <a:rPr lang="en-US" kern="1200">
                <a:ea typeface="+mn-ea"/>
                <a:sym typeface="Arial"/>
              </a:rPr>
              <a:t>Prepare to give an Operational Period Briefing.</a:t>
            </a:r>
          </a:p>
          <a:p>
            <a:pPr>
              <a:spcBef>
                <a:spcPct val="100000"/>
              </a:spcBef>
              <a:buSzPct val="99000"/>
            </a:pPr>
            <a:r>
              <a:rPr lang="en-US" kern="1200">
                <a:sym typeface="Arial"/>
              </a:rPr>
              <a:t>The next lesson will discuss organizational flexibility. </a:t>
            </a:r>
            <a:endParaRPr lang="en-US"/>
          </a:p>
        </p:txBody>
      </p:sp>
      <p:sp>
        <p:nvSpPr>
          <p:cNvPr id="6" name="Slide Number Placeholder 5">
            <a:extLst>
              <a:ext uri="{FF2B5EF4-FFF2-40B4-BE49-F238E27FC236}">
                <a16:creationId xmlns:a16="http://schemas.microsoft.com/office/drawing/2014/main" id="{F99833C9-5FEE-48F9-B415-324DA0DF4CB6}"/>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14</a:t>
            </a:fld>
            <a:endParaRPr lang="en-US"/>
          </a:p>
        </p:txBody>
      </p:sp>
    </p:spTree>
    <p:extLst>
      <p:ext uri="{BB962C8B-B14F-4D97-AF65-F5344CB8AC3E}">
        <p14:creationId xmlns:p14="http://schemas.microsoft.com/office/powerpoint/2010/main" val="302432213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 Action Planning Process</a:t>
            </a:r>
          </a:p>
        </p:txBody>
      </p:sp>
      <p:sp>
        <p:nvSpPr>
          <p:cNvPr id="3" name="Content Placeholder 2">
            <a:extLst>
              <a:ext uri="{FF2B5EF4-FFF2-40B4-BE49-F238E27FC236}">
                <a16:creationId xmlns:a16="http://schemas.microsoft.com/office/drawing/2014/main" id="{032001AD-96C9-427D-9154-1E2B42D7D172}"/>
              </a:ext>
            </a:extLst>
          </p:cNvPr>
          <p:cNvSpPr>
            <a:spLocks noGrp="1"/>
          </p:cNvSpPr>
          <p:nvPr>
            <p:ph sz="quarter" idx="13"/>
          </p:nvPr>
        </p:nvSpPr>
        <p:spPr/>
        <p:txBody>
          <a:bodyPr>
            <a:normAutofit fontScale="85000" lnSpcReduction="20000"/>
          </a:bodyPr>
          <a:lstStyle/>
          <a:p>
            <a:pPr>
              <a:spcBef>
                <a:spcPct val="100000"/>
              </a:spcBef>
              <a:buSzPct val="99000"/>
            </a:pPr>
            <a:r>
              <a:rPr lang="en-US" kern="1200">
                <a:sym typeface="Arial"/>
              </a:rPr>
              <a:t>The Incident Action Planning Process defines the progression of meetings and briefings utilized to develop the IAP that is used for the Operational Period Briefing. In addition to these IAP related meetings, there will also be other meetings and briefings within the ICS organization to include section-level meetings and briefings, situation update briefings, and transfer of command briefings. </a:t>
            </a:r>
            <a:endParaRPr lang="en-US"/>
          </a:p>
        </p:txBody>
      </p:sp>
      <p:pic>
        <p:nvPicPr>
          <p:cNvPr id="8" name="Content Placeholder 7" descr="Operational Period Planning Cycle in the shape of a capital P. Shown in order on the image: Iniitial Response and Assessment, Agency Administrator Briefing, Incident Briefing, Initial Unified Command Meeting, Objectives Development/Update, Strategy Meeting/Command and General Staff Meeting, Preparing for the Tactics Meeting, Tactics Meeting, Preparing for the Planning Meeting, Planning Meeting, IAP Preparation and Approval, Operational Period Briefing.">
            <a:extLst>
              <a:ext uri="{FF2B5EF4-FFF2-40B4-BE49-F238E27FC236}">
                <a16:creationId xmlns:a16="http://schemas.microsoft.com/office/drawing/2014/main" id="{0DFB5E44-14ED-4106-A2ED-F1ABDF154B2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81781" y="1290905"/>
            <a:ext cx="2695238" cy="4285714"/>
          </a:xfrm>
          <a:prstGeom prst="rect">
            <a:avLst/>
          </a:prstGeom>
        </p:spPr>
      </p:pic>
      <p:sp>
        <p:nvSpPr>
          <p:cNvPr id="9" name="Slide Number Placeholder 8">
            <a:extLst>
              <a:ext uri="{FF2B5EF4-FFF2-40B4-BE49-F238E27FC236}">
                <a16:creationId xmlns:a16="http://schemas.microsoft.com/office/drawing/2014/main" id="{E5EF6E5E-10E8-4192-B03F-BCD3FD3D95AA}"/>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2</a:t>
            </a:fld>
            <a:endParaRPr lang="en-US"/>
          </a:p>
        </p:txBody>
      </p:sp>
    </p:spTree>
    <p:extLst>
      <p:ext uri="{BB962C8B-B14F-4D97-AF65-F5344CB8AC3E}">
        <p14:creationId xmlns:p14="http://schemas.microsoft.com/office/powerpoint/2010/main" val="424976411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Effective Meetings and Briefings </a:t>
            </a:r>
          </a:p>
        </p:txBody>
      </p:sp>
      <p:sp>
        <p:nvSpPr>
          <p:cNvPr id="3" name="Content Placeholder 2">
            <a:extLst>
              <a:ext uri="{FF2B5EF4-FFF2-40B4-BE49-F238E27FC236}">
                <a16:creationId xmlns:a16="http://schemas.microsoft.com/office/drawing/2014/main" id="{635B6E48-703F-4104-9113-7BF8A0316024}"/>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n-US" kern="1200">
                <a:sym typeface="Arial"/>
              </a:rPr>
              <a:t>Effective briefings and meetings are:</a:t>
            </a:r>
          </a:p>
          <a:p>
            <a:pPr marL="254000" lvl="1" indent="-254000" fontAlgn="auto">
              <a:spcBef>
                <a:spcPct val="100000"/>
              </a:spcBef>
              <a:buSzPct val="99000"/>
              <a:buFont typeface="Arial"/>
              <a:buChar char="•"/>
              <a:tabLst/>
            </a:pPr>
            <a:r>
              <a:rPr lang="en-US" kern="1200">
                <a:ea typeface="+mn-ea"/>
                <a:sym typeface="Arial"/>
              </a:rPr>
              <a:t>An essential element to good supervision and incident management</a:t>
            </a:r>
          </a:p>
          <a:p>
            <a:pPr marL="254000" lvl="1" indent="-254000" fontAlgn="auto">
              <a:spcBef>
                <a:spcPct val="100000"/>
              </a:spcBef>
              <a:buSzPct val="99000"/>
              <a:buFont typeface="Arial"/>
              <a:buChar char="•"/>
              <a:tabLst/>
            </a:pPr>
            <a:r>
              <a:rPr lang="en-US" kern="1200">
                <a:ea typeface="+mn-ea"/>
                <a:sym typeface="Arial"/>
              </a:rPr>
              <a:t>Intended to pass along vital information required in the completion of incident response actions</a:t>
            </a:r>
          </a:p>
          <a:p>
            <a:pPr>
              <a:spcBef>
                <a:spcPct val="100000"/>
              </a:spcBef>
              <a:buSzPct val="99000"/>
            </a:pPr>
            <a:r>
              <a:rPr lang="en-US" kern="1200">
                <a:sym typeface="Arial"/>
              </a:rPr>
              <a:t>Typically, these briefings are concise and do not include long discussions or complex decision-making. Rather, they allow incident managers and supervisors to communicate specific information and expectations for the upcoming work period and to answer questions. </a:t>
            </a:r>
            <a:endParaRPr lang="en-US"/>
          </a:p>
        </p:txBody>
      </p:sp>
      <p:pic>
        <p:nvPicPr>
          <p:cNvPr id="8" name="Content Placeholder 7" descr="People at a table">
            <a:extLst>
              <a:ext uri="{FF2B5EF4-FFF2-40B4-BE49-F238E27FC236}">
                <a16:creationId xmlns:a16="http://schemas.microsoft.com/office/drawing/2014/main" id="{EC15D13B-E946-445D-BECB-DECBAC4CEA4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6C0A2485-B73F-4A19-8CAF-0814FCE97BBA}"/>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3</a:t>
            </a:fld>
            <a:endParaRPr lang="en-US"/>
          </a:p>
        </p:txBody>
      </p:sp>
    </p:spTree>
    <p:extLst>
      <p:ext uri="{BB962C8B-B14F-4D97-AF65-F5344CB8AC3E}">
        <p14:creationId xmlns:p14="http://schemas.microsoft.com/office/powerpoint/2010/main" val="354680598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Levels of Briefings</a:t>
            </a:r>
          </a:p>
        </p:txBody>
      </p:sp>
      <p:sp>
        <p:nvSpPr>
          <p:cNvPr id="3" name="Content Placeholder 2">
            <a:extLst>
              <a:ext uri="{FF2B5EF4-FFF2-40B4-BE49-F238E27FC236}">
                <a16:creationId xmlns:a16="http://schemas.microsoft.com/office/drawing/2014/main" id="{CFECF6E6-5089-4778-AC56-904505956035}"/>
              </a:ext>
            </a:extLst>
          </p:cNvPr>
          <p:cNvSpPr>
            <a:spLocks noGrp="1"/>
          </p:cNvSpPr>
          <p:nvPr>
            <p:ph sz="quarter" idx="13"/>
          </p:nvPr>
        </p:nvSpPr>
        <p:spPr/>
        <p:txBody>
          <a:bodyPr>
            <a:normAutofit fontScale="70000" lnSpcReduction="20000"/>
          </a:bodyPr>
          <a:lstStyle/>
          <a:p>
            <a:pPr fontAlgn="auto">
              <a:spcBef>
                <a:spcPct val="100000"/>
              </a:spcBef>
              <a:buSzPct val="99000"/>
              <a:tabLst/>
            </a:pPr>
            <a:r>
              <a:rPr lang="en-US" kern="1200">
                <a:sym typeface="Arial"/>
              </a:rPr>
              <a:t>There are three types of briefings/meetings used in ICS: staff level, field level, and section level.</a:t>
            </a:r>
          </a:p>
          <a:p>
            <a:pPr marL="254000" lvl="1" indent="-254000" fontAlgn="auto">
              <a:spcBef>
                <a:spcPct val="100000"/>
              </a:spcBef>
              <a:buSzPct val="99000"/>
              <a:buFont typeface="Arial"/>
              <a:buChar char="•"/>
              <a:tabLst/>
            </a:pPr>
            <a:r>
              <a:rPr lang="en-US" b="1" kern="1200">
                <a:ea typeface="+mn-ea"/>
                <a:sym typeface="Arial"/>
              </a:rPr>
              <a:t>Staff-level briefings</a:t>
            </a:r>
            <a:r>
              <a:rPr lang="en-US" kern="1200">
                <a:ea typeface="+mn-ea"/>
                <a:sym typeface="Arial"/>
              </a:rPr>
              <a:t> are delivered to resources assigned to nonoperational and support tasks at the Incident Command Post or Base.</a:t>
            </a:r>
          </a:p>
          <a:p>
            <a:pPr marL="254000" lvl="1" indent="-254000" fontAlgn="auto">
              <a:spcBef>
                <a:spcPct val="100000"/>
              </a:spcBef>
              <a:buSzPct val="99000"/>
              <a:buFont typeface="Arial"/>
              <a:buChar char="•"/>
              <a:tabLst/>
            </a:pPr>
            <a:r>
              <a:rPr lang="en-US" b="1" kern="1200">
                <a:ea typeface="+mn-ea"/>
                <a:sym typeface="Arial"/>
              </a:rPr>
              <a:t>Field-level briefings</a:t>
            </a:r>
            <a:r>
              <a:rPr lang="en-US" kern="1200">
                <a:ea typeface="+mn-ea"/>
                <a:sym typeface="Arial"/>
              </a:rPr>
              <a:t> are delivered to individual resources or crews who are assigned to operational tasks and/or work at or near the incident site.</a:t>
            </a:r>
          </a:p>
          <a:p>
            <a:pPr marL="254000" lvl="1" indent="-254000" fontAlgn="auto">
              <a:spcBef>
                <a:spcPct val="100000"/>
              </a:spcBef>
              <a:buSzPct val="99000"/>
              <a:buFont typeface="Arial"/>
              <a:buChar char="•"/>
              <a:tabLst/>
            </a:pPr>
            <a:r>
              <a:rPr lang="en-US" b="1" kern="1200">
                <a:ea typeface="+mn-ea"/>
                <a:sym typeface="Arial"/>
              </a:rPr>
              <a:t>Section-level briefings</a:t>
            </a:r>
            <a:r>
              <a:rPr lang="en-US" kern="1200">
                <a:ea typeface="+mn-ea"/>
                <a:sym typeface="Arial"/>
              </a:rPr>
              <a:t> are delivered to an entire Section and include the </a:t>
            </a:r>
            <a:r>
              <a:rPr lang="en-US" b="1" kern="1200">
                <a:ea typeface="+mn-ea"/>
                <a:sym typeface="Arial"/>
              </a:rPr>
              <a:t>Operational Period Briefing.</a:t>
            </a:r>
            <a:endParaRPr lang="en-US" kern="1200">
              <a:ea typeface="+mn-ea"/>
              <a:sym typeface="Arial"/>
            </a:endParaRPr>
          </a:p>
          <a:p>
            <a:pPr>
              <a:spcBef>
                <a:spcPct val="100000"/>
              </a:spcBef>
              <a:buSzPct val="99000"/>
            </a:pPr>
            <a:r>
              <a:rPr lang="en-US" kern="1200">
                <a:sym typeface="Arial"/>
              </a:rPr>
              <a:t> </a:t>
            </a:r>
            <a:endParaRPr lang="en-US"/>
          </a:p>
        </p:txBody>
      </p:sp>
      <p:pic>
        <p:nvPicPr>
          <p:cNvPr id="8" name="Content Placeholder 7" descr="Collage of 3 pictures: 1. Classroom training; 2. Ambulances and EMTs; 3. Disaster Workers">
            <a:extLst>
              <a:ext uri="{FF2B5EF4-FFF2-40B4-BE49-F238E27FC236}">
                <a16:creationId xmlns:a16="http://schemas.microsoft.com/office/drawing/2014/main" id="{7914AD0B-E8A9-4B64-B043-0CD2F7D3D6F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91300" y="2085975"/>
            <a:ext cx="1905000" cy="2686050"/>
          </a:xfrm>
          <a:prstGeom prst="rect">
            <a:avLst/>
          </a:prstGeom>
        </p:spPr>
      </p:pic>
      <p:sp>
        <p:nvSpPr>
          <p:cNvPr id="9" name="Slide Number Placeholder 8">
            <a:extLst>
              <a:ext uri="{FF2B5EF4-FFF2-40B4-BE49-F238E27FC236}">
                <a16:creationId xmlns:a16="http://schemas.microsoft.com/office/drawing/2014/main" id="{6EEB62D5-D939-49C4-9997-B1D26199CF19}"/>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4</a:t>
            </a:fld>
            <a:endParaRPr lang="en-US"/>
          </a:p>
        </p:txBody>
      </p:sp>
    </p:spTree>
    <p:extLst>
      <p:ext uri="{BB962C8B-B14F-4D97-AF65-F5344CB8AC3E}">
        <p14:creationId xmlns:p14="http://schemas.microsoft.com/office/powerpoint/2010/main" val="389699859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5.1: Briefing Information </a:t>
            </a:r>
          </a:p>
        </p:txBody>
      </p:sp>
      <p:sp>
        <p:nvSpPr>
          <p:cNvPr id="3" name="Content Placeholder 2">
            <a:extLst>
              <a:ext uri="{FF2B5EF4-FFF2-40B4-BE49-F238E27FC236}">
                <a16:creationId xmlns:a16="http://schemas.microsoft.com/office/drawing/2014/main" id="{68107CA5-BBDF-40DB-8B76-88DAB62BF8EA}"/>
              </a:ext>
            </a:extLst>
          </p:cNvPr>
          <p:cNvSpPr>
            <a:spLocks noGrp="1"/>
          </p:cNvSpPr>
          <p:nvPr>
            <p:ph idx="1"/>
          </p:nvPr>
        </p:nvSpPr>
        <p:spPr/>
        <p:txBody>
          <a:bodyPr>
            <a:normAutofit fontScale="62500" lnSpcReduction="20000"/>
          </a:bodyPr>
          <a:lstStyle/>
          <a:p>
            <a:pPr fontAlgn="auto">
              <a:spcBef>
                <a:spcPct val="100000"/>
              </a:spcBef>
              <a:buSzPct val="99000"/>
              <a:tabLst/>
            </a:pPr>
            <a:r>
              <a:rPr lang="en-US" b="1" u="sng" kern="1200">
                <a:sym typeface="Arial"/>
              </a:rPr>
              <a:t>Activity Purpose:</a:t>
            </a:r>
            <a:r>
              <a:rPr lang="en-US" kern="1200">
                <a:sym typeface="Arial"/>
              </a:rPr>
              <a:t> To give students practice at determining the appropriate details required when preparing for an incident briefing and identifying information pertinent to the audience to be covered in the briefing.</a:t>
            </a:r>
          </a:p>
          <a:p>
            <a:pPr fontAlgn="auto">
              <a:spcBef>
                <a:spcPct val="100000"/>
              </a:spcBef>
              <a:buSzPct val="99000"/>
              <a:tabLst/>
            </a:pPr>
            <a:r>
              <a:rPr lang="en-US" b="1" u="sng" kern="1200">
                <a:sym typeface="Arial"/>
              </a:rPr>
              <a:t>Time:</a:t>
            </a:r>
            <a:r>
              <a:rPr lang="en-US" kern="1200">
                <a:sym typeface="Arial"/>
              </a:rPr>
              <a:t> 15 minutes</a:t>
            </a:r>
          </a:p>
          <a:p>
            <a:pPr fontAlgn="auto">
              <a:spcBef>
                <a:spcPct val="100000"/>
              </a:spcBef>
              <a:buSzPct val="99000"/>
              <a:tabLst/>
            </a:pPr>
            <a:r>
              <a:rPr lang="en-US" b="1" u="sng" kern="1200">
                <a:sym typeface="Arial"/>
              </a:rPr>
              <a:t>Instructions:</a:t>
            </a:r>
            <a:r>
              <a:rPr lang="en-US" kern="1200">
                <a:sym typeface="Arial"/>
              </a:rPr>
              <a:t> Working in your group:</a:t>
            </a:r>
          </a:p>
          <a:p>
            <a:pPr marL="254000" lvl="1" indent="-254000" fontAlgn="auto">
              <a:spcBef>
                <a:spcPct val="100000"/>
              </a:spcBef>
              <a:buSzPct val="99000"/>
              <a:buFont typeface="Arial"/>
              <a:buAutoNum type="arabicPeriod"/>
              <a:tabLst/>
            </a:pPr>
            <a:r>
              <a:rPr lang="en-US" kern="1200">
                <a:ea typeface="+mn-ea"/>
                <a:sym typeface="Arial"/>
              </a:rPr>
              <a:t>Review your assigned type of briefing (staff, field, section).</a:t>
            </a:r>
          </a:p>
          <a:p>
            <a:pPr marL="254000" lvl="1" indent="-254000" fontAlgn="auto">
              <a:spcBef>
                <a:spcPct val="100000"/>
              </a:spcBef>
              <a:buSzPct val="99000"/>
              <a:buFont typeface="Arial"/>
              <a:buAutoNum type="arabicPeriod"/>
              <a:tabLst/>
            </a:pPr>
            <a:r>
              <a:rPr lang="en-US" kern="1200">
                <a:ea typeface="+mn-ea"/>
                <a:sym typeface="Arial"/>
              </a:rPr>
              <a:t>For the assigned type of briefing, list the specific types of information that you think should be in briefings. You may want to refer to the two previous visuals.</a:t>
            </a:r>
          </a:p>
          <a:p>
            <a:pPr marL="254000" lvl="1" indent="-254000" fontAlgn="auto">
              <a:spcBef>
                <a:spcPct val="100000"/>
              </a:spcBef>
              <a:buSzPct val="99000"/>
              <a:buFont typeface="Arial"/>
              <a:buAutoNum type="arabicPeriod"/>
              <a:tabLst/>
            </a:pPr>
            <a:r>
              <a:rPr lang="en-US" kern="1200">
                <a:ea typeface="+mn-ea"/>
                <a:sym typeface="Arial"/>
              </a:rPr>
              <a:t>Choose a spokesperson to present your findings to the class. Be ready to present your list in 10 minutes.</a:t>
            </a:r>
          </a:p>
          <a:p>
            <a:pPr>
              <a:spcBef>
                <a:spcPct val="100000"/>
              </a:spcBef>
              <a:buSzPct val="99000"/>
            </a:pPr>
            <a:r>
              <a:rPr lang="en-US" kern="1200">
                <a:sym typeface="Arial"/>
              </a:rPr>
              <a:t> </a:t>
            </a:r>
            <a:endParaRPr lang="en-US"/>
          </a:p>
        </p:txBody>
      </p:sp>
      <p:sp>
        <p:nvSpPr>
          <p:cNvPr id="6" name="Slide Number Placeholder 5">
            <a:extLst>
              <a:ext uri="{FF2B5EF4-FFF2-40B4-BE49-F238E27FC236}">
                <a16:creationId xmlns:a16="http://schemas.microsoft.com/office/drawing/2014/main" id="{BF196ABB-229B-45D9-8ABB-6189714452DD}"/>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5</a:t>
            </a:fld>
            <a:endParaRPr lang="en-US"/>
          </a:p>
        </p:txBody>
      </p:sp>
    </p:spTree>
    <p:extLst>
      <p:ext uri="{BB962C8B-B14F-4D97-AF65-F5344CB8AC3E}">
        <p14:creationId xmlns:p14="http://schemas.microsoft.com/office/powerpoint/2010/main" val="81303027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Briefing Topics Checklist</a:t>
            </a:r>
          </a:p>
        </p:txBody>
      </p:sp>
      <p:sp>
        <p:nvSpPr>
          <p:cNvPr id="3" name="Content Placeholder 2">
            <a:extLst>
              <a:ext uri="{FF2B5EF4-FFF2-40B4-BE49-F238E27FC236}">
                <a16:creationId xmlns:a16="http://schemas.microsoft.com/office/drawing/2014/main" id="{07759E7E-020E-47B7-8228-2D8AEEE08853}"/>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Below is a list of topics that you may want to include in a briefing.</a:t>
            </a:r>
          </a:p>
          <a:p>
            <a:pPr marL="254000" lvl="1" indent="-254000" fontAlgn="auto">
              <a:spcBef>
                <a:spcPct val="100000"/>
              </a:spcBef>
              <a:spcAft>
                <a:spcPts val="0"/>
              </a:spcAft>
              <a:buSzPct val="99000"/>
              <a:buFont typeface="Arial"/>
              <a:buChar char="•"/>
              <a:tabLst/>
            </a:pPr>
            <a:r>
              <a:rPr lang="en-US" kern="1200">
                <a:ea typeface="+mn-ea"/>
                <a:sym typeface="Arial"/>
              </a:rPr>
              <a:t>Current Situation and Objectives</a:t>
            </a:r>
          </a:p>
          <a:p>
            <a:pPr marL="254000" lvl="1" indent="-254000" fontAlgn="auto">
              <a:spcBef>
                <a:spcPct val="100000"/>
              </a:spcBef>
              <a:spcAft>
                <a:spcPts val="0"/>
              </a:spcAft>
              <a:buSzPct val="99000"/>
              <a:buFont typeface="Arial"/>
              <a:buChar char="•"/>
              <a:tabLst/>
            </a:pPr>
            <a:r>
              <a:rPr lang="en-US" kern="1200">
                <a:ea typeface="+mn-ea"/>
                <a:sym typeface="Arial"/>
              </a:rPr>
              <a:t>Safety Issues and Emergency Procedures</a:t>
            </a:r>
          </a:p>
          <a:p>
            <a:pPr marL="254000" lvl="1" indent="-254000" fontAlgn="auto">
              <a:spcBef>
                <a:spcPct val="100000"/>
              </a:spcBef>
              <a:spcAft>
                <a:spcPts val="0"/>
              </a:spcAft>
              <a:buSzPct val="99000"/>
              <a:buFont typeface="Arial"/>
              <a:buChar char="•"/>
              <a:tabLst/>
            </a:pPr>
            <a:r>
              <a:rPr lang="en-US" kern="1200">
                <a:ea typeface="+mn-ea"/>
                <a:sym typeface="Arial"/>
              </a:rPr>
              <a:t>Work Tasks</a:t>
            </a:r>
          </a:p>
          <a:p>
            <a:pPr marL="254000" lvl="1" indent="-254000" fontAlgn="auto">
              <a:spcBef>
                <a:spcPct val="100000"/>
              </a:spcBef>
              <a:spcAft>
                <a:spcPts val="0"/>
              </a:spcAft>
              <a:buSzPct val="99000"/>
              <a:buFont typeface="Arial"/>
              <a:buChar char="•"/>
              <a:tabLst/>
            </a:pPr>
            <a:r>
              <a:rPr lang="en-US" kern="1200">
                <a:ea typeface="+mn-ea"/>
                <a:sym typeface="Arial"/>
              </a:rPr>
              <a:t>Facilities and Work Areas</a:t>
            </a:r>
          </a:p>
          <a:p>
            <a:pPr marL="254000" lvl="1" indent="-254000" fontAlgn="auto">
              <a:spcBef>
                <a:spcPct val="100000"/>
              </a:spcBef>
              <a:spcAft>
                <a:spcPts val="0"/>
              </a:spcAft>
              <a:buSzPct val="99000"/>
              <a:buFont typeface="Arial"/>
              <a:buChar char="•"/>
              <a:tabLst/>
            </a:pPr>
            <a:r>
              <a:rPr lang="en-US" kern="1200">
                <a:ea typeface="+mn-ea"/>
                <a:sym typeface="Arial"/>
              </a:rPr>
              <a:t>Communications Protocols</a:t>
            </a:r>
          </a:p>
          <a:p>
            <a:pPr marL="254000" lvl="1" indent="-254000" fontAlgn="auto">
              <a:spcBef>
                <a:spcPct val="100000"/>
              </a:spcBef>
              <a:spcAft>
                <a:spcPts val="0"/>
              </a:spcAft>
              <a:buSzPct val="99000"/>
              <a:buFont typeface="Arial"/>
              <a:buChar char="•"/>
              <a:tabLst/>
            </a:pPr>
            <a:r>
              <a:rPr lang="en-US" kern="1200">
                <a:ea typeface="+mn-ea"/>
                <a:sym typeface="Arial"/>
              </a:rPr>
              <a:t>Supervisory/Performance Expectations</a:t>
            </a:r>
          </a:p>
          <a:p>
            <a:pPr marL="254000" lvl="1" indent="-254000" fontAlgn="auto">
              <a:spcBef>
                <a:spcPct val="100000"/>
              </a:spcBef>
              <a:spcAft>
                <a:spcPts val="0"/>
              </a:spcAft>
              <a:buSzPct val="99000"/>
              <a:buFont typeface="Arial"/>
              <a:buChar char="•"/>
              <a:tabLst/>
            </a:pPr>
            <a:r>
              <a:rPr lang="en-US" kern="1200">
                <a:ea typeface="+mn-ea"/>
                <a:sym typeface="Arial"/>
              </a:rPr>
              <a:t>Process for Acquiring Resources, Supplies, and Equipment</a:t>
            </a:r>
          </a:p>
          <a:p>
            <a:pPr marL="254000" lvl="1" indent="-254000" fontAlgn="auto">
              <a:spcBef>
                <a:spcPct val="100000"/>
              </a:spcBef>
              <a:spcAft>
                <a:spcPts val="0"/>
              </a:spcAft>
              <a:buSzPct val="99000"/>
              <a:buFont typeface="Arial"/>
              <a:buChar char="•"/>
              <a:tabLst/>
            </a:pPr>
            <a:r>
              <a:rPr lang="en-US" kern="1200">
                <a:ea typeface="+mn-ea"/>
                <a:sym typeface="Arial"/>
              </a:rPr>
              <a:t>Work Schedules</a:t>
            </a:r>
          </a:p>
          <a:p>
            <a:pPr marL="254000" lvl="1" indent="-254000" fontAlgn="auto">
              <a:spcBef>
                <a:spcPct val="100000"/>
              </a:spcBef>
              <a:spcAft>
                <a:spcPts val="0"/>
              </a:spcAft>
              <a:buSzPct val="99000"/>
              <a:buFont typeface="Arial"/>
              <a:buChar char="•"/>
              <a:tabLst/>
            </a:pPr>
            <a:r>
              <a:rPr lang="en-US" kern="1200">
                <a:ea typeface="+mn-ea"/>
                <a:sym typeface="Arial"/>
              </a:rPr>
              <a:t>Questions or Concerns</a:t>
            </a:r>
            <a:endParaRPr lang="en-US"/>
          </a:p>
        </p:txBody>
      </p:sp>
      <p:pic>
        <p:nvPicPr>
          <p:cNvPr id="8" name="Content Placeholder 7" descr="checklist on a clipboard">
            <a:extLst>
              <a:ext uri="{FF2B5EF4-FFF2-40B4-BE49-F238E27FC236}">
                <a16:creationId xmlns:a16="http://schemas.microsoft.com/office/drawing/2014/main" id="{84C47904-BE5F-4F8B-B706-8F2E9783B1D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286501" y="2171701"/>
            <a:ext cx="2066924" cy="2066924"/>
          </a:xfrm>
          <a:prstGeom prst="rect">
            <a:avLst/>
          </a:prstGeom>
        </p:spPr>
      </p:pic>
      <p:sp>
        <p:nvSpPr>
          <p:cNvPr id="9" name="Slide Number Placeholder 8">
            <a:extLst>
              <a:ext uri="{FF2B5EF4-FFF2-40B4-BE49-F238E27FC236}">
                <a16:creationId xmlns:a16="http://schemas.microsoft.com/office/drawing/2014/main" id="{61429C3D-86A8-498A-90D4-11591623AAD7}"/>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6</a:t>
            </a:fld>
            <a:endParaRPr lang="en-US"/>
          </a:p>
        </p:txBody>
      </p:sp>
    </p:spTree>
    <p:extLst>
      <p:ext uri="{BB962C8B-B14F-4D97-AF65-F5344CB8AC3E}">
        <p14:creationId xmlns:p14="http://schemas.microsoft.com/office/powerpoint/2010/main" val="28143287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Staff-Level Briefing Topics</a:t>
            </a:r>
          </a:p>
        </p:txBody>
      </p:sp>
      <p:graphicFrame>
        <p:nvGraphicFramePr>
          <p:cNvPr id="5" name="Table 4"/>
          <p:cNvGraphicFramePr>
            <a:graphicFrameLocks noGrp="1"/>
          </p:cNvGraphicFramePr>
          <p:nvPr>
            <p:extLst>
              <p:ext uri="{D42A27DB-BD31-4B8C-83A1-F6EECF244321}">
                <p14:modId xmlns:p14="http://schemas.microsoft.com/office/powerpoint/2010/main" val="2001353007"/>
              </p:ext>
            </p:extLst>
          </p:nvPr>
        </p:nvGraphicFramePr>
        <p:xfrm>
          <a:off x="457199" y="1016000"/>
          <a:ext cx="8229600" cy="4135266"/>
        </p:xfrm>
        <a:graphic>
          <a:graphicData uri="http://schemas.openxmlformats.org/drawingml/2006/table">
            <a:tbl>
              <a:tblPr firstRow="1" bandRow="1">
                <a:tableStyleId>{2D5ABB26-0587-4C30-8999-92F81FD0307C}</a:tableStyleId>
              </a:tblPr>
              <a:tblGrid>
                <a:gridCol w="4114800">
                  <a:extLst>
                    <a:ext uri="{9D8B030D-6E8A-4147-A177-3AD203B41FA5}">
                      <a16:colId xmlns:a16="http://schemas.microsoft.com/office/drawing/2014/main" val="20001"/>
                    </a:ext>
                  </a:extLst>
                </a:gridCol>
                <a:gridCol w="4114800">
                  <a:extLst>
                    <a:ext uri="{9D8B030D-6E8A-4147-A177-3AD203B41FA5}">
                      <a16:colId xmlns:a16="http://schemas.microsoft.com/office/drawing/2014/main" val="20002"/>
                    </a:ext>
                  </a:extLst>
                </a:gridCol>
              </a:tblGrid>
              <a:tr h="4135266">
                <a:tc>
                  <a:txBody>
                    <a:bodyPr/>
                    <a:lstStyle/>
                    <a:p>
                      <a:pPr marL="457200" lvl="1" indent="-342900">
                        <a:spcBef>
                          <a:spcPct val="50000"/>
                        </a:spcBef>
                        <a:buClrTx/>
                        <a:buSzPct val="100000"/>
                        <a:buFont typeface="Arial"/>
                        <a:buChar char="•"/>
                      </a:pPr>
                      <a:r>
                        <a:rPr lang="en-US" sz="1800" dirty="0">
                          <a:solidFill>
                            <a:srgbClr val="000066"/>
                          </a:solidFill>
                          <a:sym typeface="Arial"/>
                        </a:rPr>
                        <a:t>Work area </a:t>
                      </a:r>
                    </a:p>
                    <a:p>
                      <a:pPr marL="457200" lvl="1" indent="-342900">
                        <a:spcBef>
                          <a:spcPct val="50000"/>
                        </a:spcBef>
                        <a:buClrTx/>
                        <a:buSzPct val="100000"/>
                        <a:buFont typeface="Arial"/>
                        <a:buChar char="•"/>
                      </a:pPr>
                      <a:r>
                        <a:rPr lang="en-US" sz="1800" dirty="0">
                          <a:solidFill>
                            <a:srgbClr val="000066"/>
                          </a:solidFill>
                          <a:sym typeface="Arial"/>
                        </a:rPr>
                        <a:t>Safety issues and emergency procedures </a:t>
                      </a:r>
                    </a:p>
                    <a:p>
                      <a:pPr marL="457200" lvl="1" indent="-342900">
                        <a:spcBef>
                          <a:spcPct val="50000"/>
                        </a:spcBef>
                        <a:buClrTx/>
                        <a:buSzPct val="100000"/>
                        <a:buFont typeface="Arial"/>
                        <a:buChar char="•"/>
                      </a:pPr>
                      <a:r>
                        <a:rPr lang="en-US" sz="1800" dirty="0">
                          <a:solidFill>
                            <a:srgbClr val="000066"/>
                          </a:solidFill>
                          <a:sym typeface="Arial"/>
                        </a:rPr>
                        <a:t>Specific tasks for the work period </a:t>
                      </a:r>
                    </a:p>
                    <a:p>
                      <a:pPr marL="457200" lvl="1" indent="-342900">
                        <a:spcBef>
                          <a:spcPct val="50000"/>
                        </a:spcBef>
                        <a:buClrTx/>
                        <a:buSzPct val="100000"/>
                        <a:buFont typeface="Arial"/>
                        <a:buChar char="•"/>
                      </a:pPr>
                      <a:r>
                        <a:rPr lang="en-US" sz="1800" dirty="0">
                          <a:solidFill>
                            <a:srgbClr val="000066"/>
                          </a:solidFill>
                          <a:sym typeface="Arial"/>
                        </a:rPr>
                        <a:t>Coworkers, subordinates </a:t>
                      </a:r>
                    </a:p>
                    <a:p>
                      <a:pPr marL="457200" lvl="1" indent="-342900">
                        <a:spcBef>
                          <a:spcPct val="50000"/>
                        </a:spcBef>
                        <a:buClrTx/>
                        <a:buSzPct val="100000"/>
                        <a:buFont typeface="Arial"/>
                        <a:buChar char="•"/>
                      </a:pPr>
                      <a:r>
                        <a:rPr lang="en-US" sz="1800" dirty="0">
                          <a:solidFill>
                            <a:srgbClr val="000066"/>
                          </a:solidFill>
                          <a:sym typeface="Arial"/>
                        </a:rPr>
                        <a:t>Process to obtain additional resources, supplies, and equipment </a:t>
                      </a:r>
                    </a:p>
                    <a:p>
                      <a:pPr marL="457200" lvl="1" indent="-342900">
                        <a:spcBef>
                          <a:spcPct val="50000"/>
                        </a:spcBef>
                        <a:buClrTx/>
                        <a:buSzPct val="100000"/>
                        <a:buFont typeface="Arial"/>
                        <a:buChar char="•"/>
                      </a:pPr>
                      <a:r>
                        <a:rPr lang="en-US" sz="1800" dirty="0">
                          <a:solidFill>
                            <a:srgbClr val="000066"/>
                          </a:solidFill>
                          <a:sym typeface="Arial"/>
                        </a:rPr>
                        <a:t>Shift or work period schedule</a:t>
                      </a:r>
                      <a:endParaRPr lang="en-US" sz="1800" dirty="0">
                        <a:solidFill>
                          <a:srgbClr val="000066"/>
                        </a:solidFill>
                      </a:endParaRPr>
                    </a:p>
                  </a:txBody>
                  <a:tcPr/>
                </a:tc>
                <a:tc>
                  <a:txBody>
                    <a:bodyPr/>
                    <a:lstStyle/>
                    <a:p>
                      <a:pPr marL="742950" lvl="1" indent="-285750">
                        <a:spcBef>
                          <a:spcPct val="50000"/>
                        </a:spcBef>
                        <a:buClrTx/>
                        <a:buSzPct val="100000"/>
                        <a:buFont typeface="Arial"/>
                        <a:buChar char="•"/>
                      </a:pPr>
                      <a:r>
                        <a:rPr lang="en-US" sz="1800" dirty="0">
                          <a:solidFill>
                            <a:srgbClr val="000066"/>
                          </a:solidFill>
                          <a:sym typeface="Arial"/>
                        </a:rPr>
                        <a:t>Communication protocol within the unit </a:t>
                      </a:r>
                    </a:p>
                    <a:p>
                      <a:pPr marL="742950" lvl="1" indent="-285750">
                        <a:spcBef>
                          <a:spcPct val="50000"/>
                        </a:spcBef>
                        <a:buClrTx/>
                        <a:buSzPct val="100000"/>
                        <a:buFont typeface="Arial"/>
                        <a:buChar char="•"/>
                      </a:pPr>
                      <a:r>
                        <a:rPr lang="en-US" sz="1800" dirty="0">
                          <a:solidFill>
                            <a:srgbClr val="000066"/>
                          </a:solidFill>
                          <a:sym typeface="Arial"/>
                        </a:rPr>
                        <a:t>Expectations: </a:t>
                      </a:r>
                    </a:p>
                    <a:p>
                      <a:pPr marL="1147763" lvl="2" indent="-342900">
                        <a:spcBef>
                          <a:spcPct val="50000"/>
                        </a:spcBef>
                        <a:buClrTx/>
                        <a:buSzPct val="100000"/>
                        <a:buFont typeface="Wingdings"/>
                        <a:buChar char="§"/>
                      </a:pPr>
                      <a:r>
                        <a:rPr lang="en-US" sz="1800" dirty="0">
                          <a:solidFill>
                            <a:srgbClr val="000066"/>
                          </a:solidFill>
                          <a:sym typeface="Arial"/>
                        </a:rPr>
                        <a:t>Meeting attendance and schedule </a:t>
                      </a:r>
                    </a:p>
                    <a:p>
                      <a:pPr marL="1147763" lvl="2" indent="-342900">
                        <a:spcBef>
                          <a:spcPct val="50000"/>
                        </a:spcBef>
                        <a:buClrTx/>
                        <a:buSzPct val="100000"/>
                        <a:buFont typeface="Wingdings"/>
                        <a:buChar char="§"/>
                      </a:pPr>
                      <a:r>
                        <a:rPr lang="en-US" sz="1800" dirty="0">
                          <a:solidFill>
                            <a:srgbClr val="000066"/>
                          </a:solidFill>
                          <a:sym typeface="Arial"/>
                        </a:rPr>
                        <a:t>Quantity and quality of work </a:t>
                      </a:r>
                    </a:p>
                    <a:p>
                      <a:pPr marL="1147763" lvl="2" indent="-342900">
                        <a:spcBef>
                          <a:spcPct val="50000"/>
                        </a:spcBef>
                        <a:buClrTx/>
                        <a:buSzPct val="100000"/>
                        <a:buFont typeface="Wingdings"/>
                        <a:buChar char="§"/>
                      </a:pPr>
                      <a:r>
                        <a:rPr lang="en-US" sz="1800" dirty="0">
                          <a:solidFill>
                            <a:srgbClr val="000066"/>
                          </a:solidFill>
                          <a:sym typeface="Arial"/>
                        </a:rPr>
                        <a:t>Timelines </a:t>
                      </a:r>
                    </a:p>
                    <a:p>
                      <a:pPr marL="1147763" lvl="2" indent="-342900">
                        <a:spcBef>
                          <a:spcPct val="50000"/>
                        </a:spcBef>
                        <a:buClrTx/>
                        <a:buSzPct val="100000"/>
                        <a:buFont typeface="Wingdings"/>
                        <a:buChar char="§"/>
                      </a:pPr>
                      <a:r>
                        <a:rPr lang="en-US" sz="1800" dirty="0">
                          <a:solidFill>
                            <a:srgbClr val="000066"/>
                          </a:solidFill>
                          <a:sym typeface="Arial"/>
                        </a:rPr>
                        <a:t>Schedule for updates and completed products</a:t>
                      </a:r>
                      <a:endParaRPr lang="en-US" sz="1800" dirty="0">
                        <a:solidFill>
                          <a:srgbClr val="000066"/>
                        </a:solidFill>
                      </a:endParaRPr>
                    </a:p>
                  </a:txBody>
                  <a:tcPr/>
                </a:tc>
                <a:extLst>
                  <a:ext uri="{0D108BD9-81ED-4DB2-BD59-A6C34878D82A}">
                    <a16:rowId xmlns:a16="http://schemas.microsoft.com/office/drawing/2014/main" val="10001"/>
                  </a:ext>
                </a:extLst>
              </a:tr>
            </a:tbl>
          </a:graphicData>
        </a:graphic>
      </p:graphicFrame>
      <p:sp>
        <p:nvSpPr>
          <p:cNvPr id="6" name="Slide Number Placeholder 5">
            <a:extLst>
              <a:ext uri="{FF2B5EF4-FFF2-40B4-BE49-F238E27FC236}">
                <a16:creationId xmlns:a16="http://schemas.microsoft.com/office/drawing/2014/main" id="{EABB19D4-1A10-4C4D-BC97-696D245897BE}"/>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7</a:t>
            </a:fld>
            <a:endParaRPr lang="en-US"/>
          </a:p>
        </p:txBody>
      </p:sp>
    </p:spTree>
    <p:extLst>
      <p:ext uri="{BB962C8B-B14F-4D97-AF65-F5344CB8AC3E}">
        <p14:creationId xmlns:p14="http://schemas.microsoft.com/office/powerpoint/2010/main" val="19156384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Field-Level Briefing Topics</a:t>
            </a:r>
          </a:p>
        </p:txBody>
      </p:sp>
      <p:graphicFrame>
        <p:nvGraphicFramePr>
          <p:cNvPr id="5" name="Table 4"/>
          <p:cNvGraphicFramePr>
            <a:graphicFrameLocks noGrp="1"/>
          </p:cNvGraphicFramePr>
          <p:nvPr>
            <p:extLst>
              <p:ext uri="{D42A27DB-BD31-4B8C-83A1-F6EECF244321}">
                <p14:modId xmlns:p14="http://schemas.microsoft.com/office/powerpoint/2010/main" val="3758569497"/>
              </p:ext>
            </p:extLst>
          </p:nvPr>
        </p:nvGraphicFramePr>
        <p:xfrm>
          <a:off x="457199" y="1016000"/>
          <a:ext cx="8229600" cy="2831381"/>
        </p:xfrm>
        <a:graphic>
          <a:graphicData uri="http://schemas.openxmlformats.org/drawingml/2006/table">
            <a:tbl>
              <a:tblPr firstRow="1" bandRow="1">
                <a:tableStyleId>{2D5ABB26-0587-4C30-8999-92F81FD0307C}</a:tableStyleId>
              </a:tblPr>
              <a:tblGrid>
                <a:gridCol w="4114800">
                  <a:extLst>
                    <a:ext uri="{9D8B030D-6E8A-4147-A177-3AD203B41FA5}">
                      <a16:colId xmlns:a16="http://schemas.microsoft.com/office/drawing/2014/main" val="20001"/>
                    </a:ext>
                  </a:extLst>
                </a:gridCol>
                <a:gridCol w="4114800">
                  <a:extLst>
                    <a:ext uri="{9D8B030D-6E8A-4147-A177-3AD203B41FA5}">
                      <a16:colId xmlns:a16="http://schemas.microsoft.com/office/drawing/2014/main" val="20002"/>
                    </a:ext>
                  </a:extLst>
                </a:gridCol>
              </a:tblGrid>
              <a:tr h="2831381">
                <a:tc>
                  <a:txBody>
                    <a:bodyPr/>
                    <a:lstStyle/>
                    <a:p>
                      <a:pPr marL="457200" lvl="1" indent="-342900">
                        <a:spcBef>
                          <a:spcPct val="50000"/>
                        </a:spcBef>
                        <a:buClrTx/>
                        <a:buSzPct val="100000"/>
                        <a:buFont typeface="Arial"/>
                        <a:buChar char="•"/>
                      </a:pPr>
                      <a:r>
                        <a:rPr lang="en-US" sz="1800" dirty="0">
                          <a:solidFill>
                            <a:srgbClr val="000066"/>
                          </a:solidFill>
                          <a:sym typeface="Arial"/>
                        </a:rPr>
                        <a:t>Work area </a:t>
                      </a:r>
                    </a:p>
                    <a:p>
                      <a:pPr marL="457200" lvl="1" indent="-342900">
                        <a:spcBef>
                          <a:spcPct val="50000"/>
                        </a:spcBef>
                        <a:buClrTx/>
                        <a:buSzPct val="100000"/>
                        <a:buFont typeface="Arial"/>
                        <a:buChar char="•"/>
                      </a:pPr>
                      <a:r>
                        <a:rPr lang="en-US" sz="1800" dirty="0">
                          <a:solidFill>
                            <a:srgbClr val="000066"/>
                          </a:solidFill>
                          <a:sym typeface="Arial"/>
                        </a:rPr>
                        <a:t>Scope of responsibility </a:t>
                      </a:r>
                    </a:p>
                    <a:p>
                      <a:pPr marL="457200" lvl="1" indent="-342900">
                        <a:spcBef>
                          <a:spcPct val="50000"/>
                        </a:spcBef>
                        <a:buClrTx/>
                        <a:buSzPct val="100000"/>
                        <a:buFont typeface="Arial"/>
                        <a:buChar char="•"/>
                      </a:pPr>
                      <a:r>
                        <a:rPr lang="en-US" sz="1800" dirty="0">
                          <a:solidFill>
                            <a:srgbClr val="000066"/>
                          </a:solidFill>
                          <a:sym typeface="Arial"/>
                        </a:rPr>
                        <a:t>Safety issues and emergency procedures </a:t>
                      </a:r>
                    </a:p>
                    <a:p>
                      <a:pPr marL="457200" lvl="1" indent="-342900">
                        <a:spcBef>
                          <a:spcPct val="50000"/>
                        </a:spcBef>
                        <a:buClrTx/>
                        <a:buSzPct val="100000"/>
                        <a:buFont typeface="Arial"/>
                        <a:buChar char="•"/>
                      </a:pPr>
                      <a:r>
                        <a:rPr lang="en-US" sz="1800" dirty="0">
                          <a:solidFill>
                            <a:srgbClr val="000066"/>
                          </a:solidFill>
                          <a:sym typeface="Arial"/>
                        </a:rPr>
                        <a:t>Specific tasks for the work period </a:t>
                      </a:r>
                    </a:p>
                    <a:p>
                      <a:pPr marL="457200" lvl="1" indent="-342900">
                        <a:spcBef>
                          <a:spcPct val="50000"/>
                        </a:spcBef>
                        <a:buClrTx/>
                        <a:buSzPct val="100000"/>
                        <a:buFont typeface="Arial"/>
                        <a:buChar char="•"/>
                      </a:pPr>
                      <a:r>
                        <a:rPr lang="en-US" sz="1800" dirty="0">
                          <a:solidFill>
                            <a:srgbClr val="000066"/>
                          </a:solidFill>
                          <a:sym typeface="Arial"/>
                        </a:rPr>
                        <a:t>Communication channels and protocols</a:t>
                      </a:r>
                      <a:endParaRPr lang="en-US" sz="1800" dirty="0">
                        <a:solidFill>
                          <a:srgbClr val="000066"/>
                        </a:solidFill>
                      </a:endParaRPr>
                    </a:p>
                  </a:txBody>
                  <a:tcPr/>
                </a:tc>
                <a:tc>
                  <a:txBody>
                    <a:bodyPr/>
                    <a:lstStyle/>
                    <a:p>
                      <a:pPr marL="457200" lvl="1" indent="-342900">
                        <a:spcBef>
                          <a:spcPct val="50000"/>
                        </a:spcBef>
                        <a:buClrTx/>
                        <a:buSzPct val="100000"/>
                        <a:buFont typeface="Arial"/>
                        <a:buChar char="•"/>
                      </a:pPr>
                      <a:r>
                        <a:rPr lang="en-US" sz="1800" dirty="0">
                          <a:solidFill>
                            <a:srgbClr val="000066"/>
                          </a:solidFill>
                          <a:sym typeface="Arial"/>
                        </a:rPr>
                        <a:t>Coworkers, subordinates, supervisor, and adjoining forces </a:t>
                      </a:r>
                    </a:p>
                    <a:p>
                      <a:pPr marL="457200" lvl="1" indent="-342900">
                        <a:spcBef>
                          <a:spcPct val="50000"/>
                        </a:spcBef>
                        <a:buClrTx/>
                        <a:buSzPct val="100000"/>
                        <a:buFont typeface="Arial"/>
                        <a:buChar char="•"/>
                      </a:pPr>
                      <a:r>
                        <a:rPr lang="en-US" sz="1800" dirty="0">
                          <a:solidFill>
                            <a:srgbClr val="000066"/>
                          </a:solidFill>
                          <a:sym typeface="Arial"/>
                        </a:rPr>
                        <a:t>Process to obtain additional resources, supplies, and equipment </a:t>
                      </a:r>
                    </a:p>
                    <a:p>
                      <a:pPr marL="457200" lvl="1" indent="-342900">
                        <a:spcBef>
                          <a:spcPct val="50000"/>
                        </a:spcBef>
                        <a:buClrTx/>
                        <a:buSzPct val="100000"/>
                        <a:buFont typeface="Arial"/>
                        <a:buChar char="•"/>
                      </a:pPr>
                      <a:r>
                        <a:rPr lang="en-US" sz="1800" dirty="0">
                          <a:solidFill>
                            <a:srgbClr val="000066"/>
                          </a:solidFill>
                          <a:sym typeface="Arial"/>
                        </a:rPr>
                        <a:t>Shift or work period schedule </a:t>
                      </a:r>
                    </a:p>
                    <a:p>
                      <a:pPr marL="457200" lvl="1" indent="-342900">
                        <a:spcBef>
                          <a:spcPct val="50000"/>
                        </a:spcBef>
                        <a:buClrTx/>
                        <a:buSzPct val="100000"/>
                        <a:buFont typeface="Arial"/>
                        <a:buChar char="•"/>
                      </a:pPr>
                      <a:r>
                        <a:rPr lang="en-US" sz="1800" dirty="0">
                          <a:solidFill>
                            <a:srgbClr val="000066"/>
                          </a:solidFill>
                          <a:sym typeface="Arial"/>
                        </a:rPr>
                        <a:t>Expectations</a:t>
                      </a:r>
                      <a:endParaRPr lang="en-US" sz="1800" dirty="0">
                        <a:solidFill>
                          <a:srgbClr val="000066"/>
                        </a:solidFill>
                      </a:endParaRPr>
                    </a:p>
                  </a:txBody>
                  <a:tcPr/>
                </a:tc>
                <a:extLst>
                  <a:ext uri="{0D108BD9-81ED-4DB2-BD59-A6C34878D82A}">
                    <a16:rowId xmlns:a16="http://schemas.microsoft.com/office/drawing/2014/main" val="10001"/>
                  </a:ext>
                </a:extLst>
              </a:tr>
            </a:tbl>
          </a:graphicData>
        </a:graphic>
      </p:graphicFrame>
      <p:sp>
        <p:nvSpPr>
          <p:cNvPr id="6" name="Slide Number Placeholder 5">
            <a:extLst>
              <a:ext uri="{FF2B5EF4-FFF2-40B4-BE49-F238E27FC236}">
                <a16:creationId xmlns:a16="http://schemas.microsoft.com/office/drawing/2014/main" id="{0B6E628F-99C4-47AA-9B68-75B3BFC89316}"/>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8</a:t>
            </a:fld>
            <a:endParaRPr lang="en-US"/>
          </a:p>
        </p:txBody>
      </p:sp>
    </p:spTree>
    <p:extLst>
      <p:ext uri="{BB962C8B-B14F-4D97-AF65-F5344CB8AC3E}">
        <p14:creationId xmlns:p14="http://schemas.microsoft.com/office/powerpoint/2010/main" val="66836485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Section-Level Briefing Topics</a:t>
            </a:r>
          </a:p>
        </p:txBody>
      </p:sp>
      <p:graphicFrame>
        <p:nvGraphicFramePr>
          <p:cNvPr id="5" name="Table 4"/>
          <p:cNvGraphicFramePr>
            <a:graphicFrameLocks noGrp="1"/>
          </p:cNvGraphicFramePr>
          <p:nvPr>
            <p:extLst>
              <p:ext uri="{D42A27DB-BD31-4B8C-83A1-F6EECF244321}">
                <p14:modId xmlns:p14="http://schemas.microsoft.com/office/powerpoint/2010/main" val="2321499551"/>
              </p:ext>
            </p:extLst>
          </p:nvPr>
        </p:nvGraphicFramePr>
        <p:xfrm>
          <a:off x="457200" y="1016000"/>
          <a:ext cx="8229600" cy="2697480"/>
        </p:xfrm>
        <a:graphic>
          <a:graphicData uri="http://schemas.openxmlformats.org/drawingml/2006/table">
            <a:tbl>
              <a:tblPr firstRow="1" bandRow="1">
                <a:tableStyleId>{2D5ABB26-0587-4C30-8999-92F81FD0307C}</a:tableStyleId>
              </a:tblPr>
              <a:tblGrid>
                <a:gridCol w="4114800">
                  <a:extLst>
                    <a:ext uri="{9D8B030D-6E8A-4147-A177-3AD203B41FA5}">
                      <a16:colId xmlns:a16="http://schemas.microsoft.com/office/drawing/2014/main" val="20001"/>
                    </a:ext>
                  </a:extLst>
                </a:gridCol>
                <a:gridCol w="4114800">
                  <a:extLst>
                    <a:ext uri="{9D8B030D-6E8A-4147-A177-3AD203B41FA5}">
                      <a16:colId xmlns:a16="http://schemas.microsoft.com/office/drawing/2014/main" val="20002"/>
                    </a:ext>
                  </a:extLst>
                </a:gridCol>
              </a:tblGrid>
              <a:tr h="2693358">
                <a:tc>
                  <a:txBody>
                    <a:bodyPr/>
                    <a:lstStyle/>
                    <a:p>
                      <a:pPr marL="457200" lvl="1" indent="-342900">
                        <a:spcBef>
                          <a:spcPct val="50000"/>
                        </a:spcBef>
                        <a:buClrTx/>
                        <a:buSzPct val="100000"/>
                        <a:buFont typeface="Arial"/>
                        <a:buChar char="•"/>
                      </a:pPr>
                      <a:r>
                        <a:rPr lang="en-US" sz="1800" dirty="0">
                          <a:solidFill>
                            <a:srgbClr val="000066"/>
                          </a:solidFill>
                          <a:sym typeface="Arial"/>
                        </a:rPr>
                        <a:t>Scope </a:t>
                      </a:r>
                    </a:p>
                    <a:p>
                      <a:pPr marL="457200" lvl="1" indent="-342900">
                        <a:spcBef>
                          <a:spcPct val="50000"/>
                        </a:spcBef>
                        <a:buClrTx/>
                        <a:buSzPct val="100000"/>
                        <a:buFont typeface="Arial"/>
                        <a:buChar char="•"/>
                      </a:pPr>
                      <a:r>
                        <a:rPr lang="en-US" sz="1800" dirty="0">
                          <a:solidFill>
                            <a:srgbClr val="000066"/>
                          </a:solidFill>
                          <a:sym typeface="Arial"/>
                        </a:rPr>
                        <a:t>Section organization </a:t>
                      </a:r>
                    </a:p>
                    <a:p>
                      <a:pPr marL="457200" lvl="1" indent="-342900">
                        <a:spcBef>
                          <a:spcPct val="50000"/>
                        </a:spcBef>
                        <a:buClrTx/>
                        <a:buSzPct val="100000"/>
                        <a:buFont typeface="Arial"/>
                        <a:buChar char="•"/>
                      </a:pPr>
                      <a:r>
                        <a:rPr lang="en-US" sz="1800" dirty="0">
                          <a:solidFill>
                            <a:srgbClr val="000066"/>
                          </a:solidFill>
                          <a:sym typeface="Arial"/>
                        </a:rPr>
                        <a:t>Work site/area/facility layout </a:t>
                      </a:r>
                    </a:p>
                    <a:p>
                      <a:pPr marL="457200" lvl="1" indent="-342900">
                        <a:spcBef>
                          <a:spcPct val="50000"/>
                        </a:spcBef>
                        <a:buClrTx/>
                        <a:buSzPct val="100000"/>
                        <a:buFont typeface="Arial"/>
                        <a:buChar char="•"/>
                      </a:pPr>
                      <a:r>
                        <a:rPr lang="en-US" sz="1800" dirty="0">
                          <a:solidFill>
                            <a:srgbClr val="000066"/>
                          </a:solidFill>
                          <a:sym typeface="Arial"/>
                        </a:rPr>
                        <a:t>Safety issues and emergency procedures </a:t>
                      </a:r>
                    </a:p>
                    <a:p>
                      <a:pPr marL="457200" lvl="1" indent="-342900">
                        <a:spcBef>
                          <a:spcPct val="50000"/>
                        </a:spcBef>
                        <a:buClrTx/>
                        <a:buSzPct val="100000"/>
                        <a:buFont typeface="Arial"/>
                        <a:buChar char="•"/>
                      </a:pPr>
                      <a:r>
                        <a:rPr lang="en-US" sz="1800" dirty="0">
                          <a:solidFill>
                            <a:srgbClr val="000066"/>
                          </a:solidFill>
                          <a:sym typeface="Arial"/>
                        </a:rPr>
                        <a:t>Staff introductions </a:t>
                      </a:r>
                    </a:p>
                    <a:p>
                      <a:pPr marL="457200" lvl="1" indent="-342900">
                        <a:spcBef>
                          <a:spcPct val="50000"/>
                        </a:spcBef>
                        <a:buClrTx/>
                        <a:buSzPct val="100000"/>
                        <a:buFont typeface="Arial"/>
                        <a:buChar char="•"/>
                      </a:pPr>
                      <a:r>
                        <a:rPr lang="en-US" sz="1800" dirty="0">
                          <a:solidFill>
                            <a:srgbClr val="000066"/>
                          </a:solidFill>
                          <a:sym typeface="Arial"/>
                        </a:rPr>
                        <a:t>Section meetings schedule</a:t>
                      </a:r>
                      <a:endParaRPr lang="en-US" sz="1800" dirty="0">
                        <a:solidFill>
                          <a:srgbClr val="000066"/>
                        </a:solidFill>
                      </a:endParaRPr>
                    </a:p>
                  </a:txBody>
                  <a:tcPr/>
                </a:tc>
                <a:tc>
                  <a:txBody>
                    <a:bodyPr/>
                    <a:lstStyle/>
                    <a:p>
                      <a:pPr marL="457200" lvl="1" indent="-342900">
                        <a:spcBef>
                          <a:spcPct val="50000"/>
                        </a:spcBef>
                        <a:buClrTx/>
                        <a:buSzPct val="100000"/>
                        <a:buFont typeface="Arial"/>
                        <a:buChar char="•"/>
                      </a:pPr>
                      <a:r>
                        <a:rPr lang="en-US" sz="1800" dirty="0">
                          <a:solidFill>
                            <a:srgbClr val="000066"/>
                          </a:solidFill>
                          <a:sym typeface="Arial"/>
                        </a:rPr>
                        <a:t>Process to obtain additional resources, supplies, and equipment</a:t>
                      </a:r>
                    </a:p>
                    <a:p>
                      <a:pPr marL="457200" lvl="1" indent="-342900">
                        <a:spcBef>
                          <a:spcPct val="50000"/>
                        </a:spcBef>
                        <a:buClrTx/>
                        <a:buSzPct val="100000"/>
                        <a:buFont typeface="Arial"/>
                        <a:buChar char="•"/>
                      </a:pPr>
                      <a:r>
                        <a:rPr lang="en-US" sz="1800" dirty="0">
                          <a:solidFill>
                            <a:srgbClr val="000066"/>
                          </a:solidFill>
                          <a:sym typeface="Arial"/>
                        </a:rPr>
                        <a:t>Expectations </a:t>
                      </a:r>
                    </a:p>
                    <a:p>
                      <a:pPr marL="457200" lvl="1" indent="-342900">
                        <a:spcBef>
                          <a:spcPct val="50000"/>
                        </a:spcBef>
                        <a:buClrTx/>
                        <a:buSzPct val="100000"/>
                        <a:buFont typeface="Arial"/>
                        <a:buChar char="•"/>
                      </a:pPr>
                      <a:r>
                        <a:rPr lang="en-US" sz="1800" dirty="0">
                          <a:solidFill>
                            <a:srgbClr val="000066"/>
                          </a:solidFill>
                          <a:sym typeface="Arial"/>
                        </a:rPr>
                        <a:t>Scope of responsibility and delegated authority</a:t>
                      </a:r>
                      <a:endParaRPr lang="en-US" sz="1800" dirty="0">
                        <a:solidFill>
                          <a:srgbClr val="000066"/>
                        </a:solidFill>
                      </a:endParaRPr>
                    </a:p>
                  </a:txBody>
                  <a:tcPr/>
                </a:tc>
                <a:extLst>
                  <a:ext uri="{0D108BD9-81ED-4DB2-BD59-A6C34878D82A}">
                    <a16:rowId xmlns:a16="http://schemas.microsoft.com/office/drawing/2014/main" val="10001"/>
                  </a:ext>
                </a:extLst>
              </a:tr>
            </a:tbl>
          </a:graphicData>
        </a:graphic>
      </p:graphicFrame>
      <p:sp>
        <p:nvSpPr>
          <p:cNvPr id="6" name="Slide Number Placeholder 5">
            <a:extLst>
              <a:ext uri="{FF2B5EF4-FFF2-40B4-BE49-F238E27FC236}">
                <a16:creationId xmlns:a16="http://schemas.microsoft.com/office/drawing/2014/main" id="{C24FB7D3-68CC-4639-B8F5-0097E81EC29A}"/>
              </a:ext>
            </a:extLst>
          </p:cNvPr>
          <p:cNvSpPr>
            <a:spLocks noGrp="1"/>
          </p:cNvSpPr>
          <p:nvPr>
            <p:ph type="sldNum" sz="quarter" idx="12"/>
          </p:nvPr>
        </p:nvSpPr>
        <p:spPr/>
        <p:txBody>
          <a:bodyPr/>
          <a:lstStyle/>
          <a:p>
            <a:pPr>
              <a:spcBef>
                <a:spcPts val="100"/>
              </a:spcBef>
              <a:buSzPct val="99000"/>
            </a:pPr>
            <a:fld id="{07C38217-A174-4015-A569-709066B917DD}" type="slidenum">
              <a:rPr lang="en-US" smtClean="0"/>
              <a:pPr>
                <a:spcBef>
                  <a:spcPts val="100"/>
                </a:spcBef>
                <a:buSzPct val="99000"/>
              </a:pPr>
              <a:t>9</a:t>
            </a:fld>
            <a:endParaRPr lang="en-US"/>
          </a:p>
        </p:txBody>
      </p:sp>
    </p:spTree>
    <p:extLst>
      <p:ext uri="{BB962C8B-B14F-4D97-AF65-F5344CB8AC3E}">
        <p14:creationId xmlns:p14="http://schemas.microsoft.com/office/powerpoint/2010/main" val="1583130476"/>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456F05-1A92-42A7-90E9-3ABB1319108C}">
  <ds:schemaRefs>
    <ds:schemaRef ds:uri="Microsoft.SharePoint.Taxonomy.ContentTypeSync"/>
  </ds:schemaRefs>
</ds:datastoreItem>
</file>

<file path=customXml/itemProps2.xml><?xml version="1.0" encoding="utf-8"?>
<ds:datastoreItem xmlns:ds="http://schemas.openxmlformats.org/officeDocument/2006/customXml" ds:itemID="{9B9A1D03-8322-4E32-83D0-40C4C5629D0D}"/>
</file>

<file path=customXml/itemProps3.xml><?xml version="1.0" encoding="utf-8"?>
<ds:datastoreItem xmlns:ds="http://schemas.openxmlformats.org/officeDocument/2006/customXml" ds:itemID="{AE6E9C4A-CB13-4FB6-9C80-0EC042B5B366}">
  <ds:schemaRefs>
    <ds:schemaRef ds:uri="http://schemas.microsoft.com/office/2006/metadata/properties"/>
    <ds:schemaRef ds:uri="http://schemas.microsoft.com/office/infopath/2007/PartnerControls"/>
    <ds:schemaRef ds:uri="95ba42ad-0bbe-4ff2-b5a3-00bdc267f7a0"/>
  </ds:schemaRefs>
</ds:datastoreItem>
</file>

<file path=customXml/itemProps4.xml><?xml version="1.0" encoding="utf-8"?>
<ds:datastoreItem xmlns:ds="http://schemas.openxmlformats.org/officeDocument/2006/customXml" ds:itemID="{DCA30760-E891-4743-B55D-90BC0C22F42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EMI_PPT_V7</Template>
  <TotalTime>0</TotalTime>
  <Words>1073</Words>
  <Application>Microsoft Office PowerPoint</Application>
  <PresentationFormat>On-screen Show (4:3)</PresentationFormat>
  <Paragraphs>125</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Times New Roman</vt:lpstr>
      <vt:lpstr>Wingdings</vt:lpstr>
      <vt:lpstr>EMI_PPT</vt:lpstr>
      <vt:lpstr>Lesson 5 Overview</vt:lpstr>
      <vt:lpstr>Incident Action Planning Process</vt:lpstr>
      <vt:lpstr>Effective Meetings and Briefings </vt:lpstr>
      <vt:lpstr>Levels of Briefings</vt:lpstr>
      <vt:lpstr>Activity 5.1: Briefing Information </vt:lpstr>
      <vt:lpstr>Briefing Topics Checklist</vt:lpstr>
      <vt:lpstr>Staff-Level Briefing Topics</vt:lpstr>
      <vt:lpstr>Field-Level Briefing Topics</vt:lpstr>
      <vt:lpstr>Section-Level Briefing Topics</vt:lpstr>
      <vt:lpstr>Operational Period Briefing</vt:lpstr>
      <vt:lpstr>Operational Period Briefing: Agenda</vt:lpstr>
      <vt:lpstr>Operational Period Briefing: Agenda (Continued)</vt:lpstr>
      <vt:lpstr>Activity 5.2: Operational Period Briefing</vt:lpstr>
      <vt:lpstr>Lesson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IS-0200c Visuals - Lesson 5</dc:title>
  <dc:creator/>
  <cp:lastModifiedBy/>
  <cp:revision>1</cp:revision>
  <dcterms:created xsi:type="dcterms:W3CDTF">2020-09-21T18:09:22Z</dcterms:created>
  <dcterms:modified xsi:type="dcterms:W3CDTF">2022-03-30T14:17:00Z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