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3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4C580E9B-0B0E-4C19-AC94-E6EAA9A4B858}" type="datetimeFigureOut">
              <a:rPr lang="en-US" smtClean="0"/>
              <a:t>3/30/2022</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60C5D6B0-8ED3-4A66-BBF0-A9AB59F35EA3}"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C580E9B-0B0E-4C19-AC94-E6EAA9A4B858}" type="datetimeFigureOut">
              <a:rPr lang="en-US" smtClean="0"/>
              <a:t>3/30/2022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C5D6B0-8ED3-4A66-BBF0-A9AB59F35EA3}"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60C5D6B0-8ED3-4A66-BBF0-A9AB59F35EA3}"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4C580E9B-0B0E-4C19-AC94-E6EAA9A4B858}"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0C5D6B0-8ED3-4A66-BBF0-A9AB59F35EA3}"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4C580E9B-0B0E-4C19-AC94-E6EAA9A4B858}" type="datetimeFigureOut">
              <a:rPr lang="en-US" smtClean="0"/>
              <a:t>3/30/2022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60C5D6B0-8ED3-4A66-BBF0-A9AB59F35EA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7 Overview</a:t>
            </a:r>
          </a:p>
        </p:txBody>
      </p:sp>
      <p:sp>
        <p:nvSpPr>
          <p:cNvPr id="3" name="Content Placeholder 2">
            <a:extLst>
              <a:ext uri="{FF2B5EF4-FFF2-40B4-BE49-F238E27FC236}">
                <a16:creationId xmlns:a16="http://schemas.microsoft.com/office/drawing/2014/main" id="{CF22C8F6-7F1E-4ACF-AD7E-3CC5FDABD60C}"/>
              </a:ext>
            </a:extLst>
          </p:cNvPr>
          <p:cNvSpPr>
            <a:spLocks noGrp="1"/>
          </p:cNvSpPr>
          <p:nvPr>
            <p:ph idx="1"/>
          </p:nvPr>
        </p:nvSpPr>
        <p:spPr/>
        <p:txBody>
          <a:bodyPr>
            <a:normAutofit lnSpcReduction="10000"/>
          </a:bodyPr>
          <a:lstStyle/>
          <a:p>
            <a:pPr fontAlgn="auto">
              <a:spcBef>
                <a:spcPct val="100000"/>
              </a:spcBef>
              <a:spcAft>
                <a:spcPts val="0"/>
              </a:spcAft>
              <a:buSzPct val="99000"/>
              <a:tabLst/>
            </a:pPr>
            <a:r>
              <a:rPr lang="en-US" kern="1200">
                <a:sym typeface="Arial"/>
              </a:rPr>
              <a:t>The Transfer of Command lesson introduces you to transfer of command briefings and procedures.</a:t>
            </a:r>
          </a:p>
          <a:p>
            <a:pPr fontAlgn="auto">
              <a:spcBef>
                <a:spcPct val="100000"/>
              </a:spcBef>
              <a:spcAft>
                <a:spcPts val="0"/>
              </a:spcAft>
              <a:buSzPct val="99000"/>
              <a:tabLst/>
            </a:pPr>
            <a:r>
              <a:rPr lang="en-US" b="1" kern="1200">
                <a:sym typeface="Arial"/>
              </a:rPr>
              <a:t>Lesson Objectives</a:t>
            </a:r>
            <a:endParaRPr lang="en-US" kern="1200">
              <a:sym typeface="Arial"/>
            </a:endParaRPr>
          </a:p>
          <a:p>
            <a:pPr fontAlgn="auto">
              <a:spcBef>
                <a:spcPct val="100000"/>
              </a:spcBef>
              <a:spcAft>
                <a:spcPts val="0"/>
              </a:spcAft>
              <a:buSzPct val="99000"/>
              <a:tabLst/>
            </a:pPr>
            <a:r>
              <a:rPr lang="en-US" kern="1200">
                <a:sym typeface="Arial"/>
              </a:rPr>
              <a:t>At the end of this lesson you should be able to: </a:t>
            </a:r>
          </a:p>
          <a:p>
            <a:pPr marL="254000" lvl="1" indent="-254000" fontAlgn="auto">
              <a:spcBef>
                <a:spcPct val="100000"/>
              </a:spcBef>
              <a:spcAft>
                <a:spcPts val="0"/>
              </a:spcAft>
              <a:buSzPct val="99000"/>
              <a:buFont typeface="Arial"/>
              <a:buChar char="•"/>
              <a:tabLst/>
            </a:pPr>
            <a:r>
              <a:rPr lang="en-US" kern="1200">
                <a:ea typeface="+mn-ea"/>
                <a:sym typeface="Arial"/>
              </a:rPr>
              <a:t>Describe the process of transfer of command. </a:t>
            </a:r>
          </a:p>
          <a:p>
            <a:pPr marL="254000" lvl="1" indent="-254000" fontAlgn="auto">
              <a:spcBef>
                <a:spcPct val="100000"/>
              </a:spcBef>
              <a:spcAft>
                <a:spcPts val="0"/>
              </a:spcAft>
              <a:buSzPct val="99000"/>
              <a:buFont typeface="Arial"/>
              <a:buChar char="•"/>
              <a:tabLst/>
            </a:pPr>
            <a:r>
              <a:rPr lang="en-US" kern="1200">
                <a:ea typeface="+mn-ea"/>
                <a:sym typeface="Arial"/>
              </a:rPr>
              <a:t>List the briefing elements involved in transfer of command. </a:t>
            </a:r>
            <a:endParaRPr lang="en-US"/>
          </a:p>
        </p:txBody>
      </p:sp>
      <p:sp>
        <p:nvSpPr>
          <p:cNvPr id="6" name="Slide Number Placeholder 5">
            <a:extLst>
              <a:ext uri="{FF2B5EF4-FFF2-40B4-BE49-F238E27FC236}">
                <a16:creationId xmlns:a16="http://schemas.microsoft.com/office/drawing/2014/main" id="{C13B7D8B-5EA4-4F36-9A8F-53DDE2DCBD55}"/>
              </a:ext>
            </a:extLst>
          </p:cNvPr>
          <p:cNvSpPr>
            <a:spLocks noGrp="1"/>
          </p:cNvSpPr>
          <p:nvPr>
            <p:ph type="sldNum" sz="quarter" idx="12"/>
          </p:nvPr>
        </p:nvSpPr>
        <p:spPr/>
        <p:txBody>
          <a:bodyPr/>
          <a:lstStyle/>
          <a:p>
            <a:pPr>
              <a:spcBef>
                <a:spcPts val="100"/>
              </a:spcBef>
              <a:buSzPct val="99000"/>
            </a:pPr>
            <a:fld id="{60C5D6B0-8ED3-4A66-BBF0-A9AB59F35EA3}" type="slidenum">
              <a:rPr lang="en-US" smtClean="0"/>
              <a:pPr>
                <a:spcBef>
                  <a:spcPts val="100"/>
                </a:spcBef>
                <a:buSzPct val="99000"/>
              </a:pPr>
              <a:t>1</a:t>
            </a:fld>
            <a:endParaRPr lang="en-US"/>
          </a:p>
        </p:txBody>
      </p:sp>
    </p:spTree>
    <p:extLst>
      <p:ext uri="{BB962C8B-B14F-4D97-AF65-F5344CB8AC3E}">
        <p14:creationId xmlns:p14="http://schemas.microsoft.com/office/powerpoint/2010/main" val="125166512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7.1: Transfer of Command</a:t>
            </a:r>
          </a:p>
        </p:txBody>
      </p:sp>
      <p:sp>
        <p:nvSpPr>
          <p:cNvPr id="3" name="Content Placeholder 2">
            <a:extLst>
              <a:ext uri="{FF2B5EF4-FFF2-40B4-BE49-F238E27FC236}">
                <a16:creationId xmlns:a16="http://schemas.microsoft.com/office/drawing/2014/main" id="{8ACF81B4-A668-4F69-9617-842C48215C4E}"/>
              </a:ext>
            </a:extLst>
          </p:cNvPr>
          <p:cNvSpPr>
            <a:spLocks noGrp="1"/>
          </p:cNvSpPr>
          <p:nvPr>
            <p:ph idx="1"/>
          </p:nvPr>
        </p:nvSpPr>
        <p:spPr/>
        <p:txBody>
          <a:bodyPr>
            <a:normAutofit fontScale="62500" lnSpcReduction="20000"/>
          </a:bodyPr>
          <a:lstStyle/>
          <a:p>
            <a:pPr fontAlgn="auto">
              <a:spcBef>
                <a:spcPct val="100000"/>
              </a:spcBef>
              <a:buSzPct val="99000"/>
              <a:tabLst/>
            </a:pPr>
            <a:r>
              <a:rPr lang="en-US" b="1" u="sng" kern="1200">
                <a:sym typeface="Arial"/>
              </a:rPr>
              <a:t>Activity Purpose:</a:t>
            </a:r>
            <a:r>
              <a:rPr lang="en-US" kern="1200">
                <a:sym typeface="Arial"/>
              </a:rPr>
              <a:t> To give students the opportunity to identify the elements that should be included in a transfer of command briefing.</a:t>
            </a:r>
          </a:p>
          <a:p>
            <a:pPr fontAlgn="auto">
              <a:spcBef>
                <a:spcPct val="100000"/>
              </a:spcBef>
              <a:buSzPct val="99000"/>
              <a:tabLst/>
            </a:pPr>
            <a:r>
              <a:rPr lang="en-US" b="1" u="sng" kern="1200">
                <a:sym typeface="Arial"/>
              </a:rPr>
              <a:t>Time:</a:t>
            </a:r>
            <a:r>
              <a:rPr lang="en-US" kern="1200">
                <a:sym typeface="Arial"/>
              </a:rPr>
              <a:t> 10 minutes</a:t>
            </a:r>
          </a:p>
          <a:p>
            <a:pPr fontAlgn="auto">
              <a:spcBef>
                <a:spcPct val="100000"/>
              </a:spcBef>
              <a:buSzPct val="99000"/>
              <a:tabLst/>
            </a:pPr>
            <a:r>
              <a:rPr lang="en-US" b="1" u="sng" kern="1200">
                <a:sym typeface="Arial"/>
              </a:rPr>
              <a:t>Instructions:</a:t>
            </a:r>
            <a:r>
              <a:rPr lang="en-US" kern="1200">
                <a:sym typeface="Arial"/>
              </a:rPr>
              <a:t> Working individually:</a:t>
            </a:r>
          </a:p>
          <a:p>
            <a:pPr marL="254000" lvl="1" indent="-254000" fontAlgn="auto">
              <a:spcBef>
                <a:spcPct val="100000"/>
              </a:spcBef>
              <a:buSzPct val="99000"/>
              <a:buFont typeface="Arial"/>
              <a:buAutoNum type="arabicPeriod"/>
              <a:tabLst/>
            </a:pPr>
            <a:r>
              <a:rPr lang="en-US" kern="1200">
                <a:ea typeface="+mn-ea"/>
                <a:sym typeface="Arial"/>
              </a:rPr>
              <a:t>Review the Emerald City Flood update provided in your Student Manual.</a:t>
            </a:r>
          </a:p>
          <a:p>
            <a:pPr marL="254000" lvl="1" indent="-254000" fontAlgn="auto">
              <a:spcBef>
                <a:spcPct val="100000"/>
              </a:spcBef>
              <a:buSzPct val="99000"/>
              <a:buFont typeface="Arial"/>
              <a:buAutoNum type="arabicPeriod"/>
              <a:tabLst/>
            </a:pPr>
            <a:r>
              <a:rPr lang="en-US" kern="1200">
                <a:ea typeface="+mn-ea"/>
                <a:sym typeface="Arial"/>
              </a:rPr>
              <a:t>Review the list of briefing elements and check the items that should be included in the transfer of command briefing.</a:t>
            </a:r>
          </a:p>
          <a:p>
            <a:pPr marL="254000" lvl="1" indent="-254000" fontAlgn="auto">
              <a:spcBef>
                <a:spcPct val="100000"/>
              </a:spcBef>
              <a:buSzPct val="99000"/>
              <a:buFont typeface="Arial"/>
              <a:buAutoNum type="arabicPeriod"/>
              <a:tabLst/>
            </a:pPr>
            <a:r>
              <a:rPr lang="en-US" kern="1200">
                <a:ea typeface="+mn-ea"/>
                <a:sym typeface="Arial"/>
              </a:rPr>
              <a:t>Be prepared to share your answer in 5 minutes.</a:t>
            </a:r>
          </a:p>
          <a:p>
            <a:pPr>
              <a:spcBef>
                <a:spcPct val="100000"/>
              </a:spcBef>
              <a:buSzPct val="99000"/>
            </a:pPr>
            <a:r>
              <a:rPr lang="en-US" b="1" u="sng" kern="1200">
                <a:sym typeface="Arial"/>
              </a:rPr>
              <a:t>Incident Update:</a:t>
            </a:r>
            <a:r>
              <a:rPr lang="en-US" kern="1200">
                <a:sym typeface="Arial"/>
              </a:rPr>
              <a:t> Let’s return to the Emerald City Incident. It is now 1800 and the water level is still rising. You are relieving the current Incident Commander for the next operational period. Review the list below and check the items that should be included in the transfer of command briefing.</a:t>
            </a:r>
            <a:endParaRPr lang="en-US"/>
          </a:p>
        </p:txBody>
      </p:sp>
      <p:sp>
        <p:nvSpPr>
          <p:cNvPr id="6" name="Slide Number Placeholder 5">
            <a:extLst>
              <a:ext uri="{FF2B5EF4-FFF2-40B4-BE49-F238E27FC236}">
                <a16:creationId xmlns:a16="http://schemas.microsoft.com/office/drawing/2014/main" id="{A2332CBC-D45F-4B59-956F-9EAD7D054A89}"/>
              </a:ext>
            </a:extLst>
          </p:cNvPr>
          <p:cNvSpPr>
            <a:spLocks noGrp="1"/>
          </p:cNvSpPr>
          <p:nvPr>
            <p:ph type="sldNum" sz="quarter" idx="12"/>
          </p:nvPr>
        </p:nvSpPr>
        <p:spPr/>
        <p:txBody>
          <a:bodyPr/>
          <a:lstStyle/>
          <a:p>
            <a:pPr>
              <a:spcBef>
                <a:spcPts val="100"/>
              </a:spcBef>
              <a:buSzPct val="99000"/>
            </a:pPr>
            <a:fld id="{60C5D6B0-8ED3-4A66-BBF0-A9AB59F35EA3}" type="slidenum">
              <a:rPr lang="en-US" smtClean="0"/>
              <a:pPr>
                <a:spcBef>
                  <a:spcPts val="100"/>
                </a:spcBef>
                <a:buSzPct val="99000"/>
              </a:pPr>
              <a:t>10</a:t>
            </a:fld>
            <a:endParaRPr lang="en-US"/>
          </a:p>
        </p:txBody>
      </p:sp>
    </p:spTree>
    <p:extLst>
      <p:ext uri="{BB962C8B-B14F-4D97-AF65-F5344CB8AC3E}">
        <p14:creationId xmlns:p14="http://schemas.microsoft.com/office/powerpoint/2010/main" val="34582721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Completion</a:t>
            </a:r>
          </a:p>
        </p:txBody>
      </p:sp>
      <p:sp>
        <p:nvSpPr>
          <p:cNvPr id="3" name="Content Placeholder 2">
            <a:extLst>
              <a:ext uri="{FF2B5EF4-FFF2-40B4-BE49-F238E27FC236}">
                <a16:creationId xmlns:a16="http://schemas.microsoft.com/office/drawing/2014/main" id="{54EC8507-78FA-46F9-B3C8-C36430FDB180}"/>
              </a:ext>
            </a:extLst>
          </p:cNvPr>
          <p:cNvSpPr>
            <a:spLocks noGrp="1"/>
          </p:cNvSpPr>
          <p:nvPr>
            <p:ph idx="1"/>
          </p:nvPr>
        </p:nvSpPr>
        <p:spPr/>
        <p:txBody>
          <a:bodyPr>
            <a:normAutofit lnSpcReduction="10000"/>
          </a:bodyPr>
          <a:lstStyle/>
          <a:p>
            <a:pPr fontAlgn="auto">
              <a:spcBef>
                <a:spcPct val="100000"/>
              </a:spcBef>
              <a:buSzPct val="99000"/>
              <a:tabLst/>
            </a:pPr>
            <a:r>
              <a:rPr lang="en-US" kern="1200">
                <a:sym typeface="Arial"/>
              </a:rPr>
              <a:t>You have completed the Transfer of Command lesson. You should now be able to:</a:t>
            </a:r>
          </a:p>
          <a:p>
            <a:pPr marL="254000" lvl="1" indent="-254000" fontAlgn="auto">
              <a:spcBef>
                <a:spcPct val="100000"/>
              </a:spcBef>
              <a:buSzPct val="99000"/>
              <a:buFont typeface="Arial"/>
              <a:buChar char="•"/>
              <a:tabLst/>
            </a:pPr>
            <a:r>
              <a:rPr lang="en-US" kern="1200">
                <a:ea typeface="+mn-ea"/>
                <a:sym typeface="Arial"/>
              </a:rPr>
              <a:t>Describe the process of transfer of command. </a:t>
            </a:r>
          </a:p>
          <a:p>
            <a:pPr marL="254000" lvl="1" indent="-254000" fontAlgn="auto">
              <a:spcBef>
                <a:spcPct val="100000"/>
              </a:spcBef>
              <a:buSzPct val="99000"/>
              <a:buFont typeface="Arial"/>
              <a:buChar char="•"/>
              <a:tabLst/>
            </a:pPr>
            <a:r>
              <a:rPr lang="en-US" kern="1200">
                <a:ea typeface="+mn-ea"/>
                <a:sym typeface="Arial"/>
              </a:rPr>
              <a:t>List the briefing elements involved in transfer of command.</a:t>
            </a:r>
          </a:p>
          <a:p>
            <a:pPr>
              <a:spcBef>
                <a:spcPct val="100000"/>
              </a:spcBef>
              <a:buSzPct val="99000"/>
            </a:pPr>
            <a:r>
              <a:rPr lang="en-US" kern="1200">
                <a:sym typeface="Arial"/>
              </a:rPr>
              <a:t>The next lesson will be an activity that provides practice in applying the concepts discussed in this course. </a:t>
            </a:r>
            <a:endParaRPr lang="en-US"/>
          </a:p>
        </p:txBody>
      </p:sp>
      <p:sp>
        <p:nvSpPr>
          <p:cNvPr id="6" name="Slide Number Placeholder 5">
            <a:extLst>
              <a:ext uri="{FF2B5EF4-FFF2-40B4-BE49-F238E27FC236}">
                <a16:creationId xmlns:a16="http://schemas.microsoft.com/office/drawing/2014/main" id="{059D6999-9B76-40AB-812D-F112CD797DE5}"/>
              </a:ext>
            </a:extLst>
          </p:cNvPr>
          <p:cNvSpPr>
            <a:spLocks noGrp="1"/>
          </p:cNvSpPr>
          <p:nvPr>
            <p:ph type="sldNum" sz="quarter" idx="12"/>
          </p:nvPr>
        </p:nvSpPr>
        <p:spPr/>
        <p:txBody>
          <a:bodyPr/>
          <a:lstStyle/>
          <a:p>
            <a:pPr>
              <a:spcBef>
                <a:spcPts val="100"/>
              </a:spcBef>
              <a:buSzPct val="99000"/>
            </a:pPr>
            <a:fld id="{60C5D6B0-8ED3-4A66-BBF0-A9AB59F35EA3}" type="slidenum">
              <a:rPr lang="en-US" smtClean="0"/>
              <a:pPr>
                <a:spcBef>
                  <a:spcPts val="100"/>
                </a:spcBef>
                <a:buSzPct val="99000"/>
              </a:pPr>
              <a:t>11</a:t>
            </a:fld>
            <a:endParaRPr lang="en-US"/>
          </a:p>
        </p:txBody>
      </p:sp>
    </p:spTree>
    <p:extLst>
      <p:ext uri="{BB962C8B-B14F-4D97-AF65-F5344CB8AC3E}">
        <p14:creationId xmlns:p14="http://schemas.microsoft.com/office/powerpoint/2010/main" val="296283843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Transfer of Command</a:t>
            </a:r>
          </a:p>
        </p:txBody>
      </p:sp>
      <p:sp>
        <p:nvSpPr>
          <p:cNvPr id="3" name="Content Placeholder 2">
            <a:extLst>
              <a:ext uri="{FF2B5EF4-FFF2-40B4-BE49-F238E27FC236}">
                <a16:creationId xmlns:a16="http://schemas.microsoft.com/office/drawing/2014/main" id="{B1EC1A60-4BAC-4768-AF69-3530C8F25A1C}"/>
              </a:ext>
            </a:extLst>
          </p:cNvPr>
          <p:cNvSpPr>
            <a:spLocks noGrp="1"/>
          </p:cNvSpPr>
          <p:nvPr>
            <p:ph sz="quarter" idx="13"/>
          </p:nvPr>
        </p:nvSpPr>
        <p:spPr/>
        <p:txBody>
          <a:bodyPr/>
          <a:lstStyle/>
          <a:p>
            <a:pPr>
              <a:spcBef>
                <a:spcPct val="100000"/>
              </a:spcBef>
              <a:buSzPct val="99000"/>
            </a:pPr>
            <a:r>
              <a:rPr lang="en-US" kern="1200">
                <a:sym typeface="Arial"/>
              </a:rPr>
              <a:t>Transfer of command is the process of moving the responsibility for incident command from one Incident Commander to another.</a:t>
            </a:r>
            <a:endParaRPr lang="en-US"/>
          </a:p>
        </p:txBody>
      </p:sp>
      <p:pic>
        <p:nvPicPr>
          <p:cNvPr id="8" name="Content Placeholder 7" descr="A detective and a police officer talking.">
            <a:extLst>
              <a:ext uri="{FF2B5EF4-FFF2-40B4-BE49-F238E27FC236}">
                <a16:creationId xmlns:a16="http://schemas.microsoft.com/office/drawing/2014/main" id="{9CFB16F7-8CB2-4A7F-AF4A-9D7689F410C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043915F8-5B98-4E8F-977F-8A3CCEBB8000}"/>
              </a:ext>
            </a:extLst>
          </p:cNvPr>
          <p:cNvSpPr>
            <a:spLocks noGrp="1"/>
          </p:cNvSpPr>
          <p:nvPr>
            <p:ph type="sldNum" sz="quarter" idx="12"/>
          </p:nvPr>
        </p:nvSpPr>
        <p:spPr/>
        <p:txBody>
          <a:bodyPr/>
          <a:lstStyle/>
          <a:p>
            <a:pPr>
              <a:spcBef>
                <a:spcPts val="100"/>
              </a:spcBef>
              <a:buSzPct val="99000"/>
            </a:pPr>
            <a:fld id="{60C5D6B0-8ED3-4A66-BBF0-A9AB59F35EA3}" type="slidenum">
              <a:rPr lang="en-US" smtClean="0"/>
              <a:pPr>
                <a:spcBef>
                  <a:spcPts val="100"/>
                </a:spcBef>
                <a:buSzPct val="99000"/>
              </a:pPr>
              <a:t>2</a:t>
            </a:fld>
            <a:endParaRPr lang="en-US"/>
          </a:p>
        </p:txBody>
      </p:sp>
    </p:spTree>
    <p:extLst>
      <p:ext uri="{BB962C8B-B14F-4D97-AF65-F5344CB8AC3E}">
        <p14:creationId xmlns:p14="http://schemas.microsoft.com/office/powerpoint/2010/main" val="252096902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When Command Is Transferred </a:t>
            </a:r>
          </a:p>
        </p:txBody>
      </p:sp>
      <p:sp>
        <p:nvSpPr>
          <p:cNvPr id="3" name="Content Placeholder 2">
            <a:extLst>
              <a:ext uri="{FF2B5EF4-FFF2-40B4-BE49-F238E27FC236}">
                <a16:creationId xmlns:a16="http://schemas.microsoft.com/office/drawing/2014/main" id="{B0E203E7-241F-4AEA-9863-0B3EE2820B4D}"/>
              </a:ext>
            </a:extLst>
          </p:cNvPr>
          <p:cNvSpPr>
            <a:spLocks noGrp="1"/>
          </p:cNvSpPr>
          <p:nvPr>
            <p:ph sz="quarter" idx="13"/>
          </p:nvPr>
        </p:nvSpPr>
        <p:spPr/>
        <p:txBody>
          <a:bodyPr>
            <a:normAutofit/>
          </a:bodyPr>
          <a:lstStyle/>
          <a:p>
            <a:pPr fontAlgn="auto">
              <a:spcBef>
                <a:spcPct val="100000"/>
              </a:spcBef>
              <a:spcAft>
                <a:spcPts val="0"/>
              </a:spcAft>
              <a:buSzPct val="99000"/>
              <a:tabLst/>
            </a:pPr>
            <a:r>
              <a:rPr lang="en-US" sz="1600" kern="1200" dirty="0">
                <a:sym typeface="Arial"/>
              </a:rPr>
              <a:t>Transfer of command may take place for many reasons, including when:</a:t>
            </a:r>
          </a:p>
          <a:p>
            <a:pPr marL="254000" lvl="1" indent="-254000" fontAlgn="auto">
              <a:spcBef>
                <a:spcPct val="100000"/>
              </a:spcBef>
              <a:spcAft>
                <a:spcPts val="0"/>
              </a:spcAft>
              <a:buSzPct val="99000"/>
              <a:buFont typeface="Arial"/>
              <a:buChar char="•"/>
              <a:tabLst/>
            </a:pPr>
            <a:r>
              <a:rPr lang="en-US" sz="1600" kern="1200" dirty="0">
                <a:ea typeface="+mn-ea"/>
                <a:sym typeface="Arial"/>
              </a:rPr>
              <a:t>A jurisdiction or agency is legally required to take command</a:t>
            </a:r>
          </a:p>
          <a:p>
            <a:pPr marL="254000" lvl="1" indent="-254000" fontAlgn="auto">
              <a:spcBef>
                <a:spcPct val="100000"/>
              </a:spcBef>
              <a:spcAft>
                <a:spcPts val="0"/>
              </a:spcAft>
              <a:buSzPct val="99000"/>
              <a:buFont typeface="Arial"/>
              <a:buChar char="•"/>
              <a:tabLst/>
            </a:pPr>
            <a:r>
              <a:rPr lang="en-US" sz="1600" kern="1200" dirty="0">
                <a:ea typeface="+mn-ea"/>
                <a:sym typeface="Arial"/>
              </a:rPr>
              <a:t>Change of command is necessary for effectiveness or efficiency</a:t>
            </a:r>
          </a:p>
          <a:p>
            <a:pPr marL="254000" lvl="1" indent="-254000" fontAlgn="auto">
              <a:spcBef>
                <a:spcPct val="100000"/>
              </a:spcBef>
              <a:spcAft>
                <a:spcPts val="0"/>
              </a:spcAft>
              <a:buSzPct val="99000"/>
              <a:buFont typeface="Arial"/>
              <a:buChar char="•"/>
              <a:tabLst/>
            </a:pPr>
            <a:r>
              <a:rPr lang="en-US" sz="1600" kern="1200" dirty="0">
                <a:ea typeface="+mn-ea"/>
                <a:sym typeface="Arial"/>
              </a:rPr>
              <a:t>Incident complexity changes</a:t>
            </a:r>
          </a:p>
          <a:p>
            <a:pPr marL="254000" lvl="1" indent="-254000" fontAlgn="auto">
              <a:spcBef>
                <a:spcPct val="100000"/>
              </a:spcBef>
              <a:spcAft>
                <a:spcPts val="0"/>
              </a:spcAft>
              <a:buSzPct val="99000"/>
              <a:buFont typeface="Arial"/>
              <a:buChar char="•"/>
              <a:tabLst/>
            </a:pPr>
            <a:r>
              <a:rPr lang="en-US" sz="1600" kern="1200" dirty="0">
                <a:ea typeface="+mn-ea"/>
                <a:sym typeface="Arial"/>
              </a:rPr>
              <a:t>There is a need to relieve personnel on incidents of extended duration</a:t>
            </a:r>
          </a:p>
          <a:p>
            <a:pPr marL="254000" lvl="1" indent="-254000" fontAlgn="auto">
              <a:spcBef>
                <a:spcPct val="100000"/>
              </a:spcBef>
              <a:spcAft>
                <a:spcPts val="0"/>
              </a:spcAft>
              <a:buSzPct val="99000"/>
              <a:buFont typeface="Arial"/>
              <a:buChar char="•"/>
              <a:tabLst/>
            </a:pPr>
            <a:r>
              <a:rPr lang="en-US" sz="1600" kern="1200" dirty="0">
                <a:ea typeface="+mn-ea"/>
                <a:sym typeface="Arial"/>
              </a:rPr>
              <a:t>Personal emergencies arise (e.g., Incident Commander has a family emergency)</a:t>
            </a:r>
          </a:p>
          <a:p>
            <a:pPr marL="254000" lvl="1" indent="-254000" fontAlgn="auto">
              <a:spcBef>
                <a:spcPct val="100000"/>
              </a:spcBef>
              <a:spcAft>
                <a:spcPts val="0"/>
              </a:spcAft>
              <a:buSzPct val="99000"/>
              <a:buFont typeface="Arial"/>
              <a:buChar char="•"/>
              <a:tabLst/>
            </a:pPr>
            <a:r>
              <a:rPr lang="en-US" sz="1600" kern="1200" dirty="0">
                <a:ea typeface="+mn-ea"/>
                <a:sym typeface="Arial"/>
              </a:rPr>
              <a:t>The Agency Administrator or Jurisdictional Executive directs a change in command</a:t>
            </a:r>
            <a:endParaRPr lang="en-US" sz="1600" dirty="0"/>
          </a:p>
        </p:txBody>
      </p:sp>
      <p:pic>
        <p:nvPicPr>
          <p:cNvPr id="8" name="Content Placeholder 7" descr="A man in a suit talks while a woman watches him">
            <a:extLst>
              <a:ext uri="{FF2B5EF4-FFF2-40B4-BE49-F238E27FC236}">
                <a16:creationId xmlns:a16="http://schemas.microsoft.com/office/drawing/2014/main" id="{2D19510B-0799-4512-B70C-26DC6CE9AAC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95751286-BF91-4BEE-874A-92CE6052A8B3}"/>
              </a:ext>
            </a:extLst>
          </p:cNvPr>
          <p:cNvSpPr>
            <a:spLocks noGrp="1"/>
          </p:cNvSpPr>
          <p:nvPr>
            <p:ph type="sldNum" sz="quarter" idx="12"/>
          </p:nvPr>
        </p:nvSpPr>
        <p:spPr/>
        <p:txBody>
          <a:bodyPr/>
          <a:lstStyle/>
          <a:p>
            <a:pPr>
              <a:spcBef>
                <a:spcPts val="100"/>
              </a:spcBef>
              <a:buSzPct val="99000"/>
            </a:pPr>
            <a:fld id="{60C5D6B0-8ED3-4A66-BBF0-A9AB59F35EA3}" type="slidenum">
              <a:rPr lang="en-US" smtClean="0"/>
              <a:pPr>
                <a:spcBef>
                  <a:spcPts val="100"/>
                </a:spcBef>
                <a:buSzPct val="99000"/>
              </a:pPr>
              <a:t>3</a:t>
            </a:fld>
            <a:endParaRPr lang="en-US"/>
          </a:p>
        </p:txBody>
      </p:sp>
    </p:spTree>
    <p:extLst>
      <p:ext uri="{BB962C8B-B14F-4D97-AF65-F5344CB8AC3E}">
        <p14:creationId xmlns:p14="http://schemas.microsoft.com/office/powerpoint/2010/main" val="109052871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0C00686A-7A2C-4E27-AAE9-17FB862E3092}"/>
              </a:ext>
            </a:extLst>
          </p:cNvPr>
          <p:cNvSpPr>
            <a:spLocks noGrp="1"/>
          </p:cNvSpPr>
          <p:nvPr>
            <p:ph sz="quarter" idx="14"/>
          </p:nvPr>
        </p:nvSpPr>
        <p:spPr/>
        <p:txBody>
          <a:bodyPr/>
          <a:lstStyle/>
          <a:p>
            <a:pPr>
              <a:spcBef>
                <a:spcPct val="100000"/>
              </a:spcBef>
              <a:buSzPct val="99000"/>
            </a:pPr>
            <a:r>
              <a:rPr lang="en-US" kern="1200">
                <a:sym typeface="Arial"/>
              </a:rPr>
              <a:t>If a more qualified person arrives on the scene, does this mean a change in incident command must occur?  Why or Why not?</a:t>
            </a:r>
            <a:endParaRPr lang="en-US"/>
          </a:p>
        </p:txBody>
      </p:sp>
      <p:pic>
        <p:nvPicPr>
          <p:cNvPr id="8" name="Content Placeholder 7" descr="Discussion Question Icon">
            <a:extLst>
              <a:ext uri="{FF2B5EF4-FFF2-40B4-BE49-F238E27FC236}">
                <a16:creationId xmlns:a16="http://schemas.microsoft.com/office/drawing/2014/main" id="{CC61AB39-9039-4CE8-B4D0-E185DCE75494}"/>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5A18FC80-D6B0-4186-BC44-9AF2B13C720D}"/>
              </a:ext>
            </a:extLst>
          </p:cNvPr>
          <p:cNvSpPr>
            <a:spLocks noGrp="1"/>
          </p:cNvSpPr>
          <p:nvPr>
            <p:ph type="sldNum" sz="quarter" idx="12"/>
          </p:nvPr>
        </p:nvSpPr>
        <p:spPr/>
        <p:txBody>
          <a:bodyPr/>
          <a:lstStyle/>
          <a:p>
            <a:pPr>
              <a:spcBef>
                <a:spcPts val="100"/>
              </a:spcBef>
              <a:buSzPct val="99000"/>
            </a:pPr>
            <a:fld id="{60C5D6B0-8ED3-4A66-BBF0-A9AB59F35EA3}" type="slidenum">
              <a:rPr lang="en-US" smtClean="0"/>
              <a:pPr>
                <a:spcBef>
                  <a:spcPts val="100"/>
                </a:spcBef>
                <a:buSzPct val="99000"/>
              </a:pPr>
              <a:t>4</a:t>
            </a:fld>
            <a:endParaRPr lang="en-US"/>
          </a:p>
        </p:txBody>
      </p:sp>
    </p:spTree>
    <p:extLst>
      <p:ext uri="{BB962C8B-B14F-4D97-AF65-F5344CB8AC3E}">
        <p14:creationId xmlns:p14="http://schemas.microsoft.com/office/powerpoint/2010/main" val="159834183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 More Qualified Person Arrives</a:t>
            </a:r>
          </a:p>
        </p:txBody>
      </p:sp>
      <p:sp>
        <p:nvSpPr>
          <p:cNvPr id="3" name="Content Placeholder 2">
            <a:extLst>
              <a:ext uri="{FF2B5EF4-FFF2-40B4-BE49-F238E27FC236}">
                <a16:creationId xmlns:a16="http://schemas.microsoft.com/office/drawing/2014/main" id="{86FF3022-6728-4593-9405-13217ABD0DA1}"/>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n-US" kern="1200">
                <a:sym typeface="Arial"/>
              </a:rPr>
              <a:t>The arrival of a more qualified person does NOT necessarily mean a change in incident command.</a:t>
            </a:r>
          </a:p>
          <a:p>
            <a:pPr fontAlgn="auto">
              <a:spcBef>
                <a:spcPct val="100000"/>
              </a:spcBef>
              <a:spcAft>
                <a:spcPts val="0"/>
              </a:spcAft>
              <a:buSzPct val="99000"/>
              <a:tabLst/>
            </a:pPr>
            <a:r>
              <a:rPr lang="en-US" kern="1200">
                <a:sym typeface="Arial"/>
              </a:rPr>
              <a:t>The more qualified individual may:</a:t>
            </a:r>
          </a:p>
          <a:p>
            <a:pPr marL="254000" lvl="1" indent="-254000" fontAlgn="auto">
              <a:spcBef>
                <a:spcPct val="100000"/>
              </a:spcBef>
              <a:spcAft>
                <a:spcPts val="0"/>
              </a:spcAft>
              <a:buSzPct val="99000"/>
              <a:buFont typeface="Arial"/>
              <a:buChar char="•"/>
              <a:tabLst/>
            </a:pPr>
            <a:r>
              <a:rPr lang="en-US" kern="1200">
                <a:ea typeface="+mn-ea"/>
                <a:sym typeface="Arial"/>
              </a:rPr>
              <a:t>Assume command according to agency guidelines</a:t>
            </a:r>
          </a:p>
          <a:p>
            <a:pPr marL="254000" lvl="1" indent="-254000" fontAlgn="auto">
              <a:spcBef>
                <a:spcPct val="100000"/>
              </a:spcBef>
              <a:spcAft>
                <a:spcPts val="0"/>
              </a:spcAft>
              <a:buSzPct val="99000"/>
              <a:buFont typeface="Arial"/>
              <a:buChar char="•"/>
              <a:tabLst/>
            </a:pPr>
            <a:r>
              <a:rPr lang="en-US" kern="1200">
                <a:ea typeface="+mn-ea"/>
                <a:sym typeface="Arial"/>
              </a:rPr>
              <a:t>Maintain command as it is and monitor command activity and effectiveness</a:t>
            </a:r>
          </a:p>
          <a:p>
            <a:pPr marL="254000" lvl="1" indent="-254000" fontAlgn="auto">
              <a:spcBef>
                <a:spcPct val="100000"/>
              </a:spcBef>
              <a:spcAft>
                <a:spcPts val="0"/>
              </a:spcAft>
              <a:buSzPct val="99000"/>
              <a:buFont typeface="Arial"/>
              <a:buChar char="•"/>
              <a:tabLst/>
            </a:pPr>
            <a:r>
              <a:rPr lang="en-US" kern="1200">
                <a:ea typeface="+mn-ea"/>
                <a:sym typeface="Arial"/>
              </a:rPr>
              <a:t>Request a more qualified Incident Commander from the agency with a higher level of jurisdictional responsibility</a:t>
            </a:r>
            <a:endParaRPr lang="en-US"/>
          </a:p>
        </p:txBody>
      </p:sp>
      <p:pic>
        <p:nvPicPr>
          <p:cNvPr id="8" name="Content Placeholder 7" descr="Two responders sitting on bleachers">
            <a:extLst>
              <a:ext uri="{FF2B5EF4-FFF2-40B4-BE49-F238E27FC236}">
                <a16:creationId xmlns:a16="http://schemas.microsoft.com/office/drawing/2014/main" id="{66A6038F-B8B7-4502-BA21-2734F1D9446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12EA60CB-D623-4B6F-BDE9-51BF2CC141BB}"/>
              </a:ext>
            </a:extLst>
          </p:cNvPr>
          <p:cNvSpPr>
            <a:spLocks noGrp="1"/>
          </p:cNvSpPr>
          <p:nvPr>
            <p:ph type="sldNum" sz="quarter" idx="12"/>
          </p:nvPr>
        </p:nvSpPr>
        <p:spPr/>
        <p:txBody>
          <a:bodyPr/>
          <a:lstStyle/>
          <a:p>
            <a:pPr>
              <a:spcBef>
                <a:spcPts val="100"/>
              </a:spcBef>
              <a:buSzPct val="99000"/>
            </a:pPr>
            <a:fld id="{60C5D6B0-8ED3-4A66-BBF0-A9AB59F35EA3}" type="slidenum">
              <a:rPr lang="en-US" smtClean="0"/>
              <a:pPr>
                <a:spcBef>
                  <a:spcPts val="100"/>
                </a:spcBef>
                <a:buSzPct val="99000"/>
              </a:pPr>
              <a:t>5</a:t>
            </a:fld>
            <a:endParaRPr lang="en-US"/>
          </a:p>
        </p:txBody>
      </p:sp>
    </p:spTree>
    <p:extLst>
      <p:ext uri="{BB962C8B-B14F-4D97-AF65-F5344CB8AC3E}">
        <p14:creationId xmlns:p14="http://schemas.microsoft.com/office/powerpoint/2010/main" val="47302085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Transfer of Command Procedures</a:t>
            </a:r>
          </a:p>
        </p:txBody>
      </p:sp>
      <p:sp>
        <p:nvSpPr>
          <p:cNvPr id="3" name="Content Placeholder 2">
            <a:extLst>
              <a:ext uri="{FF2B5EF4-FFF2-40B4-BE49-F238E27FC236}">
                <a16:creationId xmlns:a16="http://schemas.microsoft.com/office/drawing/2014/main" id="{5C0CE5DA-1F38-464E-9B41-094C7C5F8C2D}"/>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n-US" kern="1200">
                <a:sym typeface="Arial"/>
              </a:rPr>
              <a:t>One of the main features of ICS is a procedure to transfer command with minimal disruption to the incident. This procedure may be used any time personnel in supervisory positions change.</a:t>
            </a:r>
          </a:p>
          <a:p>
            <a:pPr fontAlgn="auto">
              <a:spcBef>
                <a:spcPct val="100000"/>
              </a:spcBef>
              <a:buSzPct val="99000"/>
              <a:tabLst/>
            </a:pPr>
            <a:r>
              <a:rPr lang="en-US" kern="1200">
                <a:sym typeface="Arial"/>
              </a:rPr>
              <a:t>Whenever possible, transfer of command should: </a:t>
            </a:r>
          </a:p>
          <a:p>
            <a:pPr marL="254000" lvl="1" indent="-254000" fontAlgn="auto">
              <a:spcBef>
                <a:spcPct val="100000"/>
              </a:spcBef>
              <a:buSzPct val="99000"/>
              <a:buFont typeface="Arial"/>
              <a:buChar char="•"/>
              <a:tabLst/>
            </a:pPr>
            <a:r>
              <a:rPr lang="en-US" kern="1200">
                <a:ea typeface="+mn-ea"/>
                <a:sym typeface="Arial"/>
              </a:rPr>
              <a:t>Take place face-to-face</a:t>
            </a:r>
          </a:p>
          <a:p>
            <a:pPr marL="254000" lvl="1" indent="-254000" fontAlgn="auto">
              <a:spcBef>
                <a:spcPct val="100000"/>
              </a:spcBef>
              <a:buSzPct val="99000"/>
              <a:buFont typeface="Arial"/>
              <a:buChar char="•"/>
              <a:tabLst/>
            </a:pPr>
            <a:r>
              <a:rPr lang="en-US" kern="1200">
                <a:ea typeface="+mn-ea"/>
                <a:sym typeface="Arial"/>
              </a:rPr>
              <a:t>Include a complete briefing that captures essential information for continuing safe and effective operations</a:t>
            </a:r>
          </a:p>
          <a:p>
            <a:pPr>
              <a:spcBef>
                <a:spcPct val="100000"/>
              </a:spcBef>
              <a:buSzPct val="99000"/>
            </a:pPr>
            <a:r>
              <a:rPr lang="en-US" kern="1200">
                <a:sym typeface="Arial"/>
              </a:rPr>
              <a:t>The effective time and date of the transfer of command should be communicated to all personnel involved in the incident. </a:t>
            </a:r>
            <a:endParaRPr lang="en-US"/>
          </a:p>
        </p:txBody>
      </p:sp>
      <p:pic>
        <p:nvPicPr>
          <p:cNvPr id="8" name="Content Placeholder 7" descr="Two Emergency Responders looking at a map">
            <a:extLst>
              <a:ext uri="{FF2B5EF4-FFF2-40B4-BE49-F238E27FC236}">
                <a16:creationId xmlns:a16="http://schemas.microsoft.com/office/drawing/2014/main" id="{1C39F64A-B54A-4CD3-BB35-411738F05DE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24100"/>
            <a:ext cx="1714500" cy="2209800"/>
          </a:xfrm>
          <a:prstGeom prst="rect">
            <a:avLst/>
          </a:prstGeom>
        </p:spPr>
      </p:pic>
      <p:sp>
        <p:nvSpPr>
          <p:cNvPr id="9" name="Slide Number Placeholder 8">
            <a:extLst>
              <a:ext uri="{FF2B5EF4-FFF2-40B4-BE49-F238E27FC236}">
                <a16:creationId xmlns:a16="http://schemas.microsoft.com/office/drawing/2014/main" id="{67044D07-782A-436D-9444-FB2043A88ACB}"/>
              </a:ext>
            </a:extLst>
          </p:cNvPr>
          <p:cNvSpPr>
            <a:spLocks noGrp="1"/>
          </p:cNvSpPr>
          <p:nvPr>
            <p:ph type="sldNum" sz="quarter" idx="12"/>
          </p:nvPr>
        </p:nvSpPr>
        <p:spPr/>
        <p:txBody>
          <a:bodyPr/>
          <a:lstStyle/>
          <a:p>
            <a:pPr>
              <a:spcBef>
                <a:spcPts val="100"/>
              </a:spcBef>
              <a:buSzPct val="99000"/>
            </a:pPr>
            <a:fld id="{60C5D6B0-8ED3-4A66-BBF0-A9AB59F35EA3}" type="slidenum">
              <a:rPr lang="en-US" smtClean="0"/>
              <a:pPr>
                <a:spcBef>
                  <a:spcPts val="100"/>
                </a:spcBef>
                <a:buSzPct val="99000"/>
              </a:pPr>
              <a:t>6</a:t>
            </a:fld>
            <a:endParaRPr lang="en-US"/>
          </a:p>
        </p:txBody>
      </p:sp>
    </p:spTree>
    <p:extLst>
      <p:ext uri="{BB962C8B-B14F-4D97-AF65-F5344CB8AC3E}">
        <p14:creationId xmlns:p14="http://schemas.microsoft.com/office/powerpoint/2010/main" val="47500120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DB25A0A7-2BBE-4BFC-B95F-9872F7FA3B80}"/>
              </a:ext>
            </a:extLst>
          </p:cNvPr>
          <p:cNvSpPr>
            <a:spLocks noGrp="1"/>
          </p:cNvSpPr>
          <p:nvPr>
            <p:ph sz="quarter" idx="14"/>
          </p:nvPr>
        </p:nvSpPr>
        <p:spPr/>
        <p:txBody>
          <a:bodyPr/>
          <a:lstStyle/>
          <a:p>
            <a:pPr>
              <a:spcBef>
                <a:spcPct val="100000"/>
              </a:spcBef>
              <a:buSzPct val="99000"/>
            </a:pPr>
            <a:r>
              <a:rPr lang="en-US" b="1" kern="1200">
                <a:sym typeface="Arial"/>
              </a:rPr>
              <a:t>What would you include in a transfer of command briefing?</a:t>
            </a:r>
            <a:endParaRPr lang="en-US"/>
          </a:p>
        </p:txBody>
      </p:sp>
      <p:pic>
        <p:nvPicPr>
          <p:cNvPr id="8" name="Content Placeholder 7" descr="Discussion Question Icon">
            <a:extLst>
              <a:ext uri="{FF2B5EF4-FFF2-40B4-BE49-F238E27FC236}">
                <a16:creationId xmlns:a16="http://schemas.microsoft.com/office/drawing/2014/main" id="{696691C1-4200-4494-9358-6B585065B9A6}"/>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23B1586E-03CE-44AC-BEBC-7399A8FA4162}"/>
              </a:ext>
            </a:extLst>
          </p:cNvPr>
          <p:cNvSpPr>
            <a:spLocks noGrp="1"/>
          </p:cNvSpPr>
          <p:nvPr>
            <p:ph type="sldNum" sz="quarter" idx="12"/>
          </p:nvPr>
        </p:nvSpPr>
        <p:spPr/>
        <p:txBody>
          <a:bodyPr/>
          <a:lstStyle/>
          <a:p>
            <a:pPr>
              <a:spcBef>
                <a:spcPts val="100"/>
              </a:spcBef>
              <a:buSzPct val="99000"/>
            </a:pPr>
            <a:fld id="{60C5D6B0-8ED3-4A66-BBF0-A9AB59F35EA3}" type="slidenum">
              <a:rPr lang="en-US" smtClean="0"/>
              <a:pPr>
                <a:spcBef>
                  <a:spcPts val="100"/>
                </a:spcBef>
                <a:buSzPct val="99000"/>
              </a:pPr>
              <a:t>7</a:t>
            </a:fld>
            <a:endParaRPr lang="en-US"/>
          </a:p>
        </p:txBody>
      </p:sp>
    </p:spTree>
    <p:extLst>
      <p:ext uri="{BB962C8B-B14F-4D97-AF65-F5344CB8AC3E}">
        <p14:creationId xmlns:p14="http://schemas.microsoft.com/office/powerpoint/2010/main" val="82262853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Transfer of Command Briefing Elements</a:t>
            </a:r>
          </a:p>
        </p:txBody>
      </p:sp>
      <p:graphicFrame>
        <p:nvGraphicFramePr>
          <p:cNvPr id="5" name="Table 4"/>
          <p:cNvGraphicFramePr>
            <a:graphicFrameLocks noGrp="1"/>
          </p:cNvGraphicFramePr>
          <p:nvPr>
            <p:extLst>
              <p:ext uri="{D42A27DB-BD31-4B8C-83A1-F6EECF244321}">
                <p14:modId xmlns:p14="http://schemas.microsoft.com/office/powerpoint/2010/main" val="3931216129"/>
              </p:ext>
            </p:extLst>
          </p:nvPr>
        </p:nvGraphicFramePr>
        <p:xfrm>
          <a:off x="457199" y="1016000"/>
          <a:ext cx="8229600" cy="4584700"/>
        </p:xfrm>
        <a:graphic>
          <a:graphicData uri="http://schemas.openxmlformats.org/drawingml/2006/table">
            <a:tbl>
              <a:tblPr firstRow="1" bandRow="1">
                <a:tableStyleId>{2D5ABB26-0587-4C30-8999-92F81FD0307C}</a:tableStyleId>
              </a:tblPr>
              <a:tblGrid>
                <a:gridCol w="822960">
                  <a:extLst>
                    <a:ext uri="{9D8B030D-6E8A-4147-A177-3AD203B41FA5}">
                      <a16:colId xmlns:a16="http://schemas.microsoft.com/office/drawing/2014/main" val="20000"/>
                    </a:ext>
                  </a:extLst>
                </a:gridCol>
                <a:gridCol w="3703320">
                  <a:extLst>
                    <a:ext uri="{9D8B030D-6E8A-4147-A177-3AD203B41FA5}">
                      <a16:colId xmlns:a16="http://schemas.microsoft.com/office/drawing/2014/main" val="20001"/>
                    </a:ext>
                  </a:extLst>
                </a:gridCol>
                <a:gridCol w="3703320">
                  <a:extLst>
                    <a:ext uri="{9D8B030D-6E8A-4147-A177-3AD203B41FA5}">
                      <a16:colId xmlns:a16="http://schemas.microsoft.com/office/drawing/2014/main" val="20002"/>
                    </a:ext>
                  </a:extLst>
                </a:gridCol>
              </a:tblGrid>
              <a:tr h="884325">
                <a:tc gridSpan="3">
                  <a:txBody>
                    <a:bodyPr/>
                    <a:lstStyle/>
                    <a:p>
                      <a:pPr lvl="0">
                        <a:spcBef>
                          <a:spcPct val="100000"/>
                        </a:spcBef>
                        <a:buClrTx/>
                      </a:pPr>
                      <a:r>
                        <a:rPr lang="en-US" sz="2000">
                          <a:solidFill>
                            <a:srgbClr val="000066"/>
                          </a:solidFill>
                          <a:sym typeface="Arial"/>
                        </a:rPr>
                        <a:t>A transfer of command briefing should always take place. The briefing should include: </a:t>
                      </a:r>
                      <a:endParaRPr lang="en-US" sz="2000">
                        <a:solidFill>
                          <a:srgbClr val="000066"/>
                        </a:solidFill>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700375">
                <a:tc>
                  <a:txBody>
                    <a:bodyPr/>
                    <a:lstStyle/>
                    <a:p>
                      <a:pPr>
                        <a:buClrTx/>
                      </a:pPr>
                      <a:endParaRPr lang="en-US" sz="1800"/>
                    </a:p>
                  </a:txBody>
                  <a:tcPr/>
                </a:tc>
                <a:tc>
                  <a:txBody>
                    <a:bodyPr/>
                    <a:lstStyle/>
                    <a:p>
                      <a:pPr marL="457200" lvl="1" indent="-342900">
                        <a:spcBef>
                          <a:spcPct val="50000"/>
                        </a:spcBef>
                        <a:buClrTx/>
                        <a:buSzPct val="100000"/>
                        <a:buFont typeface="Arial"/>
                        <a:buChar char="•"/>
                      </a:pPr>
                      <a:r>
                        <a:rPr lang="en-US" sz="2000" dirty="0">
                          <a:solidFill>
                            <a:srgbClr val="000066"/>
                          </a:solidFill>
                          <a:sym typeface="Arial"/>
                        </a:rPr>
                        <a:t>Situation status </a:t>
                      </a:r>
                    </a:p>
                    <a:p>
                      <a:pPr marL="457200" lvl="1" indent="-342900">
                        <a:spcBef>
                          <a:spcPct val="50000"/>
                        </a:spcBef>
                        <a:buClrTx/>
                        <a:buSzPct val="100000"/>
                        <a:buFont typeface="Arial"/>
                        <a:buChar char="•"/>
                      </a:pPr>
                      <a:r>
                        <a:rPr lang="en-US" sz="2000" dirty="0">
                          <a:solidFill>
                            <a:srgbClr val="000066"/>
                          </a:solidFill>
                          <a:sym typeface="Arial"/>
                        </a:rPr>
                        <a:t>Incident objectives and priorities </a:t>
                      </a:r>
                    </a:p>
                    <a:p>
                      <a:pPr marL="457200" lvl="1" indent="-342900">
                        <a:spcBef>
                          <a:spcPct val="50000"/>
                        </a:spcBef>
                        <a:buClrTx/>
                        <a:buSzPct val="100000"/>
                        <a:buFont typeface="Arial"/>
                        <a:buChar char="•"/>
                      </a:pPr>
                      <a:r>
                        <a:rPr lang="en-US" sz="2000" dirty="0">
                          <a:solidFill>
                            <a:srgbClr val="000066"/>
                          </a:solidFill>
                          <a:sym typeface="Arial"/>
                        </a:rPr>
                        <a:t>Current organization</a:t>
                      </a:r>
                    </a:p>
                    <a:p>
                      <a:pPr marL="457200" lvl="1" indent="-342900">
                        <a:spcBef>
                          <a:spcPct val="50000"/>
                        </a:spcBef>
                        <a:buClrTx/>
                        <a:buSzPct val="100000"/>
                        <a:buFont typeface="Arial"/>
                        <a:buChar char="•"/>
                      </a:pPr>
                      <a:r>
                        <a:rPr lang="en-US" sz="2000" dirty="0">
                          <a:solidFill>
                            <a:srgbClr val="000066"/>
                          </a:solidFill>
                          <a:sym typeface="Arial"/>
                        </a:rPr>
                        <a:t>Resource assignments</a:t>
                      </a:r>
                    </a:p>
                    <a:p>
                      <a:pPr marL="457200" lvl="1" indent="-342900">
                        <a:spcBef>
                          <a:spcPct val="50000"/>
                        </a:spcBef>
                        <a:buClrTx/>
                        <a:buSzPct val="100000"/>
                        <a:buFont typeface="Arial"/>
                        <a:buChar char="•"/>
                      </a:pPr>
                      <a:r>
                        <a:rPr lang="en-US" sz="2000" dirty="0">
                          <a:solidFill>
                            <a:srgbClr val="000066"/>
                          </a:solidFill>
                          <a:sym typeface="Arial"/>
                        </a:rPr>
                        <a:t>Resources ordered and </a:t>
                      </a:r>
                      <a:r>
                        <a:rPr lang="en-US" sz="2000" dirty="0" err="1">
                          <a:solidFill>
                            <a:srgbClr val="000066"/>
                          </a:solidFill>
                          <a:sym typeface="Arial"/>
                        </a:rPr>
                        <a:t>en</a:t>
                      </a:r>
                      <a:r>
                        <a:rPr lang="en-US" sz="2000" dirty="0">
                          <a:solidFill>
                            <a:srgbClr val="000066"/>
                          </a:solidFill>
                          <a:sym typeface="Arial"/>
                        </a:rPr>
                        <a:t> route</a:t>
                      </a:r>
                      <a:endParaRPr lang="en-US" sz="2000" dirty="0">
                        <a:solidFill>
                          <a:srgbClr val="000066"/>
                        </a:solidFill>
                      </a:endParaRPr>
                    </a:p>
                  </a:txBody>
                  <a:tcPr/>
                </a:tc>
                <a:tc>
                  <a:txBody>
                    <a:bodyPr/>
                    <a:lstStyle/>
                    <a:p>
                      <a:pPr marL="457200" lvl="1" indent="-342900">
                        <a:spcBef>
                          <a:spcPct val="50000"/>
                        </a:spcBef>
                        <a:buClrTx/>
                        <a:buSzPct val="100000"/>
                        <a:buFont typeface="Arial"/>
                        <a:buChar char="•"/>
                      </a:pPr>
                      <a:r>
                        <a:rPr lang="en-US" sz="2000" dirty="0">
                          <a:solidFill>
                            <a:srgbClr val="000066"/>
                          </a:solidFill>
                          <a:sym typeface="Arial"/>
                        </a:rPr>
                        <a:t>Incident facilities</a:t>
                      </a:r>
                    </a:p>
                    <a:p>
                      <a:pPr marL="457200" lvl="1" indent="-342900">
                        <a:spcBef>
                          <a:spcPct val="50000"/>
                        </a:spcBef>
                        <a:buClrTx/>
                        <a:buSzPct val="100000"/>
                        <a:buFont typeface="Arial"/>
                        <a:buChar char="•"/>
                      </a:pPr>
                      <a:r>
                        <a:rPr lang="en-US" sz="2000" dirty="0">
                          <a:solidFill>
                            <a:srgbClr val="000066"/>
                          </a:solidFill>
                          <a:sym typeface="Arial"/>
                        </a:rPr>
                        <a:t>Incident communications plan </a:t>
                      </a:r>
                    </a:p>
                    <a:p>
                      <a:pPr marL="457200" lvl="1" indent="-342900">
                        <a:spcBef>
                          <a:spcPct val="50000"/>
                        </a:spcBef>
                        <a:buClrTx/>
                        <a:buSzPct val="100000"/>
                        <a:buFont typeface="Arial"/>
                        <a:buChar char="•"/>
                      </a:pPr>
                      <a:r>
                        <a:rPr lang="en-US" sz="2000" dirty="0">
                          <a:solidFill>
                            <a:srgbClr val="000066"/>
                          </a:solidFill>
                          <a:sym typeface="Arial"/>
                        </a:rPr>
                        <a:t>Incident prognosis, concerns, and other issues </a:t>
                      </a:r>
                    </a:p>
                    <a:p>
                      <a:pPr marL="457200" lvl="1" indent="-342900">
                        <a:spcBef>
                          <a:spcPct val="50000"/>
                        </a:spcBef>
                        <a:buClrTx/>
                        <a:buSzPct val="100000"/>
                        <a:buFont typeface="Arial"/>
                        <a:buChar char="•"/>
                      </a:pPr>
                      <a:r>
                        <a:rPr lang="en-US" sz="2000" dirty="0">
                          <a:solidFill>
                            <a:srgbClr val="000066"/>
                          </a:solidFill>
                          <a:sym typeface="Arial"/>
                        </a:rPr>
                        <a:t>Introduction of Command and General Staff members</a:t>
                      </a:r>
                      <a:endParaRPr lang="en-US" sz="2000" dirty="0">
                        <a:solidFill>
                          <a:srgbClr val="000066"/>
                        </a:solidFill>
                      </a:endParaRPr>
                    </a:p>
                  </a:txBody>
                  <a:tcPr/>
                </a:tc>
                <a:extLst>
                  <a:ext uri="{0D108BD9-81ED-4DB2-BD59-A6C34878D82A}">
                    <a16:rowId xmlns:a16="http://schemas.microsoft.com/office/drawing/2014/main" val="10002"/>
                  </a:ext>
                </a:extLst>
              </a:tr>
            </a:tbl>
          </a:graphicData>
        </a:graphic>
      </p:graphicFrame>
      <p:sp>
        <p:nvSpPr>
          <p:cNvPr id="6" name="Slide Number Placeholder 5">
            <a:extLst>
              <a:ext uri="{FF2B5EF4-FFF2-40B4-BE49-F238E27FC236}">
                <a16:creationId xmlns:a16="http://schemas.microsoft.com/office/drawing/2014/main" id="{88703002-1CF4-4B15-BC75-C6992E23BEF0}"/>
              </a:ext>
            </a:extLst>
          </p:cNvPr>
          <p:cNvSpPr>
            <a:spLocks noGrp="1"/>
          </p:cNvSpPr>
          <p:nvPr>
            <p:ph type="sldNum" sz="quarter" idx="12"/>
          </p:nvPr>
        </p:nvSpPr>
        <p:spPr/>
        <p:txBody>
          <a:bodyPr/>
          <a:lstStyle/>
          <a:p>
            <a:pPr>
              <a:spcBef>
                <a:spcPts val="100"/>
              </a:spcBef>
              <a:buSzPct val="99000"/>
            </a:pPr>
            <a:fld id="{60C5D6B0-8ED3-4A66-BBF0-A9AB59F35EA3}" type="slidenum">
              <a:rPr lang="en-US" smtClean="0"/>
              <a:pPr>
                <a:spcBef>
                  <a:spcPts val="100"/>
                </a:spcBef>
                <a:buSzPct val="99000"/>
              </a:pPr>
              <a:t>8</a:t>
            </a:fld>
            <a:endParaRPr lang="en-US"/>
          </a:p>
        </p:txBody>
      </p:sp>
    </p:spTree>
    <p:extLst>
      <p:ext uri="{BB962C8B-B14F-4D97-AF65-F5344CB8AC3E}">
        <p14:creationId xmlns:p14="http://schemas.microsoft.com/office/powerpoint/2010/main" val="208758650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 Briefing Form (ICS Form 201) </a:t>
            </a:r>
          </a:p>
        </p:txBody>
      </p:sp>
      <p:sp>
        <p:nvSpPr>
          <p:cNvPr id="3" name="Content Placeholder 2">
            <a:extLst>
              <a:ext uri="{FF2B5EF4-FFF2-40B4-BE49-F238E27FC236}">
                <a16:creationId xmlns:a16="http://schemas.microsoft.com/office/drawing/2014/main" id="{F086930A-252C-4BA8-8A98-EE2EFF9F3ED8}"/>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Agency policies and incident-specific issues may alter the transfer of command process. In all cases, the information shared must be documented and saved for easy retrieval during and after the incident.</a:t>
            </a:r>
          </a:p>
          <a:p>
            <a:pPr fontAlgn="auto">
              <a:spcBef>
                <a:spcPct val="100000"/>
              </a:spcBef>
              <a:spcAft>
                <a:spcPts val="0"/>
              </a:spcAft>
              <a:buSzPct val="99000"/>
              <a:tabLst/>
            </a:pPr>
            <a:r>
              <a:rPr lang="en-US" kern="1200">
                <a:sym typeface="Arial"/>
              </a:rPr>
              <a:t>The initial Incident Commander can use the ICS Form 201 to document actions and situational information.</a:t>
            </a:r>
          </a:p>
          <a:p>
            <a:pPr fontAlgn="auto">
              <a:spcBef>
                <a:spcPct val="100000"/>
              </a:spcBef>
              <a:spcAft>
                <a:spcPts val="0"/>
              </a:spcAft>
              <a:buSzPct val="99000"/>
              <a:tabLst/>
            </a:pPr>
            <a:r>
              <a:rPr lang="en-US" kern="1200">
                <a:sym typeface="Arial"/>
              </a:rPr>
              <a:t>For more complex transfer of command situations, every aspect of the incident must be documented and included in the transfer of command briefing. </a:t>
            </a:r>
            <a:endParaRPr lang="en-US"/>
          </a:p>
        </p:txBody>
      </p:sp>
      <p:pic>
        <p:nvPicPr>
          <p:cNvPr id="8" name="Content Placeholder 7" descr="A picture of an Incident Briefing Form.">
            <a:extLst>
              <a:ext uri="{FF2B5EF4-FFF2-40B4-BE49-F238E27FC236}">
                <a16:creationId xmlns:a16="http://schemas.microsoft.com/office/drawing/2014/main" id="{86D97FD4-5453-444C-B31C-45654E6B751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543" y="1979794"/>
            <a:ext cx="2285714" cy="2907936"/>
          </a:xfrm>
          <a:prstGeom prst="rect">
            <a:avLst/>
          </a:prstGeom>
        </p:spPr>
      </p:pic>
      <p:sp>
        <p:nvSpPr>
          <p:cNvPr id="9" name="Slide Number Placeholder 8">
            <a:extLst>
              <a:ext uri="{FF2B5EF4-FFF2-40B4-BE49-F238E27FC236}">
                <a16:creationId xmlns:a16="http://schemas.microsoft.com/office/drawing/2014/main" id="{477E7084-DD65-4903-8DC8-4649E476E3CD}"/>
              </a:ext>
            </a:extLst>
          </p:cNvPr>
          <p:cNvSpPr>
            <a:spLocks noGrp="1"/>
          </p:cNvSpPr>
          <p:nvPr>
            <p:ph type="sldNum" sz="quarter" idx="12"/>
          </p:nvPr>
        </p:nvSpPr>
        <p:spPr/>
        <p:txBody>
          <a:bodyPr/>
          <a:lstStyle/>
          <a:p>
            <a:pPr>
              <a:spcBef>
                <a:spcPts val="100"/>
              </a:spcBef>
              <a:buSzPct val="99000"/>
            </a:pPr>
            <a:fld id="{60C5D6B0-8ED3-4A66-BBF0-A9AB59F35EA3}" type="slidenum">
              <a:rPr lang="en-US" smtClean="0"/>
              <a:pPr>
                <a:spcBef>
                  <a:spcPts val="100"/>
                </a:spcBef>
                <a:buSzPct val="99000"/>
              </a:pPr>
              <a:t>9</a:t>
            </a:fld>
            <a:endParaRPr lang="en-US"/>
          </a:p>
        </p:txBody>
      </p:sp>
    </p:spTree>
    <p:extLst>
      <p:ext uri="{BB962C8B-B14F-4D97-AF65-F5344CB8AC3E}">
        <p14:creationId xmlns:p14="http://schemas.microsoft.com/office/powerpoint/2010/main" val="460924934"/>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ED78217-45EB-4700-A436-9A94F5EC2AC5}">
  <ds:schemaRefs>
    <ds:schemaRef ds:uri="Microsoft.SharePoint.Taxonomy.ContentTypeSync"/>
  </ds:schemaRefs>
</ds:datastoreItem>
</file>

<file path=customXml/itemProps2.xml><?xml version="1.0" encoding="utf-8"?>
<ds:datastoreItem xmlns:ds="http://schemas.openxmlformats.org/officeDocument/2006/customXml" ds:itemID="{6108303C-4DC5-4C4B-A4AC-96F2DAE5B58E}"/>
</file>

<file path=customXml/itemProps3.xml><?xml version="1.0" encoding="utf-8"?>
<ds:datastoreItem xmlns:ds="http://schemas.openxmlformats.org/officeDocument/2006/customXml" ds:itemID="{DD8A18D2-78BA-454A-8711-2E1030AA0C1F}">
  <ds:schemaRefs>
    <ds:schemaRef ds:uri="http://schemas.microsoft.com/office/2006/metadata/properties"/>
    <ds:schemaRef ds:uri="http://schemas.microsoft.com/office/infopath/2007/PartnerControls"/>
    <ds:schemaRef ds:uri="95ba42ad-0bbe-4ff2-b5a3-00bdc267f7a0"/>
  </ds:schemaRefs>
</ds:datastoreItem>
</file>

<file path=customXml/itemProps4.xml><?xml version="1.0" encoding="utf-8"?>
<ds:datastoreItem xmlns:ds="http://schemas.openxmlformats.org/officeDocument/2006/customXml" ds:itemID="{150CD178-106F-44F9-87F2-7E4CA1A1F9A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EMI_PPT_V7</Template>
  <TotalTime>0</TotalTime>
  <Words>676</Words>
  <Application>Microsoft Office PowerPoint</Application>
  <PresentationFormat>On-screen Show (4:3)</PresentationFormat>
  <Paragraphs>71</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Times New Roman</vt:lpstr>
      <vt:lpstr>Wingdings</vt:lpstr>
      <vt:lpstr>EMI_PPT</vt:lpstr>
      <vt:lpstr>Lesson 7 Overview</vt:lpstr>
      <vt:lpstr>Transfer of Command</vt:lpstr>
      <vt:lpstr>When Command Is Transferred </vt:lpstr>
      <vt:lpstr>Discussion Question</vt:lpstr>
      <vt:lpstr>A More Qualified Person Arrives</vt:lpstr>
      <vt:lpstr>Transfer of Command Procedures</vt:lpstr>
      <vt:lpstr>Discussion Question</vt:lpstr>
      <vt:lpstr>Transfer of Command Briefing Elements</vt:lpstr>
      <vt:lpstr>Incident Briefing Form (ICS Form 201) </vt:lpstr>
      <vt:lpstr>Activity 7.1: Transfer of Command</vt:lpstr>
      <vt:lpstr>Lesson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IS-0200c Visuals - Lesson 7</dc:title>
  <dc:creator/>
  <cp:lastModifiedBy/>
  <cp:revision>1</cp:revision>
  <dcterms:created xsi:type="dcterms:W3CDTF">2020-09-21T18:10:04Z</dcterms:created>
  <dcterms:modified xsi:type="dcterms:W3CDTF">2022-03-30T14:18:20Z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