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04B5D100-9EA6-4258-9C07-3B022E2292CC}" type="datetimeFigureOut">
              <a:rPr lang="en-US" smtClean="0"/>
              <a:t>3/30/2022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4B5D100-9EA6-4258-9C07-3B022E2292CC}" type="datetimeFigureOut">
              <a:rPr lang="en-US" smtClean="0"/>
              <a:t>3/30/2022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FAB2CB-2146-4DB3-8B88-311E00AA395E}"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04B5D100-9EA6-4258-9C07-3B022E2292CC}" type="datetimeFigureOut">
              <a:rPr lang="en-US" smtClean="0"/>
              <a:t>3/30/2022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1FFAB2CB-2146-4DB3-8B88-311E00AA395E}"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04B5D100-9EA6-4258-9C07-3B022E2292CC}" type="datetimeFigureOut">
              <a:rPr lang="en-US" smtClean="0"/>
              <a:t>3/30/2022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1FFAB2CB-2146-4DB3-8B88-311E00AA395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training.fema.gov/emiweb/is/icsresource/assets/hspd-5.pdf" TargetMode="External"/><Relationship Id="rId2" Type="http://schemas.openxmlformats.org/officeDocument/2006/relationships/hyperlink" Target="https://www.fema.gov/national-incident-management-system" TargetMode="External"/><Relationship Id="rId1" Type="http://schemas.openxmlformats.org/officeDocument/2006/relationships/slideLayout" Target="../slideLayouts/slideLayout2.xml"/><Relationship Id="rId4" Type="http://schemas.openxmlformats.org/officeDocument/2006/relationships/hyperlink" Target="https://www.dhs.gov/presidential-policy-directive-8-national-preparednes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Welcome</a:t>
            </a:r>
          </a:p>
        </p:txBody>
      </p:sp>
      <p:sp>
        <p:nvSpPr>
          <p:cNvPr id="3" name="Content Placeholder 2">
            <a:extLst>
              <a:ext uri="{FF2B5EF4-FFF2-40B4-BE49-F238E27FC236}">
                <a16:creationId xmlns:a16="http://schemas.microsoft.com/office/drawing/2014/main" id="{14F53A62-7D87-4A0E-977F-C4EB1278C45D}"/>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The Emergency Management Institute developed the IS-200.c Basic Incident Command System for Initial Response, ICS 200 course in collaboration with:</a:t>
            </a:r>
          </a:p>
          <a:p>
            <a:pPr marL="254000" lvl="1" indent="-254000" fontAlgn="auto">
              <a:spcBef>
                <a:spcPct val="100000"/>
              </a:spcBef>
              <a:buSzPct val="99000"/>
              <a:buFont typeface="Arial"/>
              <a:buChar char="•"/>
              <a:tabLst/>
            </a:pPr>
            <a:r>
              <a:rPr lang="en-US" kern="1200">
                <a:ea typeface="+mn-ea"/>
                <a:sym typeface="Arial"/>
              </a:rPr>
              <a:t>National Wildfire Coordinating Group (NWCG)</a:t>
            </a:r>
          </a:p>
          <a:p>
            <a:pPr marL="254000" lvl="1" indent="-254000" fontAlgn="auto">
              <a:spcBef>
                <a:spcPct val="100000"/>
              </a:spcBef>
              <a:buSzPct val="99000"/>
              <a:buFont typeface="Arial"/>
              <a:buChar char="•"/>
              <a:tabLst/>
            </a:pPr>
            <a:r>
              <a:rPr lang="en-US" kern="1200">
                <a:ea typeface="+mn-ea"/>
                <a:sym typeface="Arial"/>
              </a:rPr>
              <a:t>U.S. Department of Agriculture (USDA)</a:t>
            </a:r>
          </a:p>
          <a:p>
            <a:pPr marL="254000" lvl="1" indent="-254000" fontAlgn="auto">
              <a:spcBef>
                <a:spcPct val="100000"/>
              </a:spcBef>
              <a:buSzPct val="99000"/>
              <a:buFont typeface="Arial"/>
              <a:buChar char="•"/>
              <a:tabLst/>
            </a:pPr>
            <a:r>
              <a:rPr lang="en-US" kern="1200">
                <a:ea typeface="+mn-ea"/>
                <a:sym typeface="Arial"/>
              </a:rPr>
              <a:t>U.S. Fire Administration's National Fire Programs Branch </a:t>
            </a:r>
          </a:p>
          <a:p>
            <a:pPr marL="254000" lvl="1" indent="-254000" fontAlgn="auto">
              <a:spcBef>
                <a:spcPct val="100000"/>
              </a:spcBef>
              <a:buSzPct val="99000"/>
              <a:buFont typeface="Arial"/>
              <a:buChar char="•"/>
              <a:tabLst/>
            </a:pPr>
            <a:r>
              <a:rPr lang="en-US" kern="1200">
                <a:ea typeface="+mn-ea"/>
                <a:sym typeface="Arial"/>
              </a:rPr>
              <a:t>United States Coast Guard (USCG)</a:t>
            </a:r>
          </a:p>
          <a:p>
            <a:pPr>
              <a:spcBef>
                <a:spcPct val="100000"/>
              </a:spcBef>
              <a:buSzPct val="99000"/>
            </a:pPr>
            <a:r>
              <a:rPr lang="en-US" kern="1200">
                <a:sym typeface="Arial"/>
              </a:rPr>
              <a:t>IS-200.c follows NIMS guidelines and meets the National Incident Management System (NIMS) Baseline Training requirements for ICS 200. </a:t>
            </a:r>
            <a:endParaRPr lang="en-US"/>
          </a:p>
        </p:txBody>
      </p:sp>
      <p:pic>
        <p:nvPicPr>
          <p:cNvPr id="8" name="Content Placeholder 7" descr="Image of the United States with logos of Federal Emergency Management Agency, US Department of Agriculture, National Wildfire Coordinating Group, US Coast Guard, US Fire Administration.">
            <a:extLst>
              <a:ext uri="{FF2B5EF4-FFF2-40B4-BE49-F238E27FC236}">
                <a16:creationId xmlns:a16="http://schemas.microsoft.com/office/drawing/2014/main" id="{7535EC91-1306-4A74-9E83-690BAA07489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638" y="1957572"/>
            <a:ext cx="3809524" cy="2952381"/>
          </a:xfrm>
          <a:prstGeom prst="rect">
            <a:avLst/>
          </a:prstGeom>
        </p:spPr>
      </p:pic>
      <p:sp>
        <p:nvSpPr>
          <p:cNvPr id="9" name="Slide Number Placeholder 8">
            <a:extLst>
              <a:ext uri="{FF2B5EF4-FFF2-40B4-BE49-F238E27FC236}">
                <a16:creationId xmlns:a16="http://schemas.microsoft.com/office/drawing/2014/main" id="{ACA1F590-1F36-4A52-8ABC-CA00202D0C51}"/>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a:t>
            </a:fld>
            <a:endParaRPr lang="en-US"/>
          </a:p>
        </p:txBody>
      </p:sp>
    </p:spTree>
    <p:extLst>
      <p:ext uri="{BB962C8B-B14F-4D97-AF65-F5344CB8AC3E}">
        <p14:creationId xmlns:p14="http://schemas.microsoft.com/office/powerpoint/2010/main" val="353113669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 Overview</a:t>
            </a:r>
          </a:p>
        </p:txBody>
      </p:sp>
      <p:sp>
        <p:nvSpPr>
          <p:cNvPr id="3" name="Content Placeholder 2">
            <a:extLst>
              <a:ext uri="{FF2B5EF4-FFF2-40B4-BE49-F238E27FC236}">
                <a16:creationId xmlns:a16="http://schemas.microsoft.com/office/drawing/2014/main" id="{DA8B38C6-B64A-4E42-AE7B-B82203B267C1}"/>
              </a:ext>
            </a:extLst>
          </p:cNvPr>
          <p:cNvSpPr>
            <a:spLocks noGrp="1"/>
          </p:cNvSpPr>
          <p:nvPr>
            <p:ph idx="1"/>
          </p:nvPr>
        </p:nvSpPr>
        <p:spPr/>
        <p:txBody>
          <a:bodyPr>
            <a:normAutofit fontScale="92500" lnSpcReduction="10000"/>
          </a:bodyPr>
          <a:lstStyle/>
          <a:p>
            <a:pPr fontAlgn="auto">
              <a:spcBef>
                <a:spcPct val="100000"/>
              </a:spcBef>
              <a:spcAft>
                <a:spcPts val="0"/>
              </a:spcAft>
              <a:buSzPct val="99000"/>
              <a:tabLst/>
            </a:pPr>
            <a:r>
              <a:rPr lang="en-US" kern="1200">
                <a:sym typeface="Arial"/>
              </a:rPr>
              <a:t>This lesson provides an overview of the Incident Command System (ICS) and the National Incident Management System (NIMS).</a:t>
            </a:r>
          </a:p>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 </a:t>
            </a:r>
          </a:p>
          <a:p>
            <a:pPr marL="254000" lvl="1" indent="-254000" fontAlgn="auto">
              <a:spcBef>
                <a:spcPct val="100000"/>
              </a:spcBef>
              <a:spcAft>
                <a:spcPts val="0"/>
              </a:spcAft>
              <a:buSzPct val="99000"/>
              <a:buFont typeface="Arial"/>
              <a:buChar char="•"/>
              <a:tabLst/>
            </a:pPr>
            <a:r>
              <a:rPr lang="en-US" kern="1200">
                <a:ea typeface="+mn-ea"/>
                <a:sym typeface="Arial"/>
              </a:rPr>
              <a:t>Describe the Incident Command System (ICS). </a:t>
            </a:r>
          </a:p>
          <a:p>
            <a:pPr marL="254000" lvl="1" indent="-254000" fontAlgn="auto">
              <a:spcBef>
                <a:spcPct val="100000"/>
              </a:spcBef>
              <a:spcAft>
                <a:spcPts val="0"/>
              </a:spcAft>
              <a:buSzPct val="99000"/>
              <a:buFont typeface="Arial"/>
              <a:buChar char="•"/>
              <a:tabLst/>
            </a:pPr>
            <a:r>
              <a:rPr lang="en-US" kern="1200">
                <a:ea typeface="+mn-ea"/>
                <a:sym typeface="Arial"/>
              </a:rPr>
              <a:t>Describe the National Incident Management System (NIMS). </a:t>
            </a:r>
            <a:endParaRPr lang="en-US"/>
          </a:p>
        </p:txBody>
      </p:sp>
      <p:sp>
        <p:nvSpPr>
          <p:cNvPr id="6" name="Slide Number Placeholder 5">
            <a:extLst>
              <a:ext uri="{FF2B5EF4-FFF2-40B4-BE49-F238E27FC236}">
                <a16:creationId xmlns:a16="http://schemas.microsoft.com/office/drawing/2014/main" id="{F4F987E3-2A02-4BCE-8B72-2C06C6819578}"/>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10</a:t>
            </a:fld>
            <a:endParaRPr lang="en-US"/>
          </a:p>
        </p:txBody>
      </p:sp>
    </p:spTree>
    <p:extLst>
      <p:ext uri="{BB962C8B-B14F-4D97-AF65-F5344CB8AC3E}">
        <p14:creationId xmlns:p14="http://schemas.microsoft.com/office/powerpoint/2010/main" val="320390103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Command System (ICS)</a:t>
            </a:r>
          </a:p>
        </p:txBody>
      </p:sp>
      <p:sp>
        <p:nvSpPr>
          <p:cNvPr id="3" name="Content Placeholder 2">
            <a:extLst>
              <a:ext uri="{FF2B5EF4-FFF2-40B4-BE49-F238E27FC236}">
                <a16:creationId xmlns:a16="http://schemas.microsoft.com/office/drawing/2014/main" id="{02C3BBBC-96DA-4F79-B41E-73F45E769B2B}"/>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n-US" kern="1200">
                <a:sym typeface="Arial"/>
              </a:rPr>
              <a:t>ICS:</a:t>
            </a:r>
          </a:p>
          <a:p>
            <a:pPr marL="254000" lvl="1" indent="-254000" fontAlgn="auto">
              <a:spcBef>
                <a:spcPct val="100000"/>
              </a:spcBef>
              <a:buSzPct val="99000"/>
              <a:buFont typeface="Arial"/>
              <a:buChar char="•"/>
              <a:tabLst/>
            </a:pPr>
            <a:r>
              <a:rPr lang="en-US" kern="1200">
                <a:ea typeface="+mn-ea"/>
                <a:sym typeface="Arial"/>
              </a:rPr>
              <a:t>Is a standardized management tool for meeting the demands of small or large emergency or nonemergency situations </a:t>
            </a:r>
          </a:p>
          <a:p>
            <a:pPr marL="254000" lvl="1" indent="-254000" fontAlgn="auto">
              <a:spcBef>
                <a:spcPct val="100000"/>
              </a:spcBef>
              <a:buSzPct val="99000"/>
              <a:buFont typeface="Arial"/>
              <a:buChar char="•"/>
              <a:tabLst/>
            </a:pPr>
            <a:r>
              <a:rPr lang="en-US" kern="1200">
                <a:ea typeface="+mn-ea"/>
                <a:sym typeface="Arial"/>
              </a:rPr>
              <a:t>Represents "best practices," and has become the standard for emergency management across the country </a:t>
            </a:r>
          </a:p>
          <a:p>
            <a:pPr marL="254000" lvl="1" indent="-254000" fontAlgn="auto">
              <a:spcBef>
                <a:spcPct val="100000"/>
              </a:spcBef>
              <a:buSzPct val="99000"/>
              <a:buFont typeface="Arial"/>
              <a:buChar char="•"/>
              <a:tabLst/>
            </a:pPr>
            <a:r>
              <a:rPr lang="en-US" kern="1200">
                <a:ea typeface="+mn-ea"/>
                <a:sym typeface="Arial"/>
              </a:rPr>
              <a:t>May be used for planned events, natural disasters, and acts of terrorism </a:t>
            </a:r>
          </a:p>
          <a:p>
            <a:pPr marL="254000" lvl="1" indent="-254000" fontAlgn="auto">
              <a:spcBef>
                <a:spcPct val="100000"/>
              </a:spcBef>
              <a:buSzPct val="99000"/>
              <a:buFont typeface="Arial"/>
              <a:buChar char="•"/>
              <a:tabLst/>
            </a:pPr>
            <a:r>
              <a:rPr lang="en-US" kern="1200">
                <a:ea typeface="+mn-ea"/>
                <a:sym typeface="Arial"/>
              </a:rPr>
              <a:t>Is a part of the National Incident Management System (NIMS)</a:t>
            </a:r>
          </a:p>
          <a:p>
            <a:pPr>
              <a:spcBef>
                <a:spcPct val="100000"/>
              </a:spcBef>
              <a:buSzPct val="99000"/>
            </a:pPr>
            <a:r>
              <a:rPr lang="en-US" kern="1200">
                <a:sym typeface="Arial"/>
              </a:rPr>
              <a:t>ICS is not just a standardized organizational chart, but an entire management system.</a:t>
            </a:r>
            <a:endParaRPr lang="en-US"/>
          </a:p>
        </p:txBody>
      </p:sp>
      <p:pic>
        <p:nvPicPr>
          <p:cNvPr id="8" name="Content Placeholder 7" descr="Image 1:  Two public health responders sit leaning against a wall to rest.  &#10;Image 2:  A group of responders look at papers as they discuss plans">
            <a:extLst>
              <a:ext uri="{FF2B5EF4-FFF2-40B4-BE49-F238E27FC236}">
                <a16:creationId xmlns:a16="http://schemas.microsoft.com/office/drawing/2014/main" id="{07EABBF5-A2E2-4C8D-88D7-CBDAF4C5E25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
        <p:nvSpPr>
          <p:cNvPr id="9" name="Slide Number Placeholder 8">
            <a:extLst>
              <a:ext uri="{FF2B5EF4-FFF2-40B4-BE49-F238E27FC236}">
                <a16:creationId xmlns:a16="http://schemas.microsoft.com/office/drawing/2014/main" id="{9DB47500-8CFA-42F7-BC62-CEC7EA0FC97E}"/>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11</a:t>
            </a:fld>
            <a:endParaRPr lang="en-US"/>
          </a:p>
        </p:txBody>
      </p:sp>
    </p:spTree>
    <p:extLst>
      <p:ext uri="{BB962C8B-B14F-4D97-AF65-F5344CB8AC3E}">
        <p14:creationId xmlns:p14="http://schemas.microsoft.com/office/powerpoint/2010/main" val="48493170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Why ICS?</a:t>
            </a:r>
          </a:p>
        </p:txBody>
      </p:sp>
      <p:sp>
        <p:nvSpPr>
          <p:cNvPr id="3" name="Content Placeholder 2">
            <a:extLst>
              <a:ext uri="{FF2B5EF4-FFF2-40B4-BE49-F238E27FC236}">
                <a16:creationId xmlns:a16="http://schemas.microsoft.com/office/drawing/2014/main" id="{C460A510-7976-4BF3-9852-8C5FDBF1B27C}"/>
              </a:ext>
            </a:extLst>
          </p:cNvPr>
          <p:cNvSpPr>
            <a:spLocks noGrp="1"/>
          </p:cNvSpPr>
          <p:nvPr>
            <p:ph sz="quarter" idx="13"/>
          </p:nvPr>
        </p:nvSpPr>
        <p:spPr/>
        <p:txBody>
          <a:bodyPr>
            <a:normAutofit fontScale="92500" lnSpcReduction="20000"/>
          </a:bodyPr>
          <a:lstStyle/>
          <a:p>
            <a:pPr>
              <a:spcBef>
                <a:spcPct val="100000"/>
              </a:spcBef>
              <a:buSzPct val="99000"/>
            </a:pPr>
            <a:r>
              <a:rPr lang="en-US" kern="1200">
                <a:sym typeface="Arial"/>
              </a:rPr>
              <a:t>All levels of government, the private sector, and nongovernmental agencies must be prepared to prevent, protect against, mitigate, respond to, and recover from a wide spectrum of major events and natural disasters that exceed the capabilities of any single entity. Threats from natural disasters and human-caused events, such as terrorism, require a unified and coordinated national approach to planning and to domestic incident management.</a:t>
            </a:r>
            <a:endParaRPr lang="en-US"/>
          </a:p>
        </p:txBody>
      </p:sp>
      <p:pic>
        <p:nvPicPr>
          <p:cNvPr id="8" name="Content Placeholder 7" descr="Firefighters and military personnel unfurl a flag at the site of the September 11, 2001, attack on the Pentagon.">
            <a:extLst>
              <a:ext uri="{FF2B5EF4-FFF2-40B4-BE49-F238E27FC236}">
                <a16:creationId xmlns:a16="http://schemas.microsoft.com/office/drawing/2014/main" id="{A820E9AA-7308-4638-B747-DBFA42B7ED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D0154A7-0ADB-483E-86EA-05F5AE78BC37}"/>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12</a:t>
            </a:fld>
            <a:endParaRPr lang="en-US"/>
          </a:p>
        </p:txBody>
      </p:sp>
    </p:spTree>
    <p:extLst>
      <p:ext uri="{BB962C8B-B14F-4D97-AF65-F5344CB8AC3E}">
        <p14:creationId xmlns:p14="http://schemas.microsoft.com/office/powerpoint/2010/main" val="381495965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Homeland Security Presidential Directives</a:t>
            </a:r>
          </a:p>
        </p:txBody>
      </p:sp>
      <p:sp>
        <p:nvSpPr>
          <p:cNvPr id="3" name="Content Placeholder 2">
            <a:extLst>
              <a:ext uri="{FF2B5EF4-FFF2-40B4-BE49-F238E27FC236}">
                <a16:creationId xmlns:a16="http://schemas.microsoft.com/office/drawing/2014/main" id="{0164705A-23A0-49A3-94BC-826D5BAAF0C4}"/>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b="1" kern="1200">
                <a:sym typeface="Arial"/>
              </a:rPr>
              <a:t>HSPD-5, Management of Domestic Incidents</a:t>
            </a:r>
            <a:r>
              <a:rPr lang="en-US" kern="1200">
                <a:sym typeface="Arial"/>
              </a:rPr>
              <a:t>, identified steps for improved coordination in response to incidents. It required the Department of Homeland Security (DHS) to coordinate with other Federal departments and agencies and State, local, and tribal governments to establish a National Response Framework (NRF) and a National Incident Management System (NIMS).</a:t>
            </a:r>
          </a:p>
          <a:p>
            <a:pPr fontAlgn="auto">
              <a:spcBef>
                <a:spcPct val="100000"/>
              </a:spcBef>
              <a:spcAft>
                <a:spcPts val="0"/>
              </a:spcAft>
              <a:buSzPct val="99000"/>
              <a:tabLst/>
            </a:pPr>
            <a:r>
              <a:rPr lang="en-US" b="1" kern="1200">
                <a:sym typeface="Arial"/>
              </a:rPr>
              <a:t>HSPD-8, National Preparedness</a:t>
            </a:r>
            <a:r>
              <a:rPr lang="en-US" kern="1200">
                <a:sym typeface="Arial"/>
              </a:rPr>
              <a:t>, directed DHS to lead a national initiative to develop a National Preparedness System—a common, unified approach to “strengthen the preparedness of the United States to prevent and respond to threatened or actual domestic terrorist attacks, major disasters, and other emergencies.” </a:t>
            </a:r>
          </a:p>
          <a:p>
            <a:pPr fontAlgn="auto">
              <a:spcBef>
                <a:spcPct val="100000"/>
              </a:spcBef>
              <a:spcAft>
                <a:spcPts val="0"/>
              </a:spcAft>
              <a:buSzPct val="99000"/>
              <a:tabLst/>
            </a:pPr>
            <a:r>
              <a:rPr lang="en-US" b="1" kern="1200">
                <a:sym typeface="Arial"/>
              </a:rPr>
              <a:t>Presidential Policy Directive 8 (PPD-8), National Preparedness</a:t>
            </a:r>
            <a:r>
              <a:rPr lang="en-US" kern="1200">
                <a:sym typeface="Arial"/>
              </a:rPr>
              <a:t>, describes the Nation's approach to preparedness-one that involves the whole community, including individuals, businesses, community- and faith-based organizations, schools, tribes, and all levels of government (Federal, State, local, tribal and territorial). </a:t>
            </a:r>
          </a:p>
          <a:p>
            <a:pPr fontAlgn="auto">
              <a:spcBef>
                <a:spcPct val="100000"/>
              </a:spcBef>
              <a:spcAft>
                <a:spcPts val="0"/>
              </a:spcAft>
              <a:buSzPct val="99000"/>
              <a:tabLst/>
            </a:pPr>
            <a:r>
              <a:rPr lang="en-US" kern="1200">
                <a:sym typeface="Arial"/>
              </a:rPr>
              <a:t> </a:t>
            </a:r>
            <a:endParaRPr lang="en-US"/>
          </a:p>
        </p:txBody>
      </p:sp>
      <p:pic>
        <p:nvPicPr>
          <p:cNvPr id="8" name="Content Placeholder 7" descr="Presidential Seal with overlay of HSPD-8">
            <a:extLst>
              <a:ext uri="{FF2B5EF4-FFF2-40B4-BE49-F238E27FC236}">
                <a16:creationId xmlns:a16="http://schemas.microsoft.com/office/drawing/2014/main" id="{F951D93F-580B-4D49-90A6-79A569A3BC7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67550" y="2952750"/>
            <a:ext cx="952500" cy="952500"/>
          </a:xfrm>
          <a:prstGeom prst="rect">
            <a:avLst/>
          </a:prstGeom>
        </p:spPr>
      </p:pic>
      <p:sp>
        <p:nvSpPr>
          <p:cNvPr id="9" name="Slide Number Placeholder 8">
            <a:extLst>
              <a:ext uri="{FF2B5EF4-FFF2-40B4-BE49-F238E27FC236}">
                <a16:creationId xmlns:a16="http://schemas.microsoft.com/office/drawing/2014/main" id="{278E3989-5C18-43A4-A79C-4F186707AE5C}"/>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13</a:t>
            </a:fld>
            <a:endParaRPr lang="en-US"/>
          </a:p>
        </p:txBody>
      </p:sp>
    </p:spTree>
    <p:extLst>
      <p:ext uri="{BB962C8B-B14F-4D97-AF65-F5344CB8AC3E}">
        <p14:creationId xmlns:p14="http://schemas.microsoft.com/office/powerpoint/2010/main" val="36853398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National Incident Management System (NIMS) Overview</a:t>
            </a:r>
          </a:p>
        </p:txBody>
      </p:sp>
      <p:sp>
        <p:nvSpPr>
          <p:cNvPr id="3" name="Content Placeholder 2">
            <a:extLst>
              <a:ext uri="{FF2B5EF4-FFF2-40B4-BE49-F238E27FC236}">
                <a16:creationId xmlns:a16="http://schemas.microsoft.com/office/drawing/2014/main" id="{360C9683-2619-4A9F-A13E-53C2C6AA7401}"/>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NIMS provides a consistent framework for incident management at all jurisdictional levels regardless of the cause, size, or complexity of the incident. </a:t>
            </a:r>
          </a:p>
          <a:p>
            <a:pPr fontAlgn="auto">
              <a:spcBef>
                <a:spcPct val="100000"/>
              </a:spcBef>
              <a:spcAft>
                <a:spcPts val="0"/>
              </a:spcAft>
              <a:buSzPct val="99000"/>
              <a:tabLst/>
            </a:pPr>
            <a:r>
              <a:rPr lang="en-US" kern="1200">
                <a:sym typeface="Arial"/>
              </a:rPr>
              <a:t>NIMS provides the Nation's first responders and authorities with the same foundation for incident management for terrorist attacks, natural disasters, and other emergencies. </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DAEA7BB4-859E-46D2-A15A-7A717336972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32AAD29D-FDA9-4F59-A28E-04DAD67266FF}"/>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14</a:t>
            </a:fld>
            <a:endParaRPr lang="en-US"/>
          </a:p>
        </p:txBody>
      </p:sp>
    </p:spTree>
    <p:extLst>
      <p:ext uri="{BB962C8B-B14F-4D97-AF65-F5344CB8AC3E}">
        <p14:creationId xmlns:p14="http://schemas.microsoft.com/office/powerpoint/2010/main" val="29658268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Major Components of NIMS</a:t>
            </a:r>
          </a:p>
        </p:txBody>
      </p:sp>
      <p:sp>
        <p:nvSpPr>
          <p:cNvPr id="3" name="Content Placeholder 2">
            <a:extLst>
              <a:ext uri="{FF2B5EF4-FFF2-40B4-BE49-F238E27FC236}">
                <a16:creationId xmlns:a16="http://schemas.microsoft.com/office/drawing/2014/main" id="{6EA95949-5CBB-444E-9CDA-A6FC0B58B879}"/>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Jurisdictions and organizations involved in the management of incidents vary in their authorities, management structures, communication capabilities and protocols, and many other factors. </a:t>
            </a:r>
          </a:p>
          <a:p>
            <a:pPr fontAlgn="auto">
              <a:spcBef>
                <a:spcPct val="100000"/>
              </a:spcBef>
              <a:spcAft>
                <a:spcPts val="0"/>
              </a:spcAft>
              <a:buSzPct val="99000"/>
              <a:tabLst/>
            </a:pPr>
            <a:r>
              <a:rPr lang="en-US" kern="1200">
                <a:sym typeface="Arial"/>
              </a:rPr>
              <a:t>The major components of NIMS provide a common framework to integrate these diverse capabilities and achieve common goals.</a:t>
            </a:r>
          </a:p>
          <a:p>
            <a:pPr fontAlgn="auto">
              <a:spcBef>
                <a:spcPct val="100000"/>
              </a:spcBef>
              <a:spcAft>
                <a:spcPts val="0"/>
              </a:spcAft>
              <a:buSzPct val="99000"/>
              <a:tabLst/>
            </a:pPr>
            <a:r>
              <a:rPr lang="en-US" kern="1200">
                <a:sym typeface="Arial"/>
              </a:rPr>
              <a:t>The application of all three components is vital to successful NIMS implementation. </a:t>
            </a:r>
            <a:endParaRPr lang="en-US"/>
          </a:p>
        </p:txBody>
      </p:sp>
      <p:pic>
        <p:nvPicPr>
          <p:cNvPr id="8" name="Content Placeholder 7" descr="Block diagram with National Incident Management System, Third Edition October 2017, U.S. Department of Homeland Security Seal, Federal Emergency Management Agency (FEMA) cover at the top. Bottom boxes labeled Resource Management, Command and Coordination, and Communications and Information Management.">
            <a:extLst>
              <a:ext uri="{FF2B5EF4-FFF2-40B4-BE49-F238E27FC236}">
                <a16:creationId xmlns:a16="http://schemas.microsoft.com/office/drawing/2014/main" id="{B5E2D2B4-6491-4B0C-92CA-9EDD98D0CEB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24638" y="2100429"/>
            <a:ext cx="3809524" cy="2666667"/>
          </a:xfrm>
          <a:prstGeom prst="rect">
            <a:avLst/>
          </a:prstGeom>
        </p:spPr>
      </p:pic>
      <p:sp>
        <p:nvSpPr>
          <p:cNvPr id="9" name="Slide Number Placeholder 8">
            <a:extLst>
              <a:ext uri="{FF2B5EF4-FFF2-40B4-BE49-F238E27FC236}">
                <a16:creationId xmlns:a16="http://schemas.microsoft.com/office/drawing/2014/main" id="{60322DC5-D1D0-4687-AC13-6BDC67ED5DED}"/>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15</a:t>
            </a:fld>
            <a:endParaRPr lang="en-US"/>
          </a:p>
        </p:txBody>
      </p:sp>
    </p:spTree>
    <p:extLst>
      <p:ext uri="{BB962C8B-B14F-4D97-AF65-F5344CB8AC3E}">
        <p14:creationId xmlns:p14="http://schemas.microsoft.com/office/powerpoint/2010/main" val="31511460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NIMS Management Characteristics: Overview</a:t>
            </a:r>
          </a:p>
        </p:txBody>
      </p:sp>
      <p:sp>
        <p:nvSpPr>
          <p:cNvPr id="6" name="Slide Number Placeholder 5">
            <a:extLst>
              <a:ext uri="{FF2B5EF4-FFF2-40B4-BE49-F238E27FC236}">
                <a16:creationId xmlns:a16="http://schemas.microsoft.com/office/drawing/2014/main" id="{3FEFCB53-E7B6-45AA-AB97-84FD8548E25C}"/>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16</a:t>
            </a:fld>
            <a:endParaRPr lang="en-US"/>
          </a:p>
        </p:txBody>
      </p:sp>
      <p:pic>
        <p:nvPicPr>
          <p:cNvPr id="7" name="8CBB205241532414FD8B1308002AE565.mp4" descr="Video">
            <a:hlinkClick r:id="" action="ppaction://media"/>
            <a:extLst>
              <a:ext uri="{FF2B5EF4-FFF2-40B4-BE49-F238E27FC236}">
                <a16:creationId xmlns:a16="http://schemas.microsoft.com/office/drawing/2014/main" id="{DFE2DA64-8A82-44EF-913D-D76FFD50D8F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59345" y="1025236"/>
            <a:ext cx="6267932" cy="4700949"/>
          </a:xfrm>
          <a:prstGeom prst="rect">
            <a:avLst/>
          </a:prstGeom>
        </p:spPr>
      </p:pic>
    </p:spTree>
    <p:extLst>
      <p:ext uri="{BB962C8B-B14F-4D97-AF65-F5344CB8AC3E}">
        <p14:creationId xmlns:p14="http://schemas.microsoft.com/office/powerpoint/2010/main" val="20915282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39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showWhenStopped="0">
                <p:cTn id="12" repeatCount="indefinite" fill="hold" display="0">
                  <p:stCondLst>
                    <p:cond delay="indefinite"/>
                  </p:stCondLst>
                </p:cTn>
                <p:tgtEl>
                  <p:spTgt spid="7"/>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NIMS Management Characteristics: Overview</a:t>
            </a:r>
          </a:p>
        </p:txBody>
      </p:sp>
      <p:sp>
        <p:nvSpPr>
          <p:cNvPr id="7" name="Content Placeholder 2">
            <a:extLst>
              <a:ext uri="{FF2B5EF4-FFF2-40B4-BE49-F238E27FC236}">
                <a16:creationId xmlns:a16="http://schemas.microsoft.com/office/drawing/2014/main" id="{6F8CDB1D-51C3-4AE9-90F1-9F737E713860}"/>
              </a:ext>
            </a:extLst>
          </p:cNvPr>
          <p:cNvSpPr txBox="1">
            <a:spLocks/>
          </p:cNvSpPr>
          <p:nvPr/>
        </p:nvSpPr>
        <p:spPr>
          <a:xfrm>
            <a:off x="457200" y="1211927"/>
            <a:ext cx="8115301" cy="485223"/>
          </a:xfrm>
          <a:prstGeom prst="rect">
            <a:avLst/>
          </a:prstGeom>
        </p:spPr>
        <p:txBody>
          <a:bodyPr>
            <a:normAutofit fontScale="55000" lnSpcReduction="20000"/>
          </a:bodyPr>
          <a:lst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a:lstStyle>
          <a:p>
            <a:pPr lvl="0">
              <a:spcBef>
                <a:spcPct val="100000"/>
              </a:spcBef>
              <a:buClrTx/>
            </a:pPr>
            <a:r>
              <a:rPr lang="en-US" dirty="0">
                <a:sym typeface="Arial"/>
              </a:rPr>
              <a:t>This course builds on what you learned in ICS 100 about NIMS Management Characteristics. The NIMS Management Characteristics are listed below.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26614103"/>
              </p:ext>
            </p:extLst>
          </p:nvPr>
        </p:nvGraphicFramePr>
        <p:xfrm>
          <a:off x="457200" y="1697149"/>
          <a:ext cx="8020051" cy="4075717"/>
        </p:xfrm>
        <a:graphic>
          <a:graphicData uri="http://schemas.openxmlformats.org/drawingml/2006/table">
            <a:tbl>
              <a:tblPr firstRow="1" bandRow="1">
                <a:tableStyleId>{2D5ABB26-0587-4C30-8999-92F81FD0307C}</a:tableStyleId>
              </a:tblPr>
              <a:tblGrid>
                <a:gridCol w="724019">
                  <a:extLst>
                    <a:ext uri="{9D8B030D-6E8A-4147-A177-3AD203B41FA5}">
                      <a16:colId xmlns:a16="http://schemas.microsoft.com/office/drawing/2014/main" val="20000"/>
                    </a:ext>
                  </a:extLst>
                </a:gridCol>
                <a:gridCol w="3648016">
                  <a:extLst>
                    <a:ext uri="{9D8B030D-6E8A-4147-A177-3AD203B41FA5}">
                      <a16:colId xmlns:a16="http://schemas.microsoft.com/office/drawing/2014/main" val="20001"/>
                    </a:ext>
                  </a:extLst>
                </a:gridCol>
                <a:gridCol w="3648016">
                  <a:extLst>
                    <a:ext uri="{9D8B030D-6E8A-4147-A177-3AD203B41FA5}">
                      <a16:colId xmlns:a16="http://schemas.microsoft.com/office/drawing/2014/main" val="20002"/>
                    </a:ext>
                  </a:extLst>
                </a:gridCol>
              </a:tblGrid>
              <a:tr h="345112">
                <a:tc gridSpan="3">
                  <a:txBody>
                    <a:bodyPr/>
                    <a:lstStyle/>
                    <a:p>
                      <a:pPr lvl="0">
                        <a:spcBef>
                          <a:spcPct val="100000"/>
                        </a:spcBef>
                        <a:buClrTx/>
                      </a:pPr>
                      <a:endParaRPr lang="en-US" sz="1800" dirty="0">
                        <a:solidFill>
                          <a:srgbClr val="000066"/>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709957">
                <a:tc>
                  <a:txBody>
                    <a:bodyPr/>
                    <a:lstStyle/>
                    <a:p>
                      <a:pPr>
                        <a:buClrTx/>
                      </a:pPr>
                      <a:endParaRPr lang="en-US" sz="1800" dirty="0"/>
                    </a:p>
                  </a:txBody>
                  <a:tcPr/>
                </a:tc>
                <a:tc>
                  <a:txBody>
                    <a:bodyPr/>
                    <a:lstStyle/>
                    <a:p>
                      <a:pPr marL="342900" lvl="1" indent="-342900">
                        <a:spcBef>
                          <a:spcPct val="50000"/>
                        </a:spcBef>
                        <a:buClrTx/>
                        <a:buSzPct val="100000"/>
                        <a:buFont typeface="Arial"/>
                        <a:buChar char="•"/>
                      </a:pPr>
                      <a:r>
                        <a:rPr lang="en-US" sz="1800" dirty="0">
                          <a:solidFill>
                            <a:srgbClr val="000066"/>
                          </a:solidFill>
                          <a:sym typeface="Arial"/>
                        </a:rPr>
                        <a:t>Common Terminology</a:t>
                      </a:r>
                    </a:p>
                    <a:p>
                      <a:pPr marL="342900" lvl="1" indent="-342900">
                        <a:spcBef>
                          <a:spcPct val="50000"/>
                        </a:spcBef>
                        <a:buClrTx/>
                        <a:buSzPct val="100000"/>
                        <a:buFont typeface="Arial"/>
                        <a:buChar char="•"/>
                      </a:pPr>
                      <a:r>
                        <a:rPr lang="en-US" sz="1800" dirty="0">
                          <a:solidFill>
                            <a:srgbClr val="000066"/>
                          </a:solidFill>
                          <a:sym typeface="Arial"/>
                        </a:rPr>
                        <a:t>Modular Organization</a:t>
                      </a:r>
                    </a:p>
                    <a:p>
                      <a:pPr marL="342900" lvl="1" indent="-342900">
                        <a:spcBef>
                          <a:spcPct val="50000"/>
                        </a:spcBef>
                        <a:buClrTx/>
                        <a:buSzPct val="100000"/>
                        <a:buFont typeface="Arial"/>
                        <a:buChar char="•"/>
                      </a:pPr>
                      <a:r>
                        <a:rPr lang="en-US" sz="1800" dirty="0">
                          <a:solidFill>
                            <a:srgbClr val="000066"/>
                          </a:solidFill>
                          <a:sym typeface="Arial"/>
                        </a:rPr>
                        <a:t>Management by Objectives</a:t>
                      </a:r>
                    </a:p>
                    <a:p>
                      <a:pPr marL="342900" lvl="1" indent="-342900">
                        <a:spcBef>
                          <a:spcPct val="50000"/>
                        </a:spcBef>
                        <a:buClrTx/>
                        <a:buSzPct val="100000"/>
                        <a:buFont typeface="Arial"/>
                        <a:buChar char="•"/>
                      </a:pPr>
                      <a:r>
                        <a:rPr lang="en-US" sz="1800" dirty="0">
                          <a:solidFill>
                            <a:srgbClr val="000066"/>
                          </a:solidFill>
                          <a:sym typeface="Arial"/>
                        </a:rPr>
                        <a:t>Incident Action Planning</a:t>
                      </a:r>
                    </a:p>
                    <a:p>
                      <a:pPr marL="342900" lvl="1" indent="-342900">
                        <a:spcBef>
                          <a:spcPct val="50000"/>
                        </a:spcBef>
                        <a:buClrTx/>
                        <a:buSzPct val="100000"/>
                        <a:buFont typeface="Arial"/>
                        <a:buChar char="•"/>
                      </a:pPr>
                      <a:r>
                        <a:rPr lang="en-US" sz="1800" dirty="0">
                          <a:solidFill>
                            <a:srgbClr val="000066"/>
                          </a:solidFill>
                          <a:sym typeface="Arial"/>
                        </a:rPr>
                        <a:t>Manageable Span of Control</a:t>
                      </a:r>
                    </a:p>
                    <a:p>
                      <a:pPr marL="342900" lvl="1" indent="-342900">
                        <a:spcBef>
                          <a:spcPct val="50000"/>
                        </a:spcBef>
                        <a:buClrTx/>
                        <a:buSzPct val="100000"/>
                        <a:buFont typeface="Arial"/>
                        <a:buChar char="•"/>
                      </a:pPr>
                      <a:r>
                        <a:rPr lang="en-US" sz="1800" dirty="0">
                          <a:solidFill>
                            <a:srgbClr val="000066"/>
                          </a:solidFill>
                          <a:sym typeface="Arial"/>
                        </a:rPr>
                        <a:t>Incident Facilities and Locations</a:t>
                      </a:r>
                    </a:p>
                    <a:p>
                      <a:pPr marL="342900" lvl="1" indent="-342900">
                        <a:spcBef>
                          <a:spcPct val="50000"/>
                        </a:spcBef>
                        <a:buClrTx/>
                        <a:buSzPct val="100000"/>
                        <a:buFont typeface="Arial"/>
                        <a:buChar char="•"/>
                      </a:pPr>
                      <a:r>
                        <a:rPr lang="en-US" sz="1800" dirty="0">
                          <a:solidFill>
                            <a:srgbClr val="000066"/>
                          </a:solidFill>
                          <a:sym typeface="Arial"/>
                        </a:rPr>
                        <a:t>Comprehensive Resource Management</a:t>
                      </a:r>
                      <a:endParaRPr lang="en-US" sz="1800" dirty="0">
                        <a:solidFill>
                          <a:srgbClr val="000066"/>
                        </a:solidFill>
                      </a:endParaRPr>
                    </a:p>
                  </a:txBody>
                  <a:tcPr/>
                </a:tc>
                <a:tc>
                  <a:txBody>
                    <a:bodyPr/>
                    <a:lstStyle/>
                    <a:p>
                      <a:pPr marL="457200" lvl="1" indent="-342900">
                        <a:spcBef>
                          <a:spcPct val="50000"/>
                        </a:spcBef>
                        <a:buClrTx/>
                        <a:buSzPct val="100000"/>
                        <a:buFont typeface="Arial"/>
                        <a:buChar char="•"/>
                      </a:pPr>
                      <a:r>
                        <a:rPr lang="en-US" sz="1800" dirty="0">
                          <a:solidFill>
                            <a:srgbClr val="000066"/>
                          </a:solidFill>
                          <a:sym typeface="Arial"/>
                        </a:rPr>
                        <a:t>Integrated Communications </a:t>
                      </a:r>
                    </a:p>
                    <a:p>
                      <a:pPr marL="457200" lvl="1" indent="-342900">
                        <a:spcBef>
                          <a:spcPct val="50000"/>
                        </a:spcBef>
                        <a:buClrTx/>
                        <a:buSzPct val="100000"/>
                        <a:buFont typeface="Arial"/>
                        <a:buChar char="•"/>
                      </a:pPr>
                      <a:r>
                        <a:rPr lang="en-US" sz="1800" dirty="0">
                          <a:solidFill>
                            <a:srgbClr val="000066"/>
                          </a:solidFill>
                          <a:sym typeface="Arial"/>
                        </a:rPr>
                        <a:t>Establishment and Transfer of Command</a:t>
                      </a:r>
                    </a:p>
                    <a:p>
                      <a:pPr marL="457200" lvl="1" indent="-342900">
                        <a:spcBef>
                          <a:spcPct val="50000"/>
                        </a:spcBef>
                        <a:buClrTx/>
                        <a:buSzPct val="100000"/>
                        <a:buFont typeface="Arial"/>
                        <a:buChar char="•"/>
                      </a:pPr>
                      <a:r>
                        <a:rPr lang="en-US" sz="1800" dirty="0">
                          <a:solidFill>
                            <a:srgbClr val="000066"/>
                          </a:solidFill>
                          <a:sym typeface="Arial"/>
                        </a:rPr>
                        <a:t>Unified Command</a:t>
                      </a:r>
                    </a:p>
                    <a:p>
                      <a:pPr marL="457200" lvl="1" indent="-342900">
                        <a:spcBef>
                          <a:spcPct val="50000"/>
                        </a:spcBef>
                        <a:buClrTx/>
                        <a:buSzPct val="100000"/>
                        <a:buFont typeface="Arial"/>
                        <a:buChar char="•"/>
                      </a:pPr>
                      <a:r>
                        <a:rPr lang="en-US" sz="1800" dirty="0">
                          <a:solidFill>
                            <a:srgbClr val="000066"/>
                          </a:solidFill>
                          <a:sym typeface="Arial"/>
                        </a:rPr>
                        <a:t>Chain of Command and Unity of Command</a:t>
                      </a:r>
                    </a:p>
                    <a:p>
                      <a:pPr marL="457200" lvl="1" indent="-342900">
                        <a:spcBef>
                          <a:spcPct val="50000"/>
                        </a:spcBef>
                        <a:buClrTx/>
                        <a:buSzPct val="100000"/>
                        <a:buFont typeface="Arial"/>
                        <a:buChar char="•"/>
                      </a:pPr>
                      <a:r>
                        <a:rPr lang="en-US" sz="1800" dirty="0">
                          <a:solidFill>
                            <a:srgbClr val="000066"/>
                          </a:solidFill>
                          <a:sym typeface="Arial"/>
                        </a:rPr>
                        <a:t>Accountability</a:t>
                      </a:r>
                    </a:p>
                    <a:p>
                      <a:pPr marL="457200" lvl="1" indent="-342900">
                        <a:spcBef>
                          <a:spcPct val="50000"/>
                        </a:spcBef>
                        <a:buClrTx/>
                        <a:buSzPct val="100000"/>
                        <a:buFont typeface="Arial"/>
                        <a:buChar char="•"/>
                      </a:pPr>
                      <a:r>
                        <a:rPr lang="en-US" sz="1800" dirty="0">
                          <a:solidFill>
                            <a:srgbClr val="000066"/>
                          </a:solidFill>
                          <a:sym typeface="Arial"/>
                        </a:rPr>
                        <a:t>Dispatch/Deployment</a:t>
                      </a:r>
                    </a:p>
                    <a:p>
                      <a:pPr marL="457200" lvl="1" indent="-342900">
                        <a:spcBef>
                          <a:spcPct val="50000"/>
                        </a:spcBef>
                        <a:buClrTx/>
                        <a:buSzPct val="100000"/>
                        <a:buFont typeface="Arial"/>
                        <a:buChar char="•"/>
                      </a:pPr>
                      <a:r>
                        <a:rPr lang="en-US" sz="1800" dirty="0">
                          <a:solidFill>
                            <a:srgbClr val="000066"/>
                          </a:solidFill>
                          <a:sym typeface="Arial"/>
                        </a:rPr>
                        <a:t>Information and Intelligence Management  </a:t>
                      </a:r>
                      <a:endParaRPr lang="en-US" sz="18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B47B136C-1EEB-4BBE-B66C-5D884A55C420}"/>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17</a:t>
            </a:fld>
            <a:endParaRPr lang="en-US"/>
          </a:p>
        </p:txBody>
      </p:sp>
    </p:spTree>
    <p:extLst>
      <p:ext uri="{BB962C8B-B14F-4D97-AF65-F5344CB8AC3E}">
        <p14:creationId xmlns:p14="http://schemas.microsoft.com/office/powerpoint/2010/main" val="10514101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NIMS Management Characteristics: Activity 1.1</a:t>
            </a:r>
          </a:p>
        </p:txBody>
      </p:sp>
      <p:sp>
        <p:nvSpPr>
          <p:cNvPr id="3" name="Content Placeholder 2">
            <a:extLst>
              <a:ext uri="{FF2B5EF4-FFF2-40B4-BE49-F238E27FC236}">
                <a16:creationId xmlns:a16="http://schemas.microsoft.com/office/drawing/2014/main" id="{7C9E5F62-393F-4645-A47C-F40A52A203A5}"/>
              </a:ext>
            </a:extLst>
          </p:cNvPr>
          <p:cNvSpPr>
            <a:spLocks noGrp="1"/>
          </p:cNvSpPr>
          <p:nvPr>
            <p:ph idx="1"/>
          </p:nvPr>
        </p:nvSpPr>
        <p:spPr/>
        <p:txBody>
          <a:bodyPr>
            <a:normAutofit fontScale="55000" lnSpcReduction="20000"/>
          </a:bodyPr>
          <a:lstStyle/>
          <a:p>
            <a:pPr fontAlgn="auto">
              <a:spcBef>
                <a:spcPct val="100000"/>
              </a:spcBef>
              <a:buSzPct val="99000"/>
              <a:tabLst/>
            </a:pPr>
            <a:r>
              <a:rPr lang="en-US" b="1" kern="1200">
                <a:sym typeface="Arial"/>
              </a:rPr>
              <a:t>Activity Purpose:</a:t>
            </a:r>
            <a:r>
              <a:rPr lang="en-US" kern="1200">
                <a:sym typeface="Arial"/>
              </a:rPr>
              <a:t> To see how much you remember from ICS-100 about NIMS Management Characteristics.</a:t>
            </a:r>
          </a:p>
          <a:p>
            <a:pPr fontAlgn="auto">
              <a:spcBef>
                <a:spcPct val="100000"/>
              </a:spcBef>
              <a:buSzPct val="99000"/>
              <a:tabLst/>
            </a:pPr>
            <a:r>
              <a:rPr lang="en-US" b="1" u="sng" kern="1200">
                <a:sym typeface="Arial"/>
              </a:rPr>
              <a:t>Time:</a:t>
            </a:r>
            <a:r>
              <a:rPr lang="en-US" kern="1200">
                <a:sym typeface="Arial"/>
              </a:rPr>
              <a:t> 35 minutes</a:t>
            </a:r>
          </a:p>
          <a:p>
            <a:pPr fontAlgn="auto">
              <a:spcBef>
                <a:spcPct val="100000"/>
              </a:spcBef>
              <a:buSzPct val="99000"/>
              <a:tabLst/>
            </a:pPr>
            <a:r>
              <a:rPr lang="en-US" b="1" u="sng" kern="1200">
                <a:sym typeface="Arial"/>
              </a:rPr>
              <a:t>Instructions:</a:t>
            </a:r>
            <a:endParaRPr lang="en-US" kern="1200">
              <a:sym typeface="Arial"/>
            </a:endParaRPr>
          </a:p>
          <a:p>
            <a:pPr marL="254000" lvl="1" indent="-254000" fontAlgn="auto">
              <a:spcBef>
                <a:spcPct val="100000"/>
              </a:spcBef>
              <a:buSzPct val="99000"/>
              <a:buFont typeface="Arial"/>
              <a:buChar char="•"/>
              <a:tabLst/>
            </a:pPr>
            <a:r>
              <a:rPr lang="en-US" kern="1200">
                <a:ea typeface="+mn-ea"/>
                <a:sym typeface="Arial"/>
              </a:rPr>
              <a:t>Divide into table teams.</a:t>
            </a:r>
          </a:p>
          <a:p>
            <a:pPr marL="254000" lvl="1" indent="-254000" fontAlgn="auto">
              <a:spcBef>
                <a:spcPct val="100000"/>
              </a:spcBef>
              <a:buSzPct val="99000"/>
              <a:buFont typeface="Arial"/>
              <a:buChar char="•"/>
              <a:tabLst/>
            </a:pPr>
            <a:r>
              <a:rPr lang="en-US" kern="1200">
                <a:ea typeface="+mn-ea"/>
                <a:sym typeface="Arial"/>
              </a:rPr>
              <a:t>Instructions: </a:t>
            </a:r>
          </a:p>
          <a:p>
            <a:pPr marL="635000" lvl="2" indent="-254000" fontAlgn="auto">
              <a:spcBef>
                <a:spcPct val="100000"/>
              </a:spcBef>
              <a:buSzPct val="99000"/>
              <a:buFont typeface="Wingdings"/>
              <a:buChar char="§"/>
              <a:tabLst/>
            </a:pPr>
            <a:r>
              <a:rPr lang="en-US" kern="1200">
                <a:ea typeface="+mn-ea"/>
                <a:sym typeface="Arial"/>
              </a:rPr>
              <a:t>Your team will have 3 minutes to try to list as many NIMS Management Characteristics as you can remember. Hint: There are 14 features.</a:t>
            </a:r>
          </a:p>
          <a:p>
            <a:pPr marL="635000" lvl="2" indent="-254000" fontAlgn="auto">
              <a:spcBef>
                <a:spcPct val="100000"/>
              </a:spcBef>
              <a:buSzPct val="99000"/>
              <a:buFont typeface="Wingdings"/>
              <a:buChar char="§"/>
              <a:tabLst/>
            </a:pPr>
            <a:r>
              <a:rPr lang="en-US" kern="1200">
                <a:ea typeface="+mn-ea"/>
                <a:sym typeface="Arial"/>
              </a:rPr>
              <a:t>Select a spokesperson and recorder.</a:t>
            </a:r>
          </a:p>
          <a:p>
            <a:pPr marL="635000" lvl="2" indent="-254000" fontAlgn="auto">
              <a:spcBef>
                <a:spcPct val="100000"/>
              </a:spcBef>
              <a:buSzPct val="99000"/>
              <a:buFont typeface="Wingdings"/>
              <a:buChar char="§"/>
              <a:tabLst/>
            </a:pPr>
            <a:r>
              <a:rPr lang="en-US" kern="1200">
                <a:ea typeface="+mn-ea"/>
                <a:sym typeface="Arial"/>
              </a:rPr>
              <a:t>Start writing when the Instructor says “go.”</a:t>
            </a:r>
          </a:p>
          <a:p>
            <a:pPr marL="635000" lvl="2" indent="-254000" fontAlgn="auto">
              <a:spcBef>
                <a:spcPct val="100000"/>
              </a:spcBef>
              <a:buSzPct val="99000"/>
              <a:buFont typeface="Wingdings"/>
              <a:buChar char="§"/>
              <a:tabLst/>
            </a:pPr>
            <a:r>
              <a:rPr lang="en-US" kern="1200">
                <a:ea typeface="+mn-ea"/>
                <a:sym typeface="Arial"/>
              </a:rPr>
              <a:t>Stop when the Instructor calls time.</a:t>
            </a:r>
          </a:p>
          <a:p>
            <a:pPr marL="254000" lvl="1" indent="-254000">
              <a:spcBef>
                <a:spcPct val="100000"/>
              </a:spcBef>
              <a:buSzPct val="99000"/>
            </a:pPr>
            <a:r>
              <a:rPr lang="en-US" kern="1200">
                <a:sym typeface="Arial"/>
              </a:rPr>
              <a:t>Post your team's list.</a:t>
            </a:r>
            <a:endParaRPr lang="en-US"/>
          </a:p>
        </p:txBody>
      </p:sp>
      <p:sp>
        <p:nvSpPr>
          <p:cNvPr id="6" name="Slide Number Placeholder 5">
            <a:extLst>
              <a:ext uri="{FF2B5EF4-FFF2-40B4-BE49-F238E27FC236}">
                <a16:creationId xmlns:a16="http://schemas.microsoft.com/office/drawing/2014/main" id="{40F5816A-3643-44C9-AEBA-3A45FE6751C3}"/>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18</a:t>
            </a:fld>
            <a:endParaRPr lang="en-US"/>
          </a:p>
        </p:txBody>
      </p:sp>
    </p:spTree>
    <p:extLst>
      <p:ext uri="{BB962C8B-B14F-4D97-AF65-F5344CB8AC3E}">
        <p14:creationId xmlns:p14="http://schemas.microsoft.com/office/powerpoint/2010/main" val="369173026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Additional Resources</a:t>
            </a:r>
          </a:p>
        </p:txBody>
      </p:sp>
      <p:sp>
        <p:nvSpPr>
          <p:cNvPr id="3" name="Content Placeholder 2">
            <a:extLst>
              <a:ext uri="{FF2B5EF4-FFF2-40B4-BE49-F238E27FC236}">
                <a16:creationId xmlns:a16="http://schemas.microsoft.com/office/drawing/2014/main" id="{3CE052F8-D631-4AE1-A0D9-3BA3DF3B59CC}"/>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kern="1200">
                <a:sym typeface="Arial"/>
              </a:rPr>
              <a:t>For more information, consult the following resources: </a:t>
            </a:r>
          </a:p>
          <a:p>
            <a:pPr marL="254000" lvl="1" indent="-254000" fontAlgn="auto">
              <a:spcBef>
                <a:spcPct val="100000"/>
              </a:spcBef>
              <a:spcAft>
                <a:spcPts val="0"/>
              </a:spcAft>
              <a:buSzPct val="99000"/>
              <a:buFont typeface="Arial"/>
              <a:buChar char="•"/>
              <a:tabLst/>
            </a:pPr>
            <a:r>
              <a:rPr lang="en-US" kern="1200">
                <a:ea typeface="+mn-ea"/>
                <a:sym typeface="Arial"/>
              </a:rPr>
              <a:t>Visit this website to review the National Incident Management System (NIMS) - </a:t>
            </a:r>
            <a:r>
              <a:rPr lang="en-US" kern="1200">
                <a:ea typeface="+mn-ea"/>
                <a:sym typeface="Arial"/>
                <a:hlinkClick r:id="rId2">
                  <a:extLst>
                    <a:ext uri="{A12FA001-AC4F-418D-AE19-62706E023703}">
                      <ahyp:hlinkClr xmlns:ahyp="http://schemas.microsoft.com/office/drawing/2018/hyperlinkcolor" val="tx"/>
                    </a:ext>
                  </a:extLst>
                </a:hlinkClick>
              </a:rPr>
              <a:t>https://www.fema.gov/national-incident-management-system</a:t>
            </a:r>
            <a:endParaRPr lang="en-US" kern="1200">
              <a:ea typeface="+mn-ea"/>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Visit this website to review HSPD-5 in its entirety - </a:t>
            </a:r>
            <a:r>
              <a:rPr lang="en-US" kern="1200">
                <a:ea typeface="+mn-ea"/>
                <a:sym typeface="Arial"/>
                <a:hlinkClick r:id="rId3">
                  <a:extLst>
                    <a:ext uri="{A12FA001-AC4F-418D-AE19-62706E023703}">
                      <ahyp:hlinkClr xmlns:ahyp="http://schemas.microsoft.com/office/drawing/2018/hyperlinkcolor" val="tx"/>
                    </a:ext>
                  </a:extLst>
                </a:hlinkClick>
              </a:rPr>
              <a:t>https://training.fema.gov/emiweb/is/icsresource/assets/hspd-5.pdf</a:t>
            </a:r>
            <a:endParaRPr lang="en-US" kern="1200">
              <a:ea typeface="+mn-ea"/>
              <a:sym typeface="Arial"/>
            </a:endParaRPr>
          </a:p>
          <a:p>
            <a:pPr marL="254000" lvl="1" indent="-254000" fontAlgn="auto">
              <a:spcBef>
                <a:spcPct val="100000"/>
              </a:spcBef>
              <a:spcAft>
                <a:spcPts val="0"/>
              </a:spcAft>
              <a:buSzPct val="99000"/>
              <a:buFont typeface="Arial"/>
              <a:buChar char="•"/>
              <a:tabLst/>
            </a:pPr>
            <a:r>
              <a:rPr lang="en-US" kern="1200">
                <a:ea typeface="+mn-ea"/>
                <a:sym typeface="Arial"/>
              </a:rPr>
              <a:t>Visit this website to review PPD-8 in its entirety - </a:t>
            </a:r>
            <a:r>
              <a:rPr lang="en-US" kern="1200">
                <a:sym typeface="Arial"/>
                <a:hlinkClick r:id="rId4">
                  <a:extLst>
                    <a:ext uri="{A12FA001-AC4F-418D-AE19-62706E023703}">
                      <ahyp:hlinkClr xmlns:ahyp="http://schemas.microsoft.com/office/drawing/2018/hyperlinkcolor" val="tx"/>
                    </a:ext>
                  </a:extLst>
                </a:hlinkClick>
              </a:rPr>
              <a:t>https://www.dhs.gov/presidential-policy-directive-8-national-preparedness</a:t>
            </a:r>
            <a:endParaRPr lang="en-US"/>
          </a:p>
        </p:txBody>
      </p:sp>
      <p:sp>
        <p:nvSpPr>
          <p:cNvPr id="6" name="Slide Number Placeholder 5">
            <a:extLst>
              <a:ext uri="{FF2B5EF4-FFF2-40B4-BE49-F238E27FC236}">
                <a16:creationId xmlns:a16="http://schemas.microsoft.com/office/drawing/2014/main" id="{1385EF43-75D7-4712-B52E-0EADB390289E}"/>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19</a:t>
            </a:fld>
            <a:endParaRPr lang="en-US"/>
          </a:p>
        </p:txBody>
      </p:sp>
    </p:spTree>
    <p:extLst>
      <p:ext uri="{BB962C8B-B14F-4D97-AF65-F5344CB8AC3E}">
        <p14:creationId xmlns:p14="http://schemas.microsoft.com/office/powerpoint/2010/main" val="340097501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Objectives</a:t>
            </a:r>
          </a:p>
        </p:txBody>
      </p:sp>
      <p:sp>
        <p:nvSpPr>
          <p:cNvPr id="3" name="Content Placeholder 2">
            <a:extLst>
              <a:ext uri="{FF2B5EF4-FFF2-40B4-BE49-F238E27FC236}">
                <a16:creationId xmlns:a16="http://schemas.microsoft.com/office/drawing/2014/main" id="{E6888239-97E0-434B-BC43-D3B1A1F55C02}"/>
              </a:ext>
            </a:extLst>
          </p:cNvPr>
          <p:cNvSpPr>
            <a:spLocks noGrp="1"/>
          </p:cNvSpPr>
          <p:nvPr>
            <p:ph idx="1"/>
          </p:nvPr>
        </p:nvSpPr>
        <p:spPr>
          <a:xfrm>
            <a:off x="457200" y="1001713"/>
            <a:ext cx="8229600" cy="4646612"/>
          </a:xfrm>
        </p:spPr>
        <p:txBody>
          <a:bodyPr>
            <a:noAutofit/>
          </a:bodyPr>
          <a:lstStyle/>
          <a:p>
            <a:pPr fontAlgn="auto">
              <a:spcBef>
                <a:spcPts val="1000"/>
              </a:spcBef>
              <a:spcAft>
                <a:spcPts val="0"/>
              </a:spcAft>
              <a:buSzPct val="99000"/>
              <a:tabLst/>
            </a:pPr>
            <a:r>
              <a:rPr lang="en-US" sz="1400" kern="1200" dirty="0">
                <a:sym typeface="Arial"/>
              </a:rPr>
              <a:t>This course is designed to enable personnel to operate efficiently during an incident or event within the Incident Command System (ICS) and focuses on the management of an initial response to an incident.</a:t>
            </a:r>
          </a:p>
          <a:p>
            <a:pPr fontAlgn="auto">
              <a:spcBef>
                <a:spcPts val="1000"/>
              </a:spcBef>
              <a:spcAft>
                <a:spcPts val="0"/>
              </a:spcAft>
              <a:buSzPct val="99000"/>
              <a:tabLst/>
            </a:pPr>
            <a:r>
              <a:rPr lang="en-US" sz="1400" b="1" kern="1200" dirty="0">
                <a:sym typeface="Arial"/>
              </a:rPr>
              <a:t>Overall Course Objectives</a:t>
            </a:r>
            <a:r>
              <a:rPr lang="en-US" sz="1400" kern="1200" dirty="0">
                <a:sym typeface="Arial"/>
              </a:rPr>
              <a:t> </a:t>
            </a:r>
          </a:p>
          <a:p>
            <a:pPr fontAlgn="auto">
              <a:spcBef>
                <a:spcPts val="1000"/>
              </a:spcBef>
              <a:spcAft>
                <a:spcPts val="0"/>
              </a:spcAft>
              <a:buSzPct val="99000"/>
              <a:tabLst/>
            </a:pPr>
            <a:r>
              <a:rPr lang="en-US" sz="1400" kern="1200" dirty="0">
                <a:sym typeface="Arial"/>
              </a:rPr>
              <a:t>At the end of the course, you should be able to: </a:t>
            </a:r>
          </a:p>
          <a:p>
            <a:pPr marL="254000" lvl="1" indent="-254000" fontAlgn="auto">
              <a:spcBef>
                <a:spcPts val="1000"/>
              </a:spcBef>
              <a:spcAft>
                <a:spcPts val="0"/>
              </a:spcAft>
              <a:buSzPct val="99000"/>
              <a:buFont typeface="Arial"/>
              <a:buChar char="•"/>
              <a:tabLst/>
            </a:pPr>
            <a:r>
              <a:rPr lang="en-US" sz="1400" kern="1200" dirty="0">
                <a:ea typeface="+mn-ea"/>
                <a:sym typeface="Arial"/>
              </a:rPr>
              <a:t>Describe the course objectives and summarize basic information about the Incident Command System (ICS) and National Incident Management System (NIMS).</a:t>
            </a:r>
          </a:p>
          <a:p>
            <a:pPr marL="254000" lvl="1" indent="-254000" fontAlgn="auto">
              <a:spcBef>
                <a:spcPts val="1000"/>
              </a:spcBef>
              <a:spcAft>
                <a:spcPts val="0"/>
              </a:spcAft>
              <a:buSzPct val="99000"/>
              <a:buFont typeface="Arial"/>
              <a:buChar char="•"/>
              <a:tabLst/>
            </a:pPr>
            <a:r>
              <a:rPr lang="en-US" sz="1400" kern="1200" dirty="0">
                <a:ea typeface="+mn-ea"/>
                <a:sym typeface="Arial"/>
              </a:rPr>
              <a:t>Describe how the NIMS Management Characteristics relate to Incident Command and Unified Command. </a:t>
            </a:r>
          </a:p>
          <a:p>
            <a:pPr marL="254000" lvl="1" indent="-254000" fontAlgn="auto">
              <a:spcBef>
                <a:spcPts val="1000"/>
              </a:spcBef>
              <a:spcAft>
                <a:spcPts val="0"/>
              </a:spcAft>
              <a:buSzPct val="99000"/>
              <a:buFont typeface="Arial"/>
              <a:buChar char="•"/>
              <a:tabLst/>
            </a:pPr>
            <a:r>
              <a:rPr lang="en-US" sz="1400" kern="1200" dirty="0">
                <a:ea typeface="+mn-ea"/>
                <a:sym typeface="Arial"/>
              </a:rPr>
              <a:t>Describe the delegation of authority process, implementing authorities, management by objectives, and preparedness plans and objectives. </a:t>
            </a:r>
          </a:p>
          <a:p>
            <a:pPr marL="254000" lvl="1" indent="-254000" fontAlgn="auto">
              <a:spcBef>
                <a:spcPts val="1000"/>
              </a:spcBef>
              <a:spcAft>
                <a:spcPts val="0"/>
              </a:spcAft>
              <a:buSzPct val="99000"/>
              <a:buFont typeface="Arial"/>
              <a:buChar char="•"/>
              <a:tabLst/>
            </a:pPr>
            <a:r>
              <a:rPr lang="en-US" sz="1400" kern="1200" dirty="0">
                <a:ea typeface="+mn-ea"/>
                <a:sym typeface="Arial"/>
              </a:rPr>
              <a:t>Identify ICS organizational components, the Command Staff, the General Staff, and ICS tools. </a:t>
            </a:r>
          </a:p>
          <a:p>
            <a:pPr marL="254000" lvl="1" indent="-254000" fontAlgn="auto">
              <a:spcBef>
                <a:spcPts val="1000"/>
              </a:spcBef>
              <a:spcAft>
                <a:spcPts val="0"/>
              </a:spcAft>
              <a:buSzPct val="99000"/>
              <a:buFont typeface="Arial"/>
              <a:buChar char="•"/>
              <a:tabLst/>
            </a:pPr>
            <a:r>
              <a:rPr lang="en-US" sz="1400" kern="1200" dirty="0">
                <a:ea typeface="+mn-ea"/>
                <a:sym typeface="Arial"/>
              </a:rPr>
              <a:t>Describe different types of briefings and meetings. </a:t>
            </a:r>
          </a:p>
          <a:p>
            <a:pPr marL="254000" lvl="1" indent="-254000" fontAlgn="auto">
              <a:spcBef>
                <a:spcPts val="1000"/>
              </a:spcBef>
              <a:spcAft>
                <a:spcPts val="0"/>
              </a:spcAft>
              <a:buSzPct val="99000"/>
              <a:buFont typeface="Arial"/>
              <a:buChar char="•"/>
              <a:tabLst/>
            </a:pPr>
            <a:r>
              <a:rPr lang="en-US" sz="1400" kern="1200" dirty="0">
                <a:ea typeface="+mn-ea"/>
                <a:sym typeface="Arial"/>
              </a:rPr>
              <a:t>Explain flexibility within the standard ICS organizational structure. </a:t>
            </a:r>
          </a:p>
          <a:p>
            <a:pPr marL="254000" lvl="1" indent="-254000" fontAlgn="auto">
              <a:spcBef>
                <a:spcPts val="1000"/>
              </a:spcBef>
              <a:spcAft>
                <a:spcPts val="0"/>
              </a:spcAft>
              <a:buSzPct val="99000"/>
              <a:buFont typeface="Arial"/>
              <a:buChar char="•"/>
              <a:tabLst/>
            </a:pPr>
            <a:r>
              <a:rPr lang="en-US" sz="1400" kern="1200" dirty="0">
                <a:ea typeface="+mn-ea"/>
                <a:sym typeface="Arial"/>
              </a:rPr>
              <a:t>Explain transfer of command briefings and procedures. </a:t>
            </a:r>
          </a:p>
          <a:p>
            <a:pPr marL="254000" lvl="1" indent="-254000" fontAlgn="auto">
              <a:spcBef>
                <a:spcPts val="1000"/>
              </a:spcBef>
              <a:spcAft>
                <a:spcPts val="0"/>
              </a:spcAft>
              <a:buSzPct val="99000"/>
              <a:buFont typeface="Arial"/>
              <a:buChar char="•"/>
              <a:tabLst/>
            </a:pPr>
            <a:r>
              <a:rPr lang="en-US" sz="1400" kern="1200" dirty="0">
                <a:ea typeface="+mn-ea"/>
                <a:sym typeface="Arial"/>
              </a:rPr>
              <a:t>Use ICS to manage an incident or event.</a:t>
            </a:r>
            <a:endParaRPr lang="en-US" sz="1400" dirty="0"/>
          </a:p>
        </p:txBody>
      </p:sp>
      <p:sp>
        <p:nvSpPr>
          <p:cNvPr id="6" name="Slide Number Placeholder 5">
            <a:extLst>
              <a:ext uri="{FF2B5EF4-FFF2-40B4-BE49-F238E27FC236}">
                <a16:creationId xmlns:a16="http://schemas.microsoft.com/office/drawing/2014/main" id="{46765D3D-0120-4439-B09D-F0538F9CBFC1}"/>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2</a:t>
            </a:fld>
            <a:endParaRPr lang="en-US"/>
          </a:p>
        </p:txBody>
      </p:sp>
    </p:spTree>
    <p:extLst>
      <p:ext uri="{BB962C8B-B14F-4D97-AF65-F5344CB8AC3E}">
        <p14:creationId xmlns:p14="http://schemas.microsoft.com/office/powerpoint/2010/main" val="77323373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Summary</a:t>
            </a:r>
          </a:p>
        </p:txBody>
      </p:sp>
      <p:sp>
        <p:nvSpPr>
          <p:cNvPr id="3" name="Content Placeholder 2">
            <a:extLst>
              <a:ext uri="{FF2B5EF4-FFF2-40B4-BE49-F238E27FC236}">
                <a16:creationId xmlns:a16="http://schemas.microsoft.com/office/drawing/2014/main" id="{2828644A-21B5-431F-B304-5813A254556F}"/>
              </a:ext>
            </a:extLst>
          </p:cNvPr>
          <p:cNvSpPr>
            <a:spLocks noGrp="1"/>
          </p:cNvSpPr>
          <p:nvPr>
            <p:ph idx="1"/>
          </p:nvPr>
        </p:nvSpPr>
        <p:spPr/>
        <p:txBody>
          <a:bodyPr/>
          <a:lstStyle/>
          <a:p>
            <a:pPr>
              <a:spcBef>
                <a:spcPct val="100000"/>
              </a:spcBef>
              <a:buSzPct val="99000"/>
            </a:pPr>
            <a:r>
              <a:rPr lang="en-US" kern="1200">
                <a:sym typeface="Arial"/>
              </a:rPr>
              <a:t>You have completed the Course Overview lesson. The next lesson will describe how ICS is incorporated within the overall emergency management program.</a:t>
            </a:r>
            <a:endParaRPr lang="en-US"/>
          </a:p>
        </p:txBody>
      </p:sp>
      <p:sp>
        <p:nvSpPr>
          <p:cNvPr id="6" name="Slide Number Placeholder 5">
            <a:extLst>
              <a:ext uri="{FF2B5EF4-FFF2-40B4-BE49-F238E27FC236}">
                <a16:creationId xmlns:a16="http://schemas.microsoft.com/office/drawing/2014/main" id="{ED8C112E-9382-475F-9FA8-08E189F5EB04}"/>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20</a:t>
            </a:fld>
            <a:endParaRPr lang="en-US"/>
          </a:p>
        </p:txBody>
      </p:sp>
    </p:spTree>
    <p:extLst>
      <p:ext uri="{BB962C8B-B14F-4D97-AF65-F5344CB8AC3E}">
        <p14:creationId xmlns:p14="http://schemas.microsoft.com/office/powerpoint/2010/main" val="12846866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Student Introductions</a:t>
            </a:r>
          </a:p>
        </p:txBody>
      </p:sp>
      <p:sp>
        <p:nvSpPr>
          <p:cNvPr id="3" name="Content Placeholder 2">
            <a:extLst>
              <a:ext uri="{FF2B5EF4-FFF2-40B4-BE49-F238E27FC236}">
                <a16:creationId xmlns:a16="http://schemas.microsoft.com/office/drawing/2014/main" id="{32049000-A744-4307-8AE3-392ED6A69612}"/>
              </a:ext>
            </a:extLst>
          </p:cNvPr>
          <p:cNvSpPr>
            <a:spLocks noGrp="1"/>
          </p:cNvSpPr>
          <p:nvPr>
            <p:ph idx="1"/>
          </p:nvPr>
        </p:nvSpPr>
        <p:spPr/>
        <p:txBody>
          <a:bodyPr>
            <a:normAutofit fontScale="92500" lnSpcReduction="10000"/>
          </a:bodyPr>
          <a:lstStyle/>
          <a:p>
            <a:pPr fontAlgn="auto">
              <a:spcBef>
                <a:spcPct val="100000"/>
              </a:spcBef>
              <a:buSzPct val="99000"/>
              <a:tabLst/>
            </a:pPr>
            <a:r>
              <a:rPr lang="en-US" kern="1200">
                <a:sym typeface="Arial"/>
              </a:rPr>
              <a:t>Introduce yourself by providing: </a:t>
            </a:r>
          </a:p>
          <a:p>
            <a:pPr marL="254000" lvl="1" indent="-254000" fontAlgn="auto">
              <a:spcBef>
                <a:spcPct val="100000"/>
              </a:spcBef>
              <a:buSzPct val="99000"/>
              <a:buFont typeface="Arial"/>
              <a:buChar char="•"/>
              <a:tabLst/>
            </a:pPr>
            <a:r>
              <a:rPr lang="en-US" kern="1200">
                <a:ea typeface="+mn-ea"/>
                <a:sym typeface="Arial"/>
              </a:rPr>
              <a:t>Your name</a:t>
            </a:r>
          </a:p>
          <a:p>
            <a:pPr marL="254000" lvl="1" indent="-254000" fontAlgn="auto">
              <a:spcBef>
                <a:spcPct val="100000"/>
              </a:spcBef>
              <a:buSzPct val="99000"/>
              <a:buFont typeface="Arial"/>
              <a:buChar char="•"/>
              <a:tabLst/>
            </a:pPr>
            <a:r>
              <a:rPr lang="en-US" kern="1200">
                <a:ea typeface="+mn-ea"/>
                <a:sym typeface="Arial"/>
              </a:rPr>
              <a:t>Your job title</a:t>
            </a:r>
          </a:p>
          <a:p>
            <a:pPr marL="254000" lvl="1" indent="-254000" fontAlgn="auto">
              <a:spcBef>
                <a:spcPct val="100000"/>
              </a:spcBef>
              <a:buSzPct val="99000"/>
              <a:buFont typeface="Arial"/>
              <a:buChar char="•"/>
              <a:tabLst/>
            </a:pPr>
            <a:r>
              <a:rPr lang="en-US" kern="1200">
                <a:ea typeface="+mn-ea"/>
                <a:sym typeface="Arial"/>
              </a:rPr>
              <a:t>A brief statement of your overall experience with emergency or incident response</a:t>
            </a:r>
          </a:p>
          <a:p>
            <a:pPr marL="254000" lvl="1" indent="-254000" fontAlgn="auto">
              <a:spcBef>
                <a:spcPct val="100000"/>
              </a:spcBef>
              <a:buSzPct val="99000"/>
              <a:buFont typeface="Arial"/>
              <a:buChar char="•"/>
              <a:tabLst/>
            </a:pPr>
            <a:r>
              <a:rPr lang="en-US" kern="1200">
                <a:ea typeface="+mn-ea"/>
                <a:sym typeface="Arial"/>
              </a:rPr>
              <a:t>Your possible roles in responding to incidents </a:t>
            </a:r>
          </a:p>
          <a:p>
            <a:pPr>
              <a:spcBef>
                <a:spcPct val="100000"/>
              </a:spcBef>
              <a:buSzPct val="99000"/>
            </a:pPr>
            <a:r>
              <a:rPr lang="en-US" kern="1200">
                <a:sym typeface="Arial"/>
              </a:rPr>
              <a:t> </a:t>
            </a:r>
            <a:endParaRPr lang="en-US"/>
          </a:p>
        </p:txBody>
      </p:sp>
      <p:sp>
        <p:nvSpPr>
          <p:cNvPr id="6" name="Slide Number Placeholder 5">
            <a:extLst>
              <a:ext uri="{FF2B5EF4-FFF2-40B4-BE49-F238E27FC236}">
                <a16:creationId xmlns:a16="http://schemas.microsoft.com/office/drawing/2014/main" id="{3121351D-BD7F-4891-BABC-172F384E9A26}"/>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3</a:t>
            </a:fld>
            <a:endParaRPr lang="en-US"/>
          </a:p>
        </p:txBody>
      </p:sp>
    </p:spTree>
    <p:extLst>
      <p:ext uri="{BB962C8B-B14F-4D97-AF65-F5344CB8AC3E}">
        <p14:creationId xmlns:p14="http://schemas.microsoft.com/office/powerpoint/2010/main" val="208130227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Student Expectations</a:t>
            </a:r>
          </a:p>
        </p:txBody>
      </p:sp>
      <p:sp>
        <p:nvSpPr>
          <p:cNvPr id="7" name="Content Placeholder 6">
            <a:extLst>
              <a:ext uri="{FF2B5EF4-FFF2-40B4-BE49-F238E27FC236}">
                <a16:creationId xmlns:a16="http://schemas.microsoft.com/office/drawing/2014/main" id="{F77859A5-B83E-439E-AD9B-B3491160378A}"/>
              </a:ext>
            </a:extLst>
          </p:cNvPr>
          <p:cNvSpPr>
            <a:spLocks noGrp="1"/>
          </p:cNvSpPr>
          <p:nvPr>
            <p:ph sz="quarter" idx="14"/>
          </p:nvPr>
        </p:nvSpPr>
        <p:spPr/>
        <p:txBody>
          <a:bodyPr/>
          <a:lstStyle/>
          <a:p>
            <a:pPr>
              <a:spcBef>
                <a:spcPct val="100000"/>
              </a:spcBef>
              <a:buSzPct val="99000"/>
            </a:pPr>
            <a:r>
              <a:rPr lang="en-US" kern="1200">
                <a:sym typeface="Arial"/>
              </a:rPr>
              <a:t>What do you expect to gain from this course? </a:t>
            </a:r>
            <a:endParaRPr lang="en-US"/>
          </a:p>
        </p:txBody>
      </p:sp>
      <p:pic>
        <p:nvPicPr>
          <p:cNvPr id="8" name="Content Placeholder 7" descr="Discussion Question Icon">
            <a:extLst>
              <a:ext uri="{FF2B5EF4-FFF2-40B4-BE49-F238E27FC236}">
                <a16:creationId xmlns:a16="http://schemas.microsoft.com/office/drawing/2014/main" id="{1505B4C2-40F6-4478-8527-0CE2034C406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AC663509-3470-4289-B669-D62030EE526B}"/>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4</a:t>
            </a:fld>
            <a:endParaRPr lang="en-US"/>
          </a:p>
        </p:txBody>
      </p:sp>
    </p:spTree>
    <p:extLst>
      <p:ext uri="{BB962C8B-B14F-4D97-AF65-F5344CB8AC3E}">
        <p14:creationId xmlns:p14="http://schemas.microsoft.com/office/powerpoint/2010/main" val="413382996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Instructor Expectations</a:t>
            </a:r>
          </a:p>
        </p:txBody>
      </p:sp>
      <p:sp>
        <p:nvSpPr>
          <p:cNvPr id="3" name="Content Placeholder 2">
            <a:extLst>
              <a:ext uri="{FF2B5EF4-FFF2-40B4-BE49-F238E27FC236}">
                <a16:creationId xmlns:a16="http://schemas.microsoft.com/office/drawing/2014/main" id="{522C3F52-2D03-4D7C-9303-7B2B17F79F54}"/>
              </a:ext>
            </a:extLst>
          </p:cNvPr>
          <p:cNvSpPr>
            <a:spLocks noGrp="1"/>
          </p:cNvSpPr>
          <p:nvPr>
            <p:ph idx="1"/>
          </p:nvPr>
        </p:nvSpPr>
        <p:spPr/>
        <p:txBody>
          <a:bodyPr/>
          <a:lstStyle/>
          <a:p>
            <a:pPr marL="254000" lvl="1" indent="-254000" fontAlgn="auto">
              <a:spcBef>
                <a:spcPct val="100000"/>
              </a:spcBef>
              <a:spcAft>
                <a:spcPts val="0"/>
              </a:spcAft>
              <a:buSzPct val="99000"/>
              <a:buFont typeface="Arial"/>
              <a:buChar char="•"/>
              <a:tabLst/>
            </a:pPr>
            <a:r>
              <a:rPr lang="en-US" kern="1200">
                <a:ea typeface="+mn-ea"/>
                <a:sym typeface="Arial"/>
              </a:rPr>
              <a:t>Cooperate with the group. </a:t>
            </a:r>
          </a:p>
          <a:p>
            <a:pPr marL="254000" lvl="1" indent="-254000" fontAlgn="auto">
              <a:spcBef>
                <a:spcPct val="100000"/>
              </a:spcBef>
              <a:spcAft>
                <a:spcPts val="0"/>
              </a:spcAft>
              <a:buSzPct val="99000"/>
              <a:buFont typeface="Arial"/>
              <a:buChar char="•"/>
              <a:tabLst/>
            </a:pPr>
            <a:r>
              <a:rPr lang="en-US" kern="1200">
                <a:ea typeface="+mn-ea"/>
                <a:sym typeface="Arial"/>
              </a:rPr>
              <a:t>Be open minded to new ideas. </a:t>
            </a:r>
          </a:p>
          <a:p>
            <a:pPr marL="254000" lvl="1" indent="-254000" fontAlgn="auto">
              <a:spcBef>
                <a:spcPct val="100000"/>
              </a:spcBef>
              <a:spcAft>
                <a:spcPts val="0"/>
              </a:spcAft>
              <a:buSzPct val="99000"/>
              <a:buFont typeface="Arial"/>
              <a:buChar char="•"/>
              <a:tabLst/>
            </a:pPr>
            <a:r>
              <a:rPr lang="en-US" kern="1200">
                <a:ea typeface="+mn-ea"/>
                <a:sym typeface="Arial"/>
              </a:rPr>
              <a:t>Participate actively in all of the training activities. </a:t>
            </a:r>
          </a:p>
          <a:p>
            <a:pPr marL="254000" lvl="1" indent="-254000" fontAlgn="auto">
              <a:spcBef>
                <a:spcPct val="100000"/>
              </a:spcBef>
              <a:spcAft>
                <a:spcPts val="0"/>
              </a:spcAft>
              <a:buSzPct val="99000"/>
              <a:buFont typeface="Arial"/>
              <a:buChar char="•"/>
              <a:tabLst/>
            </a:pPr>
            <a:r>
              <a:rPr lang="en-US" kern="1200">
                <a:ea typeface="+mn-ea"/>
                <a:sym typeface="Arial"/>
              </a:rPr>
              <a:t>Return to class at the stated time. </a:t>
            </a:r>
          </a:p>
          <a:p>
            <a:pPr marL="254000" lvl="1" indent="-254000" fontAlgn="auto">
              <a:spcBef>
                <a:spcPct val="100000"/>
              </a:spcBef>
              <a:spcAft>
                <a:spcPts val="0"/>
              </a:spcAft>
              <a:buSzPct val="99000"/>
              <a:buFont typeface="Arial"/>
              <a:buChar char="•"/>
              <a:tabLst/>
            </a:pPr>
            <a:r>
              <a:rPr lang="en-US" kern="1200">
                <a:ea typeface="+mn-ea"/>
                <a:sym typeface="Arial"/>
              </a:rPr>
              <a:t>Use what you learn in the course to perform effectively within an ICS organization. </a:t>
            </a:r>
            <a:endParaRPr lang="en-US"/>
          </a:p>
        </p:txBody>
      </p:sp>
      <p:sp>
        <p:nvSpPr>
          <p:cNvPr id="6" name="Slide Number Placeholder 5">
            <a:extLst>
              <a:ext uri="{FF2B5EF4-FFF2-40B4-BE49-F238E27FC236}">
                <a16:creationId xmlns:a16="http://schemas.microsoft.com/office/drawing/2014/main" id="{98009A4C-E3BD-4CA3-A5DF-6F1A17185CE4}"/>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5</a:t>
            </a:fld>
            <a:endParaRPr lang="en-US"/>
          </a:p>
        </p:txBody>
      </p:sp>
    </p:spTree>
    <p:extLst>
      <p:ext uri="{BB962C8B-B14F-4D97-AF65-F5344CB8AC3E}">
        <p14:creationId xmlns:p14="http://schemas.microsoft.com/office/powerpoint/2010/main" val="4291831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Structure</a:t>
            </a:r>
          </a:p>
        </p:txBody>
      </p:sp>
      <p:sp>
        <p:nvSpPr>
          <p:cNvPr id="3" name="Content Placeholder 2">
            <a:extLst>
              <a:ext uri="{FF2B5EF4-FFF2-40B4-BE49-F238E27FC236}">
                <a16:creationId xmlns:a16="http://schemas.microsoft.com/office/drawing/2014/main" id="{437E5E26-8A86-408E-901E-8A4D222F84B7}"/>
              </a:ext>
            </a:extLst>
          </p:cNvPr>
          <p:cNvSpPr>
            <a:spLocks noGrp="1"/>
          </p:cNvSpPr>
          <p:nvPr>
            <p:ph idx="1"/>
          </p:nvPr>
        </p:nvSpPr>
        <p:spPr>
          <a:xfrm>
            <a:off x="457200" y="1020763"/>
            <a:ext cx="8229600" cy="4646612"/>
          </a:xfrm>
        </p:spPr>
        <p:txBody>
          <a:bodyPr>
            <a:noAutofit/>
          </a:bodyPr>
          <a:lstStyle/>
          <a:p>
            <a:pPr fontAlgn="auto">
              <a:spcBef>
                <a:spcPct val="100000"/>
              </a:spcBef>
              <a:spcAft>
                <a:spcPts val="0"/>
              </a:spcAft>
              <a:buSzPct val="99000"/>
              <a:tabLst/>
            </a:pPr>
            <a:r>
              <a:rPr lang="en-US" sz="1600" kern="1200" dirty="0">
                <a:sym typeface="Arial"/>
              </a:rPr>
              <a:t>This course is divided into eight units plus the Course Summary. </a:t>
            </a:r>
          </a:p>
          <a:p>
            <a:pPr marL="254000" lvl="1" indent="-254000" fontAlgn="auto">
              <a:spcBef>
                <a:spcPct val="100000"/>
              </a:spcBef>
              <a:spcAft>
                <a:spcPts val="0"/>
              </a:spcAft>
              <a:buSzPct val="99000"/>
              <a:buFont typeface="Arial"/>
              <a:buChar char="•"/>
              <a:tabLst/>
            </a:pPr>
            <a:r>
              <a:rPr lang="en-US" sz="1600" kern="1200" dirty="0">
                <a:ea typeface="+mn-ea"/>
                <a:sym typeface="Arial"/>
              </a:rPr>
              <a:t>Unit 1: Course Overview</a:t>
            </a:r>
          </a:p>
          <a:p>
            <a:pPr marL="254000" lvl="1" indent="-254000" fontAlgn="auto">
              <a:spcBef>
                <a:spcPct val="100000"/>
              </a:spcBef>
              <a:spcAft>
                <a:spcPts val="0"/>
              </a:spcAft>
              <a:buSzPct val="99000"/>
              <a:buFont typeface="Arial"/>
              <a:buChar char="•"/>
              <a:tabLst/>
            </a:pPr>
            <a:r>
              <a:rPr lang="en-US" sz="1600" kern="1200" dirty="0">
                <a:ea typeface="+mn-ea"/>
                <a:sym typeface="Arial"/>
              </a:rPr>
              <a:t>Unit 2: Incident Command and Unified Command</a:t>
            </a:r>
          </a:p>
          <a:p>
            <a:pPr marL="254000" lvl="1" indent="-254000" fontAlgn="auto">
              <a:spcBef>
                <a:spcPct val="100000"/>
              </a:spcBef>
              <a:spcAft>
                <a:spcPts val="0"/>
              </a:spcAft>
              <a:buSzPct val="99000"/>
              <a:buFont typeface="Arial"/>
              <a:buChar char="•"/>
              <a:tabLst/>
            </a:pPr>
            <a:r>
              <a:rPr lang="en-US" sz="1600" kern="1200" dirty="0">
                <a:ea typeface="+mn-ea"/>
                <a:sym typeface="Arial"/>
              </a:rPr>
              <a:t>Unit 3: Delegation of Authority and Management by Objectives</a:t>
            </a:r>
          </a:p>
          <a:p>
            <a:pPr marL="254000" lvl="1" indent="-254000" fontAlgn="auto">
              <a:spcBef>
                <a:spcPct val="100000"/>
              </a:spcBef>
              <a:spcAft>
                <a:spcPts val="0"/>
              </a:spcAft>
              <a:buSzPct val="99000"/>
              <a:buFont typeface="Arial"/>
              <a:buChar char="•"/>
              <a:tabLst/>
            </a:pPr>
            <a:r>
              <a:rPr lang="en-US" sz="1600" kern="1200" dirty="0">
                <a:ea typeface="+mn-ea"/>
                <a:sym typeface="Arial"/>
              </a:rPr>
              <a:t>Unit 4: Functional Areas and Positions</a:t>
            </a:r>
          </a:p>
          <a:p>
            <a:pPr marL="254000" lvl="1" indent="-254000" fontAlgn="auto">
              <a:spcBef>
                <a:spcPct val="100000"/>
              </a:spcBef>
              <a:spcAft>
                <a:spcPts val="0"/>
              </a:spcAft>
              <a:buSzPct val="99000"/>
              <a:buFont typeface="Arial"/>
              <a:buChar char="•"/>
              <a:tabLst/>
            </a:pPr>
            <a:r>
              <a:rPr lang="en-US" sz="1600" kern="1200" dirty="0">
                <a:ea typeface="+mn-ea"/>
                <a:sym typeface="Arial"/>
              </a:rPr>
              <a:t>Unit 5: Incident Briefings and Meetings</a:t>
            </a:r>
          </a:p>
          <a:p>
            <a:pPr marL="254000" lvl="1" indent="-254000" fontAlgn="auto">
              <a:spcBef>
                <a:spcPct val="100000"/>
              </a:spcBef>
              <a:spcAft>
                <a:spcPts val="0"/>
              </a:spcAft>
              <a:buSzPct val="99000"/>
              <a:buFont typeface="Arial"/>
              <a:buChar char="•"/>
              <a:tabLst/>
            </a:pPr>
            <a:r>
              <a:rPr lang="en-US" sz="1600" kern="1200" dirty="0">
                <a:ea typeface="+mn-ea"/>
                <a:sym typeface="Arial"/>
              </a:rPr>
              <a:t>Unit 6: Organizational Flexibility</a:t>
            </a:r>
          </a:p>
          <a:p>
            <a:pPr marL="254000" lvl="1" indent="-254000" fontAlgn="auto">
              <a:spcBef>
                <a:spcPct val="100000"/>
              </a:spcBef>
              <a:spcAft>
                <a:spcPts val="0"/>
              </a:spcAft>
              <a:buSzPct val="99000"/>
              <a:buFont typeface="Arial"/>
              <a:buChar char="•"/>
              <a:tabLst/>
            </a:pPr>
            <a:r>
              <a:rPr lang="en-US" sz="1600" kern="1200" dirty="0">
                <a:ea typeface="+mn-ea"/>
                <a:sym typeface="Arial"/>
              </a:rPr>
              <a:t>Unit 7: Transfer of Command</a:t>
            </a:r>
          </a:p>
          <a:p>
            <a:pPr marL="254000" lvl="1" indent="-254000" fontAlgn="auto">
              <a:spcBef>
                <a:spcPct val="100000"/>
              </a:spcBef>
              <a:spcAft>
                <a:spcPts val="0"/>
              </a:spcAft>
              <a:buSzPct val="99000"/>
              <a:buFont typeface="Arial"/>
              <a:buChar char="•"/>
              <a:tabLst/>
            </a:pPr>
            <a:r>
              <a:rPr lang="en-US" sz="1600" kern="1200" dirty="0">
                <a:ea typeface="+mn-ea"/>
                <a:sym typeface="Arial"/>
              </a:rPr>
              <a:t>Unit 8: Application Activity</a:t>
            </a:r>
          </a:p>
          <a:p>
            <a:pPr marL="254000" lvl="1" indent="-254000" fontAlgn="auto">
              <a:spcBef>
                <a:spcPct val="100000"/>
              </a:spcBef>
              <a:spcAft>
                <a:spcPts val="0"/>
              </a:spcAft>
              <a:buSzPct val="99000"/>
              <a:buFont typeface="Arial"/>
              <a:buChar char="•"/>
              <a:tabLst/>
            </a:pPr>
            <a:r>
              <a:rPr lang="en-US" sz="1600" kern="1200" dirty="0">
                <a:ea typeface="+mn-ea"/>
                <a:sym typeface="Arial"/>
              </a:rPr>
              <a:t>Unit 9: Course Summary </a:t>
            </a:r>
            <a:endParaRPr lang="en-US" sz="1600" dirty="0"/>
          </a:p>
        </p:txBody>
      </p:sp>
      <p:sp>
        <p:nvSpPr>
          <p:cNvPr id="6" name="Slide Number Placeholder 5">
            <a:extLst>
              <a:ext uri="{FF2B5EF4-FFF2-40B4-BE49-F238E27FC236}">
                <a16:creationId xmlns:a16="http://schemas.microsoft.com/office/drawing/2014/main" id="{62B31301-B88A-4C31-84E6-47A1BD795F49}"/>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6</a:t>
            </a:fld>
            <a:endParaRPr lang="en-US"/>
          </a:p>
        </p:txBody>
      </p:sp>
    </p:spTree>
    <p:extLst>
      <p:ext uri="{BB962C8B-B14F-4D97-AF65-F5344CB8AC3E}">
        <p14:creationId xmlns:p14="http://schemas.microsoft.com/office/powerpoint/2010/main" val="26790316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Logistics</a:t>
            </a:r>
          </a:p>
        </p:txBody>
      </p:sp>
      <p:sp>
        <p:nvSpPr>
          <p:cNvPr id="3" name="Content Placeholder 2">
            <a:extLst>
              <a:ext uri="{FF2B5EF4-FFF2-40B4-BE49-F238E27FC236}">
                <a16:creationId xmlns:a16="http://schemas.microsoft.com/office/drawing/2014/main" id="{906948B9-4E3A-4AC2-8418-B26CDD281236}"/>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kern="1200">
                <a:sym typeface="Arial"/>
              </a:rPr>
              <a:t>Review the following information:</a:t>
            </a:r>
          </a:p>
          <a:p>
            <a:pPr marL="254000" lvl="1" indent="-254000" fontAlgn="auto">
              <a:spcBef>
                <a:spcPct val="100000"/>
              </a:spcBef>
              <a:spcAft>
                <a:spcPts val="0"/>
              </a:spcAft>
              <a:buSzPct val="99000"/>
              <a:buFont typeface="Arial"/>
              <a:buChar char="•"/>
              <a:tabLst/>
            </a:pPr>
            <a:r>
              <a:rPr lang="en-US" kern="1200">
                <a:ea typeface="+mn-ea"/>
                <a:sym typeface="Arial"/>
              </a:rPr>
              <a:t>Course agenda </a:t>
            </a:r>
          </a:p>
          <a:p>
            <a:pPr marL="254000" lvl="1" indent="-254000" fontAlgn="auto">
              <a:spcBef>
                <a:spcPct val="100000"/>
              </a:spcBef>
              <a:spcAft>
                <a:spcPts val="0"/>
              </a:spcAft>
              <a:buSzPct val="99000"/>
              <a:buFont typeface="Arial"/>
              <a:buChar char="•"/>
              <a:tabLst/>
            </a:pPr>
            <a:r>
              <a:rPr lang="en-US" kern="1200">
                <a:ea typeface="+mn-ea"/>
                <a:sym typeface="Arial"/>
              </a:rPr>
              <a:t>Sign-in sheet </a:t>
            </a:r>
          </a:p>
          <a:p>
            <a:pPr marL="254000" lvl="1" indent="-254000" fontAlgn="auto">
              <a:spcBef>
                <a:spcPct val="100000"/>
              </a:spcBef>
              <a:spcAft>
                <a:spcPts val="0"/>
              </a:spcAft>
              <a:buSzPct val="99000"/>
              <a:buFont typeface="Arial"/>
              <a:buChar char="•"/>
              <a:tabLst/>
            </a:pPr>
            <a:r>
              <a:rPr lang="en-US" kern="1200">
                <a:ea typeface="+mn-ea"/>
                <a:sym typeface="Arial"/>
              </a:rPr>
              <a:t>Breaks</a:t>
            </a:r>
          </a:p>
          <a:p>
            <a:pPr marL="254000" lvl="1" indent="-254000" fontAlgn="auto">
              <a:spcBef>
                <a:spcPct val="100000"/>
              </a:spcBef>
              <a:spcAft>
                <a:spcPts val="0"/>
              </a:spcAft>
              <a:buSzPct val="99000"/>
              <a:buFont typeface="Arial"/>
              <a:buChar char="•"/>
              <a:tabLst/>
            </a:pPr>
            <a:r>
              <a:rPr lang="en-US" kern="1200">
                <a:ea typeface="+mn-ea"/>
                <a:sym typeface="Arial"/>
              </a:rPr>
              <a:t>Message and telephone location </a:t>
            </a:r>
          </a:p>
          <a:p>
            <a:pPr marL="254000" lvl="1" indent="-254000" fontAlgn="auto">
              <a:spcBef>
                <a:spcPct val="100000"/>
              </a:spcBef>
              <a:spcAft>
                <a:spcPts val="0"/>
              </a:spcAft>
              <a:buSzPct val="99000"/>
              <a:buFont typeface="Arial"/>
              <a:buChar char="•"/>
              <a:tabLst/>
            </a:pPr>
            <a:r>
              <a:rPr lang="en-US" kern="1200">
                <a:ea typeface="+mn-ea"/>
                <a:sym typeface="Arial"/>
              </a:rPr>
              <a:t>Cell phone policy </a:t>
            </a:r>
          </a:p>
          <a:p>
            <a:pPr marL="254000" lvl="1" indent="-254000" fontAlgn="auto">
              <a:spcBef>
                <a:spcPct val="100000"/>
              </a:spcBef>
              <a:spcAft>
                <a:spcPts val="0"/>
              </a:spcAft>
              <a:buSzPct val="99000"/>
              <a:buFont typeface="Arial"/>
              <a:buChar char="•"/>
              <a:tabLst/>
            </a:pPr>
            <a:r>
              <a:rPr lang="en-US" kern="1200">
                <a:ea typeface="+mn-ea"/>
                <a:sym typeface="Arial"/>
              </a:rPr>
              <a:t>Facilities </a:t>
            </a:r>
          </a:p>
          <a:p>
            <a:pPr marL="254000" lvl="1" indent="-254000" fontAlgn="auto">
              <a:spcBef>
                <a:spcPct val="100000"/>
              </a:spcBef>
              <a:spcAft>
                <a:spcPts val="0"/>
              </a:spcAft>
              <a:buSzPct val="99000"/>
              <a:buFont typeface="Arial"/>
              <a:buChar char="•"/>
              <a:tabLst/>
            </a:pPr>
            <a:r>
              <a:rPr lang="en-US" kern="1200">
                <a:ea typeface="+mn-ea"/>
                <a:sym typeface="Arial"/>
              </a:rPr>
              <a:t>Other concerns</a:t>
            </a:r>
            <a:endParaRPr lang="en-US"/>
          </a:p>
        </p:txBody>
      </p:sp>
      <p:sp>
        <p:nvSpPr>
          <p:cNvPr id="6" name="Slide Number Placeholder 5">
            <a:extLst>
              <a:ext uri="{FF2B5EF4-FFF2-40B4-BE49-F238E27FC236}">
                <a16:creationId xmlns:a16="http://schemas.microsoft.com/office/drawing/2014/main" id="{2A527E92-BB04-44FD-9345-694C291B8A52}"/>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7</a:t>
            </a:fld>
            <a:endParaRPr lang="en-US"/>
          </a:p>
        </p:txBody>
      </p:sp>
    </p:spTree>
    <p:extLst>
      <p:ext uri="{BB962C8B-B14F-4D97-AF65-F5344CB8AC3E}">
        <p14:creationId xmlns:p14="http://schemas.microsoft.com/office/powerpoint/2010/main" val="113609387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Agenda </a:t>
            </a:r>
          </a:p>
        </p:txBody>
      </p:sp>
      <p:graphicFrame>
        <p:nvGraphicFramePr>
          <p:cNvPr id="6" name="Table 5"/>
          <p:cNvGraphicFramePr>
            <a:graphicFrameLocks noGrp="1"/>
          </p:cNvGraphicFramePr>
          <p:nvPr>
            <p:extLst>
              <p:ext uri="{D42A27DB-BD31-4B8C-83A1-F6EECF244321}">
                <p14:modId xmlns:p14="http://schemas.microsoft.com/office/powerpoint/2010/main" val="48077981"/>
              </p:ext>
            </p:extLst>
          </p:nvPr>
        </p:nvGraphicFramePr>
        <p:xfrm>
          <a:off x="457199" y="1016000"/>
          <a:ext cx="8229600" cy="4771762"/>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20339">
                <a:tc>
                  <a:txBody>
                    <a:bodyPr/>
                    <a:lstStyle/>
                    <a:p>
                      <a:pPr lvl="0" algn="l">
                        <a:spcBef>
                          <a:spcPct val="100000"/>
                        </a:spcBef>
                        <a:buClrTx/>
                      </a:pPr>
                      <a:r>
                        <a:rPr lang="en-US" sz="1800">
                          <a:solidFill>
                            <a:srgbClr val="000066"/>
                          </a:solidFill>
                          <a:latin typeface="Arial"/>
                          <a:ea typeface="+mn-ea"/>
                          <a:cs typeface="Arial"/>
                          <a:sym typeface="Arial"/>
                        </a:rPr>
                        <a:t>DAY 1 </a:t>
                      </a:r>
                    </a:p>
                  </a:txBody>
                  <a:tcPr>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DAY 2  </a:t>
                      </a:r>
                    </a:p>
                  </a:txBody>
                  <a:tcPr>
                    <a:solidFill>
                      <a:srgbClr val="C0C0C0"/>
                    </a:solidFill>
                  </a:tcPr>
                </a:tc>
                <a:extLst>
                  <a:ext uri="{0D108BD9-81ED-4DB2-BD59-A6C34878D82A}">
                    <a16:rowId xmlns:a16="http://schemas.microsoft.com/office/drawing/2014/main" val="10000"/>
                  </a:ext>
                </a:extLst>
              </a:tr>
              <a:tr h="320339">
                <a:tc>
                  <a:txBody>
                    <a:bodyPr/>
                    <a:lstStyle/>
                    <a:p>
                      <a:pPr lvl="0" algn="ctr">
                        <a:spcBef>
                          <a:spcPct val="100000"/>
                        </a:spcBef>
                        <a:buClrTx/>
                      </a:pPr>
                      <a:r>
                        <a:rPr lang="en-US" sz="1800">
                          <a:solidFill>
                            <a:srgbClr val="000066"/>
                          </a:solidFill>
                          <a:latin typeface="Arial"/>
                          <a:ea typeface="+mn-ea"/>
                          <a:cs typeface="Arial"/>
                          <a:sym typeface="Arial"/>
                        </a:rPr>
                        <a:t>Morning Session</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Morning Session</a:t>
                      </a:r>
                      <a:endParaRPr lang="en-US" sz="1800">
                        <a:solidFill>
                          <a:srgbClr val="000066"/>
                        </a:solidFill>
                      </a:endParaRPr>
                    </a:p>
                  </a:txBody>
                  <a:tcPr/>
                </a:tc>
                <a:extLst>
                  <a:ext uri="{0D108BD9-81ED-4DB2-BD59-A6C34878D82A}">
                    <a16:rowId xmlns:a16="http://schemas.microsoft.com/office/drawing/2014/main" val="10001"/>
                  </a:ext>
                </a:extLst>
              </a:tr>
              <a:tr h="1507480">
                <a:tc>
                  <a:txBody>
                    <a:bodyPr/>
                    <a:lstStyle/>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1: Course Overview</a:t>
                      </a:r>
                    </a:p>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2: Incident Command and Unified Command</a:t>
                      </a:r>
                      <a:endParaRPr lang="en-US" sz="1800" dirty="0">
                        <a:solidFill>
                          <a:srgbClr val="000066"/>
                        </a:solidFill>
                      </a:endParaRPr>
                    </a:p>
                  </a:txBody>
                  <a:tcPr/>
                </a:tc>
                <a:tc>
                  <a:txBody>
                    <a:bodyPr/>
                    <a:lstStyle/>
                    <a:p>
                      <a:pPr lvl="0" algn="l">
                        <a:spcBef>
                          <a:spcPct val="100000"/>
                        </a:spcBef>
                        <a:buClrTx/>
                      </a:pPr>
                      <a:r>
                        <a:rPr lang="en-US" sz="1800" dirty="0">
                          <a:solidFill>
                            <a:srgbClr val="000066"/>
                          </a:solidFill>
                          <a:latin typeface="Arial"/>
                          <a:ea typeface="+mn-ea"/>
                          <a:cs typeface="Arial"/>
                          <a:sym typeface="Arial"/>
                        </a:rPr>
                        <a:t>Unit 6: Organizational Flexibility</a:t>
                      </a:r>
                      <a:endParaRPr lang="en-US" sz="1800" dirty="0">
                        <a:solidFill>
                          <a:srgbClr val="000066"/>
                        </a:solidFill>
                      </a:endParaRPr>
                    </a:p>
                  </a:txBody>
                  <a:tcPr/>
                </a:tc>
                <a:extLst>
                  <a:ext uri="{0D108BD9-81ED-4DB2-BD59-A6C34878D82A}">
                    <a16:rowId xmlns:a16="http://schemas.microsoft.com/office/drawing/2014/main" val="10002"/>
                  </a:ext>
                </a:extLst>
              </a:tr>
              <a:tr h="320339">
                <a:tc>
                  <a:txBody>
                    <a:bodyPr/>
                    <a:lstStyle/>
                    <a:p>
                      <a:pPr lvl="0" algn="l">
                        <a:spcBef>
                          <a:spcPct val="100000"/>
                        </a:spcBef>
                        <a:buClrTx/>
                      </a:pPr>
                      <a:r>
                        <a:rPr lang="en-US" sz="1800">
                          <a:solidFill>
                            <a:srgbClr val="000066"/>
                          </a:solidFill>
                          <a:latin typeface="Arial"/>
                          <a:ea typeface="+mn-ea"/>
                          <a:cs typeface="Arial"/>
                          <a:sym typeface="Arial"/>
                        </a:rPr>
                        <a:t>Afternoon Session </a:t>
                      </a:r>
                      <a:endParaRPr lang="en-US" sz="1800">
                        <a:solidFill>
                          <a:srgbClr val="000066"/>
                        </a:solidFill>
                      </a:endParaRPr>
                    </a:p>
                  </a:txBody>
                  <a:tcPr/>
                </a:tc>
                <a:tc>
                  <a:txBody>
                    <a:bodyPr/>
                    <a:lstStyle/>
                    <a:p>
                      <a:pPr lvl="0" algn="l">
                        <a:spcBef>
                          <a:spcPct val="100000"/>
                        </a:spcBef>
                        <a:buClrTx/>
                      </a:pPr>
                      <a:r>
                        <a:rPr lang="en-US" sz="1800">
                          <a:solidFill>
                            <a:srgbClr val="000066"/>
                          </a:solidFill>
                          <a:latin typeface="Arial"/>
                          <a:ea typeface="+mn-ea"/>
                          <a:cs typeface="Arial"/>
                          <a:sym typeface="Arial"/>
                        </a:rPr>
                        <a:t>Afternoon Session </a:t>
                      </a:r>
                      <a:endParaRPr lang="en-US" sz="1800">
                        <a:solidFill>
                          <a:srgbClr val="000066"/>
                        </a:solidFill>
                      </a:endParaRPr>
                    </a:p>
                  </a:txBody>
                  <a:tcPr/>
                </a:tc>
                <a:extLst>
                  <a:ext uri="{0D108BD9-81ED-4DB2-BD59-A6C34878D82A}">
                    <a16:rowId xmlns:a16="http://schemas.microsoft.com/office/drawing/2014/main" val="10003"/>
                  </a:ext>
                </a:extLst>
              </a:tr>
              <a:tr h="2167002">
                <a:tc>
                  <a:txBody>
                    <a:bodyPr/>
                    <a:lstStyle/>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3: Delegation of Authority &amp; Management by Objectives</a:t>
                      </a:r>
                    </a:p>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4: Functional Areas &amp; Positions</a:t>
                      </a:r>
                      <a:endParaRPr lang="en-US" sz="1800" dirty="0">
                        <a:solidFill>
                          <a:srgbClr val="000066"/>
                        </a:solidFill>
                      </a:endParaRPr>
                    </a:p>
                  </a:txBody>
                  <a:tcPr/>
                </a:tc>
                <a:tc>
                  <a:txBody>
                    <a:bodyPr/>
                    <a:lstStyle/>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7: Transfer of Command</a:t>
                      </a:r>
                    </a:p>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8: Application Activity </a:t>
                      </a:r>
                    </a:p>
                    <a:p>
                      <a:pPr marL="457200" lvl="1" indent="-342900" algn="l">
                        <a:spcBef>
                          <a:spcPct val="50000"/>
                        </a:spcBef>
                        <a:buClrTx/>
                        <a:buSzPct val="100000"/>
                        <a:buFont typeface="Arial"/>
                        <a:buChar char="•"/>
                      </a:pPr>
                      <a:r>
                        <a:rPr lang="en-US" sz="1800" dirty="0">
                          <a:solidFill>
                            <a:srgbClr val="000066"/>
                          </a:solidFill>
                          <a:latin typeface="Arial"/>
                          <a:cs typeface="Arial"/>
                          <a:sym typeface="Arial"/>
                        </a:rPr>
                        <a:t>Unit 9: Course Summary and Final Exam</a:t>
                      </a:r>
                      <a:endParaRPr lang="en-US" sz="1800" dirty="0">
                        <a:solidFill>
                          <a:srgbClr val="000066"/>
                        </a:solidFill>
                      </a:endParaRPr>
                    </a:p>
                  </a:txBody>
                  <a:tcPr/>
                </a:tc>
                <a:extLst>
                  <a:ext uri="{0D108BD9-81ED-4DB2-BD59-A6C34878D82A}">
                    <a16:rowId xmlns:a16="http://schemas.microsoft.com/office/drawing/2014/main" val="10004"/>
                  </a:ext>
                </a:extLst>
              </a:tr>
            </a:tbl>
          </a:graphicData>
        </a:graphic>
      </p:graphicFrame>
      <p:sp>
        <p:nvSpPr>
          <p:cNvPr id="7" name="Slide Number Placeholder 6">
            <a:extLst>
              <a:ext uri="{FF2B5EF4-FFF2-40B4-BE49-F238E27FC236}">
                <a16:creationId xmlns:a16="http://schemas.microsoft.com/office/drawing/2014/main" id="{F540B4E3-FD78-4C37-A0C5-693A321CD2C3}"/>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8</a:t>
            </a:fld>
            <a:endParaRPr lang="en-US"/>
          </a:p>
        </p:txBody>
      </p:sp>
    </p:spTree>
    <p:extLst>
      <p:ext uri="{BB962C8B-B14F-4D97-AF65-F5344CB8AC3E}">
        <p14:creationId xmlns:p14="http://schemas.microsoft.com/office/powerpoint/2010/main" val="387634765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Completion</a:t>
            </a:r>
          </a:p>
        </p:txBody>
      </p:sp>
      <p:sp>
        <p:nvSpPr>
          <p:cNvPr id="3" name="Content Placeholder 2">
            <a:extLst>
              <a:ext uri="{FF2B5EF4-FFF2-40B4-BE49-F238E27FC236}">
                <a16:creationId xmlns:a16="http://schemas.microsoft.com/office/drawing/2014/main" id="{817D1C21-B30A-4EFC-891A-557ADF5BA3C1}"/>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In order to successfully complete this course, you must:</a:t>
            </a:r>
          </a:p>
          <a:p>
            <a:pPr marL="254000" lvl="1" indent="-254000" fontAlgn="auto">
              <a:spcBef>
                <a:spcPct val="100000"/>
              </a:spcBef>
              <a:spcAft>
                <a:spcPts val="0"/>
              </a:spcAft>
              <a:buSzPct val="99000"/>
              <a:buFont typeface="Arial"/>
              <a:buChar char="•"/>
              <a:tabLst/>
            </a:pPr>
            <a:r>
              <a:rPr lang="en-US" kern="1200">
                <a:ea typeface="+mn-ea"/>
                <a:sym typeface="Arial"/>
              </a:rPr>
              <a:t>Participate in unit activities.</a:t>
            </a:r>
          </a:p>
          <a:p>
            <a:pPr marL="254000" lvl="1" indent="-254000" fontAlgn="auto">
              <a:spcBef>
                <a:spcPct val="100000"/>
              </a:spcBef>
              <a:spcAft>
                <a:spcPts val="0"/>
              </a:spcAft>
              <a:buSzPct val="99000"/>
              <a:buFont typeface="Arial"/>
              <a:buChar char="•"/>
              <a:tabLst/>
            </a:pPr>
            <a:r>
              <a:rPr lang="en-US" kern="1200">
                <a:ea typeface="+mn-ea"/>
                <a:sym typeface="Arial"/>
              </a:rPr>
              <a:t>Achieve 75% or higher on the final exam. </a:t>
            </a:r>
          </a:p>
          <a:p>
            <a:pPr marL="254000" lvl="1" indent="-254000" fontAlgn="auto">
              <a:spcBef>
                <a:spcPct val="100000"/>
              </a:spcBef>
              <a:spcAft>
                <a:spcPts val="0"/>
              </a:spcAft>
              <a:buSzPct val="99000"/>
              <a:buFont typeface="Arial"/>
              <a:buChar char="•"/>
              <a:tabLst/>
            </a:pPr>
            <a:r>
              <a:rPr lang="en-US" kern="1200">
                <a:ea typeface="+mn-ea"/>
                <a:sym typeface="Arial"/>
              </a:rPr>
              <a:t>Complete the end-of-course evaluation. </a:t>
            </a:r>
            <a:endParaRPr lang="en-US"/>
          </a:p>
        </p:txBody>
      </p:sp>
      <p:sp>
        <p:nvSpPr>
          <p:cNvPr id="6" name="Slide Number Placeholder 5">
            <a:extLst>
              <a:ext uri="{FF2B5EF4-FFF2-40B4-BE49-F238E27FC236}">
                <a16:creationId xmlns:a16="http://schemas.microsoft.com/office/drawing/2014/main" id="{AC37D193-C7E3-42DD-B4ED-789449B54358}"/>
              </a:ext>
            </a:extLst>
          </p:cNvPr>
          <p:cNvSpPr>
            <a:spLocks noGrp="1"/>
          </p:cNvSpPr>
          <p:nvPr>
            <p:ph type="sldNum" sz="quarter" idx="12"/>
          </p:nvPr>
        </p:nvSpPr>
        <p:spPr/>
        <p:txBody>
          <a:bodyPr/>
          <a:lstStyle/>
          <a:p>
            <a:pPr>
              <a:spcBef>
                <a:spcPts val="100"/>
              </a:spcBef>
              <a:buSzPct val="99000"/>
            </a:pPr>
            <a:fld id="{1FFAB2CB-2146-4DB3-8B88-311E00AA395E}" type="slidenum">
              <a:rPr lang="en-US" smtClean="0"/>
              <a:pPr>
                <a:spcBef>
                  <a:spcPts val="100"/>
                </a:spcBef>
                <a:buSzPct val="99000"/>
              </a:pPr>
              <a:t>9</a:t>
            </a:fld>
            <a:endParaRPr lang="en-US"/>
          </a:p>
        </p:txBody>
      </p:sp>
    </p:spTree>
    <p:extLst>
      <p:ext uri="{BB962C8B-B14F-4D97-AF65-F5344CB8AC3E}">
        <p14:creationId xmlns:p14="http://schemas.microsoft.com/office/powerpoint/2010/main" val="831319933"/>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CBB195-43C1-4A4C-9A50-058E9BDEDF00}">
  <ds:schemaRefs>
    <ds:schemaRef ds:uri="http://schemas.microsoft.com/office/2006/metadata/properties"/>
    <ds:schemaRef ds:uri="http://schemas.microsoft.com/office/infopath/2007/PartnerControls"/>
    <ds:schemaRef ds:uri="95ba42ad-0bbe-4ff2-b5a3-00bdc267f7a0"/>
  </ds:schemaRefs>
</ds:datastoreItem>
</file>

<file path=customXml/itemProps2.xml><?xml version="1.0" encoding="utf-8"?>
<ds:datastoreItem xmlns:ds="http://schemas.openxmlformats.org/officeDocument/2006/customXml" ds:itemID="{1C89D9A0-791F-4E4D-87ED-C2C942421AE7}">
  <ds:schemaRefs>
    <ds:schemaRef ds:uri="http://schemas.microsoft.com/sharepoint/v3/contenttype/forms"/>
  </ds:schemaRefs>
</ds:datastoreItem>
</file>

<file path=customXml/itemProps3.xml><?xml version="1.0" encoding="utf-8"?>
<ds:datastoreItem xmlns:ds="http://schemas.openxmlformats.org/officeDocument/2006/customXml" ds:itemID="{0416F8B5-B3DE-409A-91CB-6DC8B7D61693}">
  <ds:schemaRefs>
    <ds:schemaRef ds:uri="Microsoft.SharePoint.Taxonomy.ContentTypeSync"/>
  </ds:schemaRefs>
</ds:datastoreItem>
</file>

<file path=customXml/itemProps4.xml><?xml version="1.0" encoding="utf-8"?>
<ds:datastoreItem xmlns:ds="http://schemas.openxmlformats.org/officeDocument/2006/customXml" ds:itemID="{E95899F5-29CE-40D5-B773-A63D4FE00426}"/>
</file>

<file path=docProps/app.xml><?xml version="1.0" encoding="utf-8"?>
<Properties xmlns="http://schemas.openxmlformats.org/officeDocument/2006/extended-properties" xmlns:vt="http://schemas.openxmlformats.org/officeDocument/2006/docPropsVTypes">
  <Template>EMI_PPT_V7</Template>
  <TotalTime>0</TotalTime>
  <Words>1333</Words>
  <Application>Microsoft Office PowerPoint</Application>
  <PresentationFormat>On-screen Show (4:3)</PresentationFormat>
  <Paragraphs>156</Paragraphs>
  <Slides>20</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Times New Roman</vt:lpstr>
      <vt:lpstr>Wingdings</vt:lpstr>
      <vt:lpstr>EMI_PPT</vt:lpstr>
      <vt:lpstr>Course Welcome</vt:lpstr>
      <vt:lpstr>Course Objectives</vt:lpstr>
      <vt:lpstr>Student Introductions</vt:lpstr>
      <vt:lpstr>Student Expectations</vt:lpstr>
      <vt:lpstr>Instructor Expectations</vt:lpstr>
      <vt:lpstr>Course Structure</vt:lpstr>
      <vt:lpstr>Course Logistics</vt:lpstr>
      <vt:lpstr>Agenda </vt:lpstr>
      <vt:lpstr>Course Completion</vt:lpstr>
      <vt:lpstr>Lesson 1 Overview</vt:lpstr>
      <vt:lpstr>Incident Command System (ICS)</vt:lpstr>
      <vt:lpstr>Why ICS?</vt:lpstr>
      <vt:lpstr>Homeland Security Presidential Directives</vt:lpstr>
      <vt:lpstr>National Incident Management System (NIMS) Overview</vt:lpstr>
      <vt:lpstr>Major Components of NIMS</vt:lpstr>
      <vt:lpstr>NIMS Management Characteristics: Overview</vt:lpstr>
      <vt:lpstr>NIMS Management Characteristics: Overview</vt:lpstr>
      <vt:lpstr>NIMS Management Characteristics: Activity 1.1</vt:lpstr>
      <vt:lpstr>Additional Resources</vt:lpstr>
      <vt:lpstr>Lesson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1</dc:title>
  <dc:creator/>
  <cp:lastModifiedBy/>
  <cp:revision>1</cp:revision>
  <dcterms:created xsi:type="dcterms:W3CDTF">2020-09-21T18:07:34Z</dcterms:created>
  <dcterms:modified xsi:type="dcterms:W3CDTF">2022-03-30T14:12:50Z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