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5"/>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7" d="100"/>
          <a:sy n="97" d="100"/>
        </p:scale>
        <p:origin x="306"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517775"/>
          </a:xfrm>
        </p:spPr>
        <p:txBody>
          <a:bodyPr/>
          <a:lstStyle/>
          <a:p>
            <a:r>
              <a:rPr lang="en-US"/>
              <a:t>Click to edit Master title style</a:t>
            </a:r>
            <a:endParaRPr lang="en-US" dirty="0"/>
          </a:p>
        </p:txBody>
      </p:sp>
      <p:sp>
        <p:nvSpPr>
          <p:cNvPr id="4" name="Rectangle 4"/>
          <p:cNvSpPr>
            <a:spLocks noGrp="1" noChangeArrowheads="1"/>
          </p:cNvSpPr>
          <p:nvPr>
            <p:ph type="dt" sz="half" idx="10"/>
          </p:nvPr>
        </p:nvSpPr>
        <p:spPr>
          <a:ln/>
        </p:spPr>
        <p:txBody>
          <a:bodyPr/>
          <a:lstStyle>
            <a:lvl1pPr>
              <a:defRPr/>
            </a:lvl1pPr>
          </a:lstStyle>
          <a:p>
            <a:fld id="{A003FDA7-A964-44B1-9E3D-63E034A1156C}" type="datetimeFigureOut">
              <a:rPr lang="en-US" smtClean="0"/>
              <a:t>3/30/2022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49254665-857F-4BD3-BEF6-663071D87EBB}" type="slidenum">
              <a:rPr lang="en-US" smtClean="0"/>
              <a:t>‹#›</a:t>
            </a:fld>
            <a:endParaRPr lang="en-US"/>
          </a:p>
        </p:txBody>
      </p:sp>
    </p:spTree>
    <p:extLst>
      <p:ext uri="{BB962C8B-B14F-4D97-AF65-F5344CB8AC3E}">
        <p14:creationId xmlns:p14="http://schemas.microsoft.com/office/powerpoint/2010/main" val="2463763333"/>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p:cNvSpPr>
            <a:spLocks noGrp="1" noChangeArrowheads="1"/>
          </p:cNvSpPr>
          <p:nvPr>
            <p:ph type="dt" sz="half" idx="10"/>
          </p:nvPr>
        </p:nvSpPr>
        <p:spPr>
          <a:ln/>
        </p:spPr>
        <p:txBody>
          <a:bodyPr/>
          <a:lstStyle>
            <a:lvl1pPr>
              <a:defRPr/>
            </a:lvl1pPr>
          </a:lstStyle>
          <a:p>
            <a:fld id="{A003FDA7-A964-44B1-9E3D-63E034A1156C}" type="datetimeFigureOut">
              <a:rPr lang="en-US" smtClean="0"/>
              <a:t>3/30/2022</a:t>
            </a:fld>
            <a:endParaRPr lang="en-US"/>
          </a:p>
        </p:txBody>
      </p:sp>
      <p:sp>
        <p:nvSpPr>
          <p:cNvPr id="7" name="Rectangle 5"/>
          <p:cNvSpPr>
            <a:spLocks noGrp="1" noChangeArrowheads="1"/>
          </p:cNvSpPr>
          <p:nvPr>
            <p:ph type="ftr" sz="quarter" idx="11"/>
          </p:nvPr>
        </p:nvSpPr>
        <p:spPr>
          <a:ln/>
        </p:spPr>
        <p:txBody>
          <a:bodyPr/>
          <a:lstStyle>
            <a:lvl1pPr>
              <a:defRPr/>
            </a:lvl1pPr>
          </a:lstStyle>
          <a:p>
            <a:endParaRPr lang="en-US"/>
          </a:p>
        </p:txBody>
      </p:sp>
      <p:sp>
        <p:nvSpPr>
          <p:cNvPr id="8" name="Slide Number Placeholder 3"/>
          <p:cNvSpPr>
            <a:spLocks noGrp="1"/>
          </p:cNvSpPr>
          <p:nvPr>
            <p:ph type="sldNum" sz="quarter" idx="12"/>
          </p:nvPr>
        </p:nvSpPr>
        <p:spPr>
          <a:ln/>
        </p:spPr>
        <p:txBody>
          <a:bodyPr/>
          <a:lstStyle>
            <a:lvl1pPr>
              <a:defRPr/>
            </a:lvl1pPr>
          </a:lstStyle>
          <a:p>
            <a:fld id="{49254665-857F-4BD3-BEF6-663071D87EBB}" type="slidenum">
              <a:rPr lang="en-US" smtClean="0"/>
              <a:t>‹#›</a:t>
            </a:fld>
            <a:endParaRPr lang="en-US"/>
          </a:p>
        </p:txBody>
      </p:sp>
    </p:spTree>
    <p:extLst>
      <p:ext uri="{BB962C8B-B14F-4D97-AF65-F5344CB8AC3E}">
        <p14:creationId xmlns:p14="http://schemas.microsoft.com/office/powerpoint/2010/main" val="3489589013"/>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fld id="{A003FDA7-A964-44B1-9E3D-63E034A1156C}" type="datetimeFigureOut">
              <a:rPr lang="en-US" smtClean="0"/>
              <a:t>3/30/2022</a:t>
            </a:fld>
            <a:endParaRPr lang="en-US"/>
          </a:p>
        </p:txBody>
      </p:sp>
      <p:sp>
        <p:nvSpPr>
          <p:cNvPr id="4" name="Rectangle 5"/>
          <p:cNvSpPr>
            <a:spLocks noGrp="1" noChangeArrowheads="1"/>
          </p:cNvSpPr>
          <p:nvPr>
            <p:ph type="ftr" sz="quarter" idx="11"/>
          </p:nvPr>
        </p:nvSpPr>
        <p:spPr>
          <a:ln/>
        </p:spPr>
        <p:txBody>
          <a:bodyPr/>
          <a:lstStyle>
            <a:lvl1pPr>
              <a:defRPr/>
            </a:lvl1pPr>
          </a:lstStyle>
          <a:p>
            <a:endParaRPr lang="en-US"/>
          </a:p>
        </p:txBody>
      </p:sp>
      <p:sp>
        <p:nvSpPr>
          <p:cNvPr id="5" name="Slide Number Placeholder 3"/>
          <p:cNvSpPr>
            <a:spLocks noGrp="1"/>
          </p:cNvSpPr>
          <p:nvPr>
            <p:ph type="sldNum" sz="quarter" idx="12"/>
          </p:nvPr>
        </p:nvSpPr>
        <p:spPr>
          <a:ln/>
        </p:spPr>
        <p:txBody>
          <a:bodyPr/>
          <a:lstStyle>
            <a:lvl1pPr>
              <a:defRPr/>
            </a:lvl1pPr>
          </a:lstStyle>
          <a:p>
            <a:fld id="{49254665-857F-4BD3-BEF6-663071D87EBB}" type="slidenum">
              <a:rPr lang="en-US" smtClean="0"/>
              <a:t>‹#›</a:t>
            </a:fld>
            <a:endParaRPr lang="en-US"/>
          </a:p>
        </p:txBody>
      </p:sp>
    </p:spTree>
    <p:extLst>
      <p:ext uri="{BB962C8B-B14F-4D97-AF65-F5344CB8AC3E}">
        <p14:creationId xmlns:p14="http://schemas.microsoft.com/office/powerpoint/2010/main" val="621648853"/>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fld id="{A003FDA7-A964-44B1-9E3D-63E034A1156C}" type="datetimeFigureOut">
              <a:rPr lang="en-US" smtClean="0"/>
              <a:t>3/30/2022</a:t>
            </a:fld>
            <a:endParaRPr lang="en-US"/>
          </a:p>
        </p:txBody>
      </p:sp>
      <p:sp>
        <p:nvSpPr>
          <p:cNvPr id="3" name="Rectangle 5"/>
          <p:cNvSpPr>
            <a:spLocks noGrp="1" noChangeArrowheads="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49254665-857F-4BD3-BEF6-663071D87EBB}" type="slidenum">
              <a:rPr lang="en-US" smtClean="0"/>
              <a:t>‹#›</a:t>
            </a:fld>
            <a:endParaRPr lang="en-US"/>
          </a:p>
        </p:txBody>
      </p:sp>
    </p:spTree>
    <p:extLst>
      <p:ext uri="{BB962C8B-B14F-4D97-AF65-F5344CB8AC3E}">
        <p14:creationId xmlns:p14="http://schemas.microsoft.com/office/powerpoint/2010/main" val="2646957629"/>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A003FDA7-A964-44B1-9E3D-63E034A1156C}"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49254665-857F-4BD3-BEF6-663071D87EBB}" type="slidenum">
              <a:rPr lang="en-US" smtClean="0"/>
              <a:t>‹#›</a:t>
            </a:fld>
            <a:endParaRPr lang="en-US"/>
          </a:p>
        </p:txBody>
      </p:sp>
    </p:spTree>
    <p:extLst>
      <p:ext uri="{BB962C8B-B14F-4D97-AF65-F5344CB8AC3E}">
        <p14:creationId xmlns:p14="http://schemas.microsoft.com/office/powerpoint/2010/main" val="2327910016"/>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A003FDA7-A964-44B1-9E3D-63E034A1156C}"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49254665-857F-4BD3-BEF6-663071D87EBB}" type="slidenum">
              <a:rPr lang="en-US" smtClean="0"/>
              <a:t>‹#›</a:t>
            </a:fld>
            <a:endParaRPr lang="en-US"/>
          </a:p>
        </p:txBody>
      </p:sp>
    </p:spTree>
    <p:extLst>
      <p:ext uri="{BB962C8B-B14F-4D97-AF65-F5344CB8AC3E}">
        <p14:creationId xmlns:p14="http://schemas.microsoft.com/office/powerpoint/2010/main" val="2738864976"/>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A003FDA7-A964-44B1-9E3D-63E034A1156C}" type="datetimeFigureOut">
              <a:rPr lang="en-US" smtClean="0"/>
              <a:t>3/30/2022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49254665-857F-4BD3-BEF6-663071D87EBB}" type="slidenum">
              <a:rPr lang="en-US" smtClean="0"/>
              <a:t>‹#›</a:t>
            </a:fld>
            <a:endParaRPr lang="en-US"/>
          </a:p>
        </p:txBody>
      </p:sp>
    </p:spTree>
    <p:extLst>
      <p:ext uri="{BB962C8B-B14F-4D97-AF65-F5344CB8AC3E}">
        <p14:creationId xmlns:p14="http://schemas.microsoft.com/office/powerpoint/2010/main" val="3404731402"/>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A003FDA7-A964-44B1-9E3D-63E034A1156C}" type="datetimeFigureOut">
              <a:rPr lang="en-US" smtClean="0"/>
              <a:t>3/30/2022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49254665-857F-4BD3-BEF6-663071D87EBB}" type="slidenum">
              <a:rPr lang="en-US" smtClean="0"/>
              <a:t>‹#›</a:t>
            </a:fld>
            <a:endParaRPr lang="en-US"/>
          </a:p>
        </p:txBody>
      </p:sp>
    </p:spTree>
    <p:extLst>
      <p:ext uri="{BB962C8B-B14F-4D97-AF65-F5344CB8AC3E}">
        <p14:creationId xmlns:p14="http://schemas.microsoft.com/office/powerpoint/2010/main" val="2979588430"/>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A003FDA7-A964-44B1-9E3D-63E034A1156C}" type="datetimeFigureOut">
              <a:rPr lang="en-US" smtClean="0"/>
              <a:t>3/30/2022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49254665-857F-4BD3-BEF6-663071D87EBB}" type="slidenum">
              <a:rPr lang="en-US" smtClean="0"/>
              <a:t>‹#›</a:t>
            </a:fld>
            <a:endParaRPr lang="en-US"/>
          </a:p>
        </p:txBody>
      </p:sp>
    </p:spTree>
    <p:extLst>
      <p:ext uri="{BB962C8B-B14F-4D97-AF65-F5344CB8AC3E}">
        <p14:creationId xmlns:p14="http://schemas.microsoft.com/office/powerpoint/2010/main" val="1060081881"/>
      </p:ext>
    </p:extLst>
  </p:cSld>
  <p:clrMapOvr>
    <a:masterClrMapping/>
  </p:clrMapOvr>
  <p:transition>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A003FDA7-A964-44B1-9E3D-63E034A1156C}" type="datetimeFigureOut">
              <a:rPr lang="en-US" smtClean="0"/>
              <a:t>3/30/2022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49254665-857F-4BD3-BEF6-663071D87EBB}" type="slidenum">
              <a:rPr lang="en-US" smtClean="0"/>
              <a:t>‹#›</a:t>
            </a:fld>
            <a:endParaRPr lang="en-US"/>
          </a:p>
        </p:txBody>
      </p:sp>
    </p:spTree>
    <p:extLst>
      <p:ext uri="{BB962C8B-B14F-4D97-AF65-F5344CB8AC3E}">
        <p14:creationId xmlns:p14="http://schemas.microsoft.com/office/powerpoint/2010/main" val="4043168147"/>
      </p:ext>
    </p:extLst>
  </p:cSld>
  <p:clrMapOvr>
    <a:masterClrMapping/>
  </p:clrMapOvr>
  <p:transition>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003FDA7-A964-44B1-9E3D-63E034A1156C}" type="datetimeFigureOut">
              <a:rPr lang="en-US" smtClean="0"/>
              <a:t>3/30/2022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9254665-857F-4BD3-BEF6-663071D87EBB}" type="slidenum">
              <a:rPr lang="en-US" smtClean="0"/>
              <a:t>‹#›</a:t>
            </a:fld>
            <a:endParaRPr lang="en-US"/>
          </a:p>
        </p:txBody>
      </p:sp>
    </p:spTree>
    <p:extLst>
      <p:ext uri="{BB962C8B-B14F-4D97-AF65-F5344CB8AC3E}">
        <p14:creationId xmlns:p14="http://schemas.microsoft.com/office/powerpoint/2010/main" val="123449989"/>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p:cNvSpPr>
            <a:spLocks noGrp="1" noChangeArrowheads="1"/>
          </p:cNvSpPr>
          <p:nvPr>
            <p:ph type="ftr" sz="quarter" idx="10"/>
          </p:nvPr>
        </p:nvSpPr>
        <p:spPr/>
        <p:txBody>
          <a:bodyPr/>
          <a:lstStyle>
            <a:lvl1pPr>
              <a:defRPr/>
            </a:lvl1pPr>
          </a:lstStyle>
          <a:p>
            <a:endParaRPr lang="en-US"/>
          </a:p>
        </p:txBody>
      </p:sp>
      <p:sp>
        <p:nvSpPr>
          <p:cNvPr id="5" name="Slide Number Placeholder 3"/>
          <p:cNvSpPr>
            <a:spLocks noGrp="1"/>
          </p:cNvSpPr>
          <p:nvPr>
            <p:ph type="sldNum" sz="quarter" idx="12"/>
          </p:nvPr>
        </p:nvSpPr>
        <p:spPr>
          <a:xfrm>
            <a:off x="6553200" y="6245225"/>
            <a:ext cx="2133600" cy="476250"/>
          </a:xfrm>
          <a:ln/>
        </p:spPr>
        <p:txBody>
          <a:bodyPr/>
          <a:lstStyle>
            <a:lvl1pPr>
              <a:defRPr/>
            </a:lvl1pPr>
          </a:lstStyle>
          <a:p>
            <a:fld id="{49254665-857F-4BD3-BEF6-663071D87EBB}" type="slidenum">
              <a:rPr lang="en-US" smtClean="0"/>
              <a:t>‹#›</a:t>
            </a:fld>
            <a:endParaRPr lang="en-US"/>
          </a:p>
        </p:txBody>
      </p:sp>
    </p:spTree>
    <p:extLst>
      <p:ext uri="{BB962C8B-B14F-4D97-AF65-F5344CB8AC3E}">
        <p14:creationId xmlns:p14="http://schemas.microsoft.com/office/powerpoint/2010/main" val="4105054198"/>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A003FDA7-A964-44B1-9E3D-63E034A1156C}" type="datetimeFigureOut">
              <a:rPr lang="en-US" smtClean="0"/>
              <a:t>3/30/2022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49254665-857F-4BD3-BEF6-663071D87EBB}" type="slidenum">
              <a:rPr lang="en-US" smtClean="0"/>
              <a:t>‹#›</a:t>
            </a:fld>
            <a:endParaRPr lang="en-US"/>
          </a:p>
        </p:txBody>
      </p:sp>
    </p:spTree>
    <p:extLst>
      <p:ext uri="{BB962C8B-B14F-4D97-AF65-F5344CB8AC3E}">
        <p14:creationId xmlns:p14="http://schemas.microsoft.com/office/powerpoint/2010/main" val="2539929249"/>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A003FDA7-A964-44B1-9E3D-63E034A1156C}"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49254665-857F-4BD3-BEF6-663071D87EBB}" type="slidenum">
              <a:rPr lang="en-US" smtClean="0"/>
              <a:t>‹#›</a:t>
            </a:fld>
            <a:endParaRPr lang="en-US"/>
          </a:p>
        </p:txBody>
      </p:sp>
      <p:sp>
        <p:nvSpPr>
          <p:cNvPr id="4" name="Content Placeholder 3"/>
          <p:cNvSpPr>
            <a:spLocks noGrp="1"/>
          </p:cNvSpPr>
          <p:nvPr>
            <p:ph sz="quarter" idx="13"/>
          </p:nvPr>
        </p:nvSpPr>
        <p:spPr>
          <a:xfrm>
            <a:off x="457200"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40624296"/>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A003FDA7-A964-44B1-9E3D-63E034A1156C}"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49254665-857F-4BD3-BEF6-663071D87EBB}" type="slidenum">
              <a:rPr lang="en-US" smtClean="0"/>
              <a:t>‹#›</a:t>
            </a:fld>
            <a:endParaRPr lang="en-US"/>
          </a:p>
        </p:txBody>
      </p:sp>
      <p:sp>
        <p:nvSpPr>
          <p:cNvPr id="9" name="Content Placeholder 3"/>
          <p:cNvSpPr>
            <a:spLocks noGrp="1"/>
          </p:cNvSpPr>
          <p:nvPr>
            <p:ph sz="quarter" idx="13"/>
          </p:nvPr>
        </p:nvSpPr>
        <p:spPr>
          <a:xfrm>
            <a:off x="457200"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3568834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A003FDA7-A964-44B1-9E3D-63E034A1156C}"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49254665-857F-4BD3-BEF6-663071D87EBB}" type="slidenum">
              <a:rPr lang="en-US" smtClean="0"/>
              <a:t>‹#›</a:t>
            </a:fld>
            <a:endParaRPr lang="en-US"/>
          </a:p>
        </p:txBody>
      </p:sp>
      <p:sp>
        <p:nvSpPr>
          <p:cNvPr id="9" name="Content Placeholder 3"/>
          <p:cNvSpPr>
            <a:spLocks noGrp="1"/>
          </p:cNvSpPr>
          <p:nvPr>
            <p:ph sz="quarter" idx="13"/>
          </p:nvPr>
        </p:nvSpPr>
        <p:spPr>
          <a:xfrm>
            <a:off x="457200" y="1153078"/>
            <a:ext cx="8229600" cy="22759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23285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50108477"/>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One Column TopBottom Top Smal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A003FDA7-A964-44B1-9E3D-63E034A1156C}"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49254665-857F-4BD3-BEF6-663071D87EBB}" type="slidenum">
              <a:rPr lang="en-US" smtClean="0"/>
              <a:t>‹#›</a:t>
            </a:fld>
            <a:endParaRPr lang="en-US"/>
          </a:p>
        </p:txBody>
      </p:sp>
      <p:sp>
        <p:nvSpPr>
          <p:cNvPr id="9" name="Content Placeholder 3"/>
          <p:cNvSpPr>
            <a:spLocks noGrp="1"/>
          </p:cNvSpPr>
          <p:nvPr>
            <p:ph sz="quarter" idx="13"/>
          </p:nvPr>
        </p:nvSpPr>
        <p:spPr>
          <a:xfrm>
            <a:off x="457200" y="1153078"/>
            <a:ext cx="8229600" cy="88275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2057400"/>
            <a:ext cx="8229600" cy="36475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442322"/>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A003FDA7-A964-44B1-9E3D-63E034A1156C}"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49254665-857F-4BD3-BEF6-663071D87EBB}" type="slidenum">
              <a:rPr lang="en-US" smtClean="0"/>
              <a:t>‹#›</a:t>
            </a:fld>
            <a:endParaRPr lang="en-US"/>
          </a:p>
        </p:txBody>
      </p:sp>
      <p:sp>
        <p:nvSpPr>
          <p:cNvPr id="4" name="Content Placeholder 3"/>
          <p:cNvSpPr>
            <a:spLocks noGrp="1"/>
          </p:cNvSpPr>
          <p:nvPr>
            <p:ph sz="quarter" idx="13"/>
          </p:nvPr>
        </p:nvSpPr>
        <p:spPr>
          <a:xfrm>
            <a:off x="457201" y="1153077"/>
            <a:ext cx="13716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1905001" y="1153077"/>
            <a:ext cx="6781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98446088"/>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A003FDA7-A964-44B1-9E3D-63E034A1156C}"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49254665-857F-4BD3-BEF6-663071D87EBB}" type="slidenum">
              <a:rPr lang="en-US" smtClean="0"/>
              <a:t>‹#›</a:t>
            </a:fld>
            <a:endParaRPr lang="en-US"/>
          </a:p>
        </p:txBody>
      </p:sp>
      <p:sp>
        <p:nvSpPr>
          <p:cNvPr id="4" name="Content Placeholder 3"/>
          <p:cNvSpPr>
            <a:spLocks noGrp="1"/>
          </p:cNvSpPr>
          <p:nvPr>
            <p:ph sz="quarter" idx="13"/>
          </p:nvPr>
        </p:nvSpPr>
        <p:spPr>
          <a:xfrm>
            <a:off x="457201" y="1153078"/>
            <a:ext cx="5943598" cy="455184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6400799" y="1153077"/>
            <a:ext cx="2286001" cy="455184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75090676"/>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7"/>
            <a:ext cx="82296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fld id="{A003FDA7-A964-44B1-9E3D-63E034A1156C}" type="datetimeFigureOut">
              <a:rPr lang="en-US" smtClean="0"/>
              <a:t>3/30/2022</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600" b="0" i="0" baseline="0" smtClean="0">
                <a:solidFill>
                  <a:srgbClr val="F4F8FE"/>
                </a:solidFill>
                <a:latin typeface="+mn-lt"/>
                <a:cs typeface="+mn-cs"/>
              </a:defRPr>
            </a:lvl1pPr>
          </a:lstStyle>
          <a:p>
            <a:fld id="{49254665-857F-4BD3-BEF6-663071D87EBB}"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ransition>
    <p:wipe dir="r"/>
  </p:transition>
  <p:txStyles>
    <p:titleStyle>
      <a:lvl1pPr algn="l" rtl="0" eaLnBrk="1" fontAlgn="base" hangingPunct="1">
        <a:spcBef>
          <a:spcPct val="0"/>
        </a:spcBef>
        <a:spcAft>
          <a:spcPct val="0"/>
        </a:spcAft>
        <a:defRPr sz="3800" b="1">
          <a:solidFill>
            <a:srgbClr val="000066"/>
          </a:solidFill>
          <a:latin typeface="+mj-lt"/>
          <a:ea typeface="+mj-ea"/>
          <a:cs typeface="+mj-cs"/>
        </a:defRPr>
      </a:lvl1pPr>
      <a:lvl2pPr algn="l" rtl="0" eaLnBrk="1" fontAlgn="base" hangingPunct="1">
        <a:spcBef>
          <a:spcPct val="0"/>
        </a:spcBef>
        <a:spcAft>
          <a:spcPct val="0"/>
        </a:spcAft>
        <a:defRPr sz="3800" b="1">
          <a:solidFill>
            <a:srgbClr val="000066"/>
          </a:solidFill>
          <a:latin typeface="Times New Roman" pitchFamily="18" charset="0"/>
          <a:cs typeface="Arial" charset="0"/>
        </a:defRPr>
      </a:lvl2pPr>
      <a:lvl3pPr algn="l" rtl="0" eaLnBrk="1" fontAlgn="base" hangingPunct="1">
        <a:spcBef>
          <a:spcPct val="0"/>
        </a:spcBef>
        <a:spcAft>
          <a:spcPct val="0"/>
        </a:spcAft>
        <a:defRPr sz="3800" b="1">
          <a:solidFill>
            <a:srgbClr val="000066"/>
          </a:solidFill>
          <a:latin typeface="Times New Roman" pitchFamily="18" charset="0"/>
          <a:cs typeface="Arial" charset="0"/>
        </a:defRPr>
      </a:lvl3pPr>
      <a:lvl4pPr algn="l" rtl="0" eaLnBrk="1" fontAlgn="base" hangingPunct="1">
        <a:spcBef>
          <a:spcPct val="0"/>
        </a:spcBef>
        <a:spcAft>
          <a:spcPct val="0"/>
        </a:spcAft>
        <a:defRPr sz="3800" b="1">
          <a:solidFill>
            <a:srgbClr val="000066"/>
          </a:solidFill>
          <a:latin typeface="Times New Roman" pitchFamily="18" charset="0"/>
          <a:cs typeface="Arial" charset="0"/>
        </a:defRPr>
      </a:lvl4pPr>
      <a:lvl5pPr algn="l" rtl="0" eaLnBrk="1" fontAlgn="base" hangingPunct="1">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marL="0" indent="0" algn="l" rtl="0" eaLnBrk="1" fontAlgn="base" hangingPunct="1">
        <a:spcBef>
          <a:spcPct val="20000"/>
        </a:spcBef>
        <a:spcAft>
          <a:spcPct val="0"/>
        </a:spcAft>
        <a:buNone/>
        <a:tabLst>
          <a:tab pos="401638" algn="l"/>
        </a:tabLst>
        <a:defRPr sz="2800" b="0" baseline="0">
          <a:solidFill>
            <a:srgbClr val="000066"/>
          </a:solidFill>
          <a:latin typeface="+mn-lt"/>
          <a:ea typeface="+mn-ea"/>
          <a:cs typeface="+mn-cs"/>
        </a:defRPr>
      </a:lvl1pPr>
      <a:lvl2pPr marL="457200" indent="-342900" algn="l" rtl="0" eaLnBrk="1" fontAlgn="base" hangingPunct="1">
        <a:spcBef>
          <a:spcPct val="20000"/>
        </a:spcBef>
        <a:spcAft>
          <a:spcPct val="0"/>
        </a:spcAft>
        <a:buFont typeface="Arial" panose="020B0604020202020204" pitchFamily="34" charset="0"/>
        <a:buChar char="•"/>
        <a:tabLst>
          <a:tab pos="401638" algn="l"/>
        </a:tabLst>
        <a:defRPr sz="2800" b="0" baseline="0">
          <a:solidFill>
            <a:srgbClr val="000066"/>
          </a:solidFill>
          <a:latin typeface="+mn-lt"/>
          <a:cs typeface="+mn-cs"/>
        </a:defRPr>
      </a:lvl2pPr>
      <a:lvl3pPr marL="9144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3pPr>
      <a:lvl4pPr marL="13716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4pPr>
      <a:lvl5pPr marL="21748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hyperlink" Target="http://training.fema.gov/icsresource/icsforms.aspx"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4 Overview</a:t>
            </a:r>
          </a:p>
        </p:txBody>
      </p:sp>
      <p:sp>
        <p:nvSpPr>
          <p:cNvPr id="3" name="Content Placeholder 2">
            <a:extLst>
              <a:ext uri="{FF2B5EF4-FFF2-40B4-BE49-F238E27FC236}">
                <a16:creationId xmlns:a16="http://schemas.microsoft.com/office/drawing/2014/main" id="{950B612A-B687-45B0-8CF3-363917810A46}"/>
              </a:ext>
            </a:extLst>
          </p:cNvPr>
          <p:cNvSpPr>
            <a:spLocks noGrp="1"/>
          </p:cNvSpPr>
          <p:nvPr>
            <p:ph idx="1"/>
          </p:nvPr>
        </p:nvSpPr>
        <p:spPr/>
        <p:txBody>
          <a:bodyPr>
            <a:normAutofit fontScale="70000" lnSpcReduction="20000"/>
          </a:bodyPr>
          <a:lstStyle/>
          <a:p>
            <a:pPr fontAlgn="auto">
              <a:spcBef>
                <a:spcPct val="100000"/>
              </a:spcBef>
              <a:buSzPct val="99000"/>
              <a:tabLst/>
            </a:pPr>
            <a:r>
              <a:rPr lang="en-US" kern="1200">
                <a:sym typeface="Arial"/>
              </a:rPr>
              <a:t>The Functional Areas and Positions lesson introduces you to ICS organizational components, the Command Staff, the General Staff, and ICS tools.</a:t>
            </a:r>
          </a:p>
          <a:p>
            <a:pPr fontAlgn="auto">
              <a:spcBef>
                <a:spcPct val="100000"/>
              </a:spcBef>
              <a:buSzPct val="99000"/>
              <a:tabLst/>
            </a:pPr>
            <a:r>
              <a:rPr lang="en-US" b="1" kern="1200">
                <a:sym typeface="Arial"/>
              </a:rPr>
              <a:t>Lesson Objectives</a:t>
            </a:r>
            <a:endParaRPr lang="en-US" kern="1200">
              <a:sym typeface="Arial"/>
            </a:endParaRPr>
          </a:p>
          <a:p>
            <a:pPr fontAlgn="auto">
              <a:spcBef>
                <a:spcPct val="100000"/>
              </a:spcBef>
              <a:buSzPct val="99000"/>
              <a:tabLst/>
            </a:pPr>
            <a:r>
              <a:rPr lang="en-US" kern="1200">
                <a:sym typeface="Arial"/>
              </a:rPr>
              <a:t>At the end of this lesson, you should be able to: </a:t>
            </a:r>
          </a:p>
          <a:p>
            <a:pPr marL="254000" lvl="1" indent="-254000" fontAlgn="auto">
              <a:spcBef>
                <a:spcPct val="100000"/>
              </a:spcBef>
              <a:buSzPct val="99000"/>
              <a:buFont typeface="Arial"/>
              <a:buChar char="•"/>
              <a:tabLst/>
            </a:pPr>
            <a:r>
              <a:rPr lang="en-US" kern="1200">
                <a:ea typeface="+mn-ea"/>
                <a:sym typeface="Arial"/>
              </a:rPr>
              <a:t>Describe the functions of organizational positions within the Incident Command System (ICS). </a:t>
            </a:r>
          </a:p>
          <a:p>
            <a:pPr marL="254000" lvl="1" indent="-254000" fontAlgn="auto">
              <a:spcBef>
                <a:spcPct val="100000"/>
              </a:spcBef>
              <a:buSzPct val="99000"/>
              <a:buFont typeface="Arial"/>
              <a:buChar char="•"/>
              <a:tabLst/>
            </a:pPr>
            <a:r>
              <a:rPr lang="en-US" kern="1200">
                <a:ea typeface="+mn-ea"/>
                <a:sym typeface="Arial"/>
              </a:rPr>
              <a:t>Identify the ICS tools needed to manage an incident. </a:t>
            </a:r>
          </a:p>
          <a:p>
            <a:pPr marL="254000" lvl="1" indent="-254000" fontAlgn="auto">
              <a:spcBef>
                <a:spcPct val="100000"/>
              </a:spcBef>
              <a:buSzPct val="99000"/>
              <a:buFont typeface="Arial"/>
              <a:buChar char="•"/>
              <a:tabLst/>
            </a:pPr>
            <a:r>
              <a:rPr lang="en-US" kern="1200">
                <a:ea typeface="+mn-ea"/>
                <a:sym typeface="Arial"/>
              </a:rPr>
              <a:t>Demonstrate the use of an ICS Form 201. </a:t>
            </a:r>
          </a:p>
          <a:p>
            <a:pPr>
              <a:spcBef>
                <a:spcPct val="100000"/>
              </a:spcBef>
              <a:buSzPct val="99000"/>
            </a:pPr>
            <a:r>
              <a:rPr lang="en-US" kern="1200">
                <a:sym typeface="Arial"/>
              </a:rPr>
              <a:t>This lesson provides more in-depth information on ICS organizational elements. </a:t>
            </a:r>
            <a:endParaRPr lang="en-US"/>
          </a:p>
        </p:txBody>
      </p:sp>
      <p:sp>
        <p:nvSpPr>
          <p:cNvPr id="6" name="Slide Number Placeholder 5">
            <a:extLst>
              <a:ext uri="{FF2B5EF4-FFF2-40B4-BE49-F238E27FC236}">
                <a16:creationId xmlns:a16="http://schemas.microsoft.com/office/drawing/2014/main" id="{27FED420-B4AC-448E-B1F7-CC671F99C9AD}"/>
              </a:ext>
            </a:extLst>
          </p:cNvPr>
          <p:cNvSpPr>
            <a:spLocks noGrp="1"/>
          </p:cNvSpPr>
          <p:nvPr>
            <p:ph type="sldNum" sz="quarter" idx="12"/>
          </p:nvPr>
        </p:nvSpPr>
        <p:spPr/>
        <p:txBody>
          <a:bodyPr/>
          <a:lstStyle/>
          <a:p>
            <a:pPr>
              <a:spcBef>
                <a:spcPts val="100"/>
              </a:spcBef>
              <a:buSzPct val="99000"/>
            </a:pPr>
            <a:fld id="{49254665-857F-4BD3-BEF6-663071D87EBB}" type="slidenum">
              <a:rPr lang="en-US" smtClean="0"/>
              <a:pPr>
                <a:spcBef>
                  <a:spcPts val="100"/>
                </a:spcBef>
                <a:buSzPct val="99000"/>
              </a:pPr>
              <a:t>1</a:t>
            </a:fld>
            <a:endParaRPr lang="en-US"/>
          </a:p>
        </p:txBody>
      </p:sp>
    </p:spTree>
    <p:extLst>
      <p:ext uri="{BB962C8B-B14F-4D97-AF65-F5344CB8AC3E}">
        <p14:creationId xmlns:p14="http://schemas.microsoft.com/office/powerpoint/2010/main" val="3132452691"/>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Discussion Question</a:t>
            </a:r>
          </a:p>
        </p:txBody>
      </p:sp>
      <p:sp>
        <p:nvSpPr>
          <p:cNvPr id="7" name="Content Placeholder 6">
            <a:extLst>
              <a:ext uri="{FF2B5EF4-FFF2-40B4-BE49-F238E27FC236}">
                <a16:creationId xmlns:a16="http://schemas.microsoft.com/office/drawing/2014/main" id="{54FB1BBD-1BFD-4C3A-8FFB-A952ADCEA424}"/>
              </a:ext>
            </a:extLst>
          </p:cNvPr>
          <p:cNvSpPr>
            <a:spLocks noGrp="1"/>
          </p:cNvSpPr>
          <p:nvPr>
            <p:ph sz="quarter" idx="14"/>
          </p:nvPr>
        </p:nvSpPr>
        <p:spPr/>
        <p:txBody>
          <a:bodyPr>
            <a:normAutofit fontScale="55000" lnSpcReduction="20000"/>
          </a:bodyPr>
          <a:lstStyle/>
          <a:p>
            <a:pPr fontAlgn="auto">
              <a:spcBef>
                <a:spcPct val="100000"/>
              </a:spcBef>
              <a:buSzPct val="99000"/>
              <a:tabLst/>
            </a:pPr>
            <a:r>
              <a:rPr lang="en-US" kern="1200">
                <a:sym typeface="Arial"/>
              </a:rPr>
              <a:t>Scenario: On July 18, 2001, a train carrying hazardous chemicals derailed and caught fire in a downtown Baltimore tunnel, causing a near shutdown of the city and burning so hot that firefighters couldn't reach the flames for 8 hours. </a:t>
            </a:r>
          </a:p>
          <a:p>
            <a:pPr fontAlgn="auto">
              <a:spcBef>
                <a:spcPct val="100000"/>
              </a:spcBef>
              <a:buSzPct val="99000"/>
              <a:tabLst/>
            </a:pPr>
            <a:r>
              <a:rPr lang="en-US" kern="1200">
                <a:sym typeface="Arial"/>
              </a:rPr>
              <a:t>At one point, all major highways into the city were blocked off, a Baltimore Orioles game at nearby Camden Yards was canceled, and the Inner Harbor was closed to boat traffic. A water-main break near the tunnel added to the chaos, causing the collapse of part of a major thoroughfare and power outages. </a:t>
            </a:r>
          </a:p>
          <a:p>
            <a:pPr>
              <a:spcBef>
                <a:spcPct val="100000"/>
              </a:spcBef>
              <a:buSzPct val="99000"/>
            </a:pPr>
            <a:r>
              <a:rPr lang="en-US" b="1" kern="1200">
                <a:sym typeface="Arial"/>
              </a:rPr>
              <a:t>What is your recommended course of action?</a:t>
            </a:r>
            <a:endParaRPr lang="en-US"/>
          </a:p>
        </p:txBody>
      </p:sp>
      <p:pic>
        <p:nvPicPr>
          <p:cNvPr id="8" name="Content Placeholder 7" descr="Discussion Question Icon">
            <a:extLst>
              <a:ext uri="{FF2B5EF4-FFF2-40B4-BE49-F238E27FC236}">
                <a16:creationId xmlns:a16="http://schemas.microsoft.com/office/drawing/2014/main" id="{7204C889-7563-4AB6-99A6-22CBEE2BB960}"/>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2024025"/>
            <a:ext cx="314369" cy="533474"/>
          </a:xfrm>
          <a:prstGeom prst="rect">
            <a:avLst/>
          </a:prstGeom>
        </p:spPr>
      </p:pic>
      <p:sp>
        <p:nvSpPr>
          <p:cNvPr id="9" name="Slide Number Placeholder 8">
            <a:extLst>
              <a:ext uri="{FF2B5EF4-FFF2-40B4-BE49-F238E27FC236}">
                <a16:creationId xmlns:a16="http://schemas.microsoft.com/office/drawing/2014/main" id="{F45CB520-8947-46A3-8868-CBEF85BA82EB}"/>
              </a:ext>
            </a:extLst>
          </p:cNvPr>
          <p:cNvSpPr>
            <a:spLocks noGrp="1"/>
          </p:cNvSpPr>
          <p:nvPr>
            <p:ph type="sldNum" sz="quarter" idx="12"/>
          </p:nvPr>
        </p:nvSpPr>
        <p:spPr/>
        <p:txBody>
          <a:bodyPr/>
          <a:lstStyle/>
          <a:p>
            <a:pPr>
              <a:spcBef>
                <a:spcPts val="100"/>
              </a:spcBef>
              <a:buSzPct val="99000"/>
            </a:pPr>
            <a:fld id="{49254665-857F-4BD3-BEF6-663071D87EBB}" type="slidenum">
              <a:rPr lang="en-US" smtClean="0"/>
              <a:pPr>
                <a:spcBef>
                  <a:spcPts val="100"/>
                </a:spcBef>
                <a:buSzPct val="99000"/>
              </a:pPr>
              <a:t>10</a:t>
            </a:fld>
            <a:endParaRPr lang="en-US"/>
          </a:p>
        </p:txBody>
      </p:sp>
    </p:spTree>
    <p:extLst>
      <p:ext uri="{BB962C8B-B14F-4D97-AF65-F5344CB8AC3E}">
        <p14:creationId xmlns:p14="http://schemas.microsoft.com/office/powerpoint/2010/main" val="565356702"/>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Assisting Agency</a:t>
            </a:r>
          </a:p>
        </p:txBody>
      </p:sp>
      <p:sp>
        <p:nvSpPr>
          <p:cNvPr id="3" name="Content Placeholder 2">
            <a:extLst>
              <a:ext uri="{FF2B5EF4-FFF2-40B4-BE49-F238E27FC236}">
                <a16:creationId xmlns:a16="http://schemas.microsoft.com/office/drawing/2014/main" id="{E1083F7D-1E48-4BB8-9516-025DD5C40EB8}"/>
              </a:ext>
            </a:extLst>
          </p:cNvPr>
          <p:cNvSpPr>
            <a:spLocks noGrp="1"/>
          </p:cNvSpPr>
          <p:nvPr>
            <p:ph sz="quarter" idx="13"/>
          </p:nvPr>
        </p:nvSpPr>
        <p:spPr/>
        <p:txBody>
          <a:bodyPr>
            <a:normAutofit lnSpcReduction="10000"/>
          </a:bodyPr>
          <a:lstStyle/>
          <a:p>
            <a:pPr fontAlgn="auto">
              <a:spcBef>
                <a:spcPct val="100000"/>
              </a:spcBef>
              <a:spcAft>
                <a:spcPts val="0"/>
              </a:spcAft>
              <a:buSzPct val="99000"/>
              <a:tabLst/>
            </a:pPr>
            <a:r>
              <a:rPr lang="en-US" kern="1200">
                <a:sym typeface="Arial"/>
              </a:rPr>
              <a:t>An agency or jurisdiction will often send resources to assist at an incident. In ICS these are called assisting agencies.</a:t>
            </a:r>
          </a:p>
          <a:p>
            <a:pPr fontAlgn="auto">
              <a:spcBef>
                <a:spcPct val="100000"/>
              </a:spcBef>
              <a:spcAft>
                <a:spcPts val="0"/>
              </a:spcAft>
              <a:buSzPct val="99000"/>
              <a:tabLst/>
            </a:pPr>
            <a:r>
              <a:rPr lang="en-US" kern="1200">
                <a:sym typeface="Arial"/>
              </a:rPr>
              <a:t>An assisting agency is defined as an agency or organization providing personnel, services, or other resources to the agency with </a:t>
            </a:r>
            <a:r>
              <a:rPr lang="en-US" b="1" kern="1200">
                <a:sym typeface="Arial"/>
              </a:rPr>
              <a:t>direct responsibility for incident management. </a:t>
            </a:r>
            <a:endParaRPr lang="en-US"/>
          </a:p>
        </p:txBody>
      </p:sp>
      <p:pic>
        <p:nvPicPr>
          <p:cNvPr id="8" name="Content Placeholder 7" descr="The back of a police officer wearing a green police jacket">
            <a:extLst>
              <a:ext uri="{FF2B5EF4-FFF2-40B4-BE49-F238E27FC236}">
                <a16:creationId xmlns:a16="http://schemas.microsoft.com/office/drawing/2014/main" id="{D9300144-B112-4756-8AC1-4DF1D90BC6F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97552F20-22E4-4FA8-A060-9D35B977AB23}"/>
              </a:ext>
            </a:extLst>
          </p:cNvPr>
          <p:cNvSpPr>
            <a:spLocks noGrp="1"/>
          </p:cNvSpPr>
          <p:nvPr>
            <p:ph type="sldNum" sz="quarter" idx="12"/>
          </p:nvPr>
        </p:nvSpPr>
        <p:spPr/>
        <p:txBody>
          <a:bodyPr/>
          <a:lstStyle/>
          <a:p>
            <a:pPr>
              <a:spcBef>
                <a:spcPts val="100"/>
              </a:spcBef>
              <a:buSzPct val="99000"/>
            </a:pPr>
            <a:fld id="{49254665-857F-4BD3-BEF6-663071D87EBB}" type="slidenum">
              <a:rPr lang="en-US" smtClean="0"/>
              <a:pPr>
                <a:spcBef>
                  <a:spcPts val="100"/>
                </a:spcBef>
                <a:buSzPct val="99000"/>
              </a:pPr>
              <a:t>11</a:t>
            </a:fld>
            <a:endParaRPr lang="en-US"/>
          </a:p>
        </p:txBody>
      </p:sp>
    </p:spTree>
    <p:extLst>
      <p:ext uri="{BB962C8B-B14F-4D97-AF65-F5344CB8AC3E}">
        <p14:creationId xmlns:p14="http://schemas.microsoft.com/office/powerpoint/2010/main" val="3873918909"/>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Cooperating Agency</a:t>
            </a:r>
          </a:p>
        </p:txBody>
      </p:sp>
      <p:sp>
        <p:nvSpPr>
          <p:cNvPr id="3" name="Content Placeholder 2">
            <a:extLst>
              <a:ext uri="{FF2B5EF4-FFF2-40B4-BE49-F238E27FC236}">
                <a16:creationId xmlns:a16="http://schemas.microsoft.com/office/drawing/2014/main" id="{CDABE32A-9215-4816-A339-79B438486A72}"/>
              </a:ext>
            </a:extLst>
          </p:cNvPr>
          <p:cNvSpPr>
            <a:spLocks noGrp="1"/>
          </p:cNvSpPr>
          <p:nvPr>
            <p:ph sz="quarter" idx="13"/>
          </p:nvPr>
        </p:nvSpPr>
        <p:spPr/>
        <p:txBody>
          <a:bodyPr>
            <a:normAutofit fontScale="85000" lnSpcReduction="10000"/>
          </a:bodyPr>
          <a:lstStyle/>
          <a:p>
            <a:pPr fontAlgn="auto">
              <a:spcBef>
                <a:spcPct val="100000"/>
              </a:spcBef>
              <a:spcAft>
                <a:spcPts val="0"/>
              </a:spcAft>
              <a:buSzPct val="99000"/>
              <a:tabLst/>
            </a:pPr>
            <a:r>
              <a:rPr lang="en-US" kern="1200">
                <a:sym typeface="Arial"/>
              </a:rPr>
              <a:t>A cooperating agency is an agency </a:t>
            </a:r>
            <a:r>
              <a:rPr lang="en-US" b="1" kern="1200">
                <a:sym typeface="Arial"/>
              </a:rPr>
              <a:t>supplying assistance other than direct operational or support functions</a:t>
            </a:r>
            <a:r>
              <a:rPr lang="en-US" kern="1200">
                <a:sym typeface="Arial"/>
              </a:rPr>
              <a:t> or resources to the incident management effort.</a:t>
            </a:r>
          </a:p>
          <a:p>
            <a:pPr fontAlgn="auto">
              <a:spcBef>
                <a:spcPct val="100000"/>
              </a:spcBef>
              <a:spcAft>
                <a:spcPts val="0"/>
              </a:spcAft>
              <a:buSzPct val="99000"/>
              <a:tabLst/>
            </a:pPr>
            <a:r>
              <a:rPr lang="en-US" kern="1200">
                <a:sym typeface="Arial"/>
              </a:rPr>
              <a:t>Don't get confused between an assisting agency and a cooperating agency! </a:t>
            </a:r>
          </a:p>
          <a:p>
            <a:pPr fontAlgn="auto">
              <a:spcBef>
                <a:spcPct val="100000"/>
              </a:spcBef>
              <a:spcAft>
                <a:spcPts val="0"/>
              </a:spcAft>
              <a:buSzPct val="99000"/>
              <a:tabLst/>
            </a:pPr>
            <a:r>
              <a:rPr lang="en-US" kern="1200">
                <a:sym typeface="Arial"/>
              </a:rPr>
              <a:t>An assisting agency has direct responsibility for incident response, whereas a cooperating agency is simply offering assistance. </a:t>
            </a:r>
            <a:endParaRPr lang="en-US"/>
          </a:p>
        </p:txBody>
      </p:sp>
      <p:pic>
        <p:nvPicPr>
          <p:cNvPr id="8" name="Content Placeholder 7" descr="American Red Cross volunteers handing out food to survivors">
            <a:extLst>
              <a:ext uri="{FF2B5EF4-FFF2-40B4-BE49-F238E27FC236}">
                <a16:creationId xmlns:a16="http://schemas.microsoft.com/office/drawing/2014/main" id="{8D606E84-18B6-44A9-8765-0708E00EE64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496CD639-8A2A-4804-B6C2-0B1663EDA6BD}"/>
              </a:ext>
            </a:extLst>
          </p:cNvPr>
          <p:cNvSpPr>
            <a:spLocks noGrp="1"/>
          </p:cNvSpPr>
          <p:nvPr>
            <p:ph type="sldNum" sz="quarter" idx="12"/>
          </p:nvPr>
        </p:nvSpPr>
        <p:spPr/>
        <p:txBody>
          <a:bodyPr/>
          <a:lstStyle/>
          <a:p>
            <a:pPr>
              <a:spcBef>
                <a:spcPts val="100"/>
              </a:spcBef>
              <a:buSzPct val="99000"/>
            </a:pPr>
            <a:fld id="{49254665-857F-4BD3-BEF6-663071D87EBB}" type="slidenum">
              <a:rPr lang="en-US" smtClean="0"/>
              <a:pPr>
                <a:spcBef>
                  <a:spcPts val="100"/>
                </a:spcBef>
                <a:buSzPct val="99000"/>
              </a:pPr>
              <a:t>12</a:t>
            </a:fld>
            <a:endParaRPr lang="en-US"/>
          </a:p>
        </p:txBody>
      </p:sp>
    </p:spTree>
    <p:extLst>
      <p:ext uri="{BB962C8B-B14F-4D97-AF65-F5344CB8AC3E}">
        <p14:creationId xmlns:p14="http://schemas.microsoft.com/office/powerpoint/2010/main" val="1596258174"/>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Agency Representative</a:t>
            </a:r>
          </a:p>
        </p:txBody>
      </p:sp>
      <p:sp>
        <p:nvSpPr>
          <p:cNvPr id="3" name="Content Placeholder 2">
            <a:extLst>
              <a:ext uri="{FF2B5EF4-FFF2-40B4-BE49-F238E27FC236}">
                <a16:creationId xmlns:a16="http://schemas.microsoft.com/office/drawing/2014/main" id="{C2607277-78EB-4A66-B699-24A1B7E6B3A4}"/>
              </a:ext>
            </a:extLst>
          </p:cNvPr>
          <p:cNvSpPr>
            <a:spLocks noGrp="1"/>
          </p:cNvSpPr>
          <p:nvPr>
            <p:ph sz="quarter" idx="13"/>
          </p:nvPr>
        </p:nvSpPr>
        <p:spPr/>
        <p:txBody>
          <a:bodyPr/>
          <a:lstStyle/>
          <a:p>
            <a:pPr>
              <a:spcBef>
                <a:spcPct val="100000"/>
              </a:spcBef>
              <a:buSzPct val="99000"/>
            </a:pPr>
            <a:r>
              <a:rPr lang="en-US" kern="1200">
                <a:sym typeface="Arial"/>
              </a:rPr>
              <a:t>An Agency Representative is an individual assigned to an incident from an assisting or cooperating agency. The Agency Representative is delegated authority to make decisions on matters affecting that agency's participation at the incident. </a:t>
            </a:r>
            <a:endParaRPr lang="en-US"/>
          </a:p>
        </p:txBody>
      </p:sp>
      <p:pic>
        <p:nvPicPr>
          <p:cNvPr id="8" name="Content Placeholder 7" descr="Man and woman shaking hands">
            <a:extLst>
              <a:ext uri="{FF2B5EF4-FFF2-40B4-BE49-F238E27FC236}">
                <a16:creationId xmlns:a16="http://schemas.microsoft.com/office/drawing/2014/main" id="{414301D7-2D30-40DD-8484-EC7EFB01E40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73EB80E0-2BF7-4DB3-9214-7D80D822F458}"/>
              </a:ext>
            </a:extLst>
          </p:cNvPr>
          <p:cNvSpPr>
            <a:spLocks noGrp="1"/>
          </p:cNvSpPr>
          <p:nvPr>
            <p:ph type="sldNum" sz="quarter" idx="12"/>
          </p:nvPr>
        </p:nvSpPr>
        <p:spPr/>
        <p:txBody>
          <a:bodyPr/>
          <a:lstStyle/>
          <a:p>
            <a:pPr>
              <a:spcBef>
                <a:spcPts val="100"/>
              </a:spcBef>
              <a:buSzPct val="99000"/>
            </a:pPr>
            <a:fld id="{49254665-857F-4BD3-BEF6-663071D87EBB}" type="slidenum">
              <a:rPr lang="en-US" smtClean="0"/>
              <a:pPr>
                <a:spcBef>
                  <a:spcPts val="100"/>
                </a:spcBef>
                <a:buSzPct val="99000"/>
              </a:pPr>
              <a:t>13</a:t>
            </a:fld>
            <a:endParaRPr lang="en-US"/>
          </a:p>
        </p:txBody>
      </p:sp>
    </p:spTree>
    <p:extLst>
      <p:ext uri="{BB962C8B-B14F-4D97-AF65-F5344CB8AC3E}">
        <p14:creationId xmlns:p14="http://schemas.microsoft.com/office/powerpoint/2010/main" val="2722807343"/>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Expanding Incidents</a:t>
            </a:r>
          </a:p>
        </p:txBody>
      </p:sp>
      <p:sp>
        <p:nvSpPr>
          <p:cNvPr id="3" name="Content Placeholder 2">
            <a:extLst>
              <a:ext uri="{FF2B5EF4-FFF2-40B4-BE49-F238E27FC236}">
                <a16:creationId xmlns:a16="http://schemas.microsoft.com/office/drawing/2014/main" id="{DCD8B235-83BD-4419-AC56-D5EC8F89DBF0}"/>
              </a:ext>
            </a:extLst>
          </p:cNvPr>
          <p:cNvSpPr>
            <a:spLocks noGrp="1"/>
          </p:cNvSpPr>
          <p:nvPr>
            <p:ph sz="quarter" idx="13"/>
          </p:nvPr>
        </p:nvSpPr>
        <p:spPr/>
        <p:txBody>
          <a:bodyPr>
            <a:normAutofit fontScale="62500" lnSpcReduction="20000"/>
          </a:bodyPr>
          <a:lstStyle/>
          <a:p>
            <a:pPr fontAlgn="auto">
              <a:spcBef>
                <a:spcPct val="100000"/>
              </a:spcBef>
              <a:spcAft>
                <a:spcPts val="0"/>
              </a:spcAft>
              <a:buSzPct val="99000"/>
              <a:tabLst/>
            </a:pPr>
            <a:r>
              <a:rPr lang="en-US" kern="1200">
                <a:sym typeface="Arial"/>
              </a:rPr>
              <a:t>An incident may start small and then expand. As the incident grows in scope and the number of resources needed increases, there may be a need to activate Teams, Units, Divisions, Groups, Branches, or Sections to maintain an appropriate span of control.  The optimal span of control for incident management is one supervisor to five subordinates; however, effective incident management may require ratios different from this. The 1:5 ratio is just a guideline.</a:t>
            </a:r>
          </a:p>
          <a:p>
            <a:pPr fontAlgn="auto">
              <a:spcBef>
                <a:spcPct val="100000"/>
              </a:spcBef>
              <a:spcAft>
                <a:spcPts val="0"/>
              </a:spcAft>
              <a:buSzPct val="99000"/>
              <a:tabLst/>
            </a:pPr>
            <a:r>
              <a:rPr lang="en-US" kern="1200">
                <a:sym typeface="Arial"/>
              </a:rPr>
              <a:t>The ability to delegate the supervision of resources not only frees up the Incident Commander to perform critical decision-making and evaluation duties, but also clearly defines the lines of communication to everyone involved in the incident.</a:t>
            </a:r>
          </a:p>
          <a:p>
            <a:pPr fontAlgn="auto">
              <a:spcBef>
                <a:spcPct val="100000"/>
              </a:spcBef>
              <a:spcAft>
                <a:spcPts val="0"/>
              </a:spcAft>
              <a:buSzPct val="99000"/>
              <a:tabLst/>
            </a:pPr>
            <a:r>
              <a:rPr lang="en-US" kern="1200">
                <a:sym typeface="Arial"/>
              </a:rPr>
              <a:t>Next, we'll review the major organizational elements that may be activated during an expanding incident. </a:t>
            </a:r>
            <a:endParaRPr lang="en-US"/>
          </a:p>
        </p:txBody>
      </p:sp>
      <p:pic>
        <p:nvPicPr>
          <p:cNvPr id="8" name="Content Placeholder 7" descr="A group of people in a classroom watching the instructor">
            <a:extLst>
              <a:ext uri="{FF2B5EF4-FFF2-40B4-BE49-F238E27FC236}">
                <a16:creationId xmlns:a16="http://schemas.microsoft.com/office/drawing/2014/main" id="{23397DA2-4AD1-4DF6-BEA0-67BDD8BE8C2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66CD2924-001D-45B5-A318-1188D5DB8890}"/>
              </a:ext>
            </a:extLst>
          </p:cNvPr>
          <p:cNvSpPr>
            <a:spLocks noGrp="1"/>
          </p:cNvSpPr>
          <p:nvPr>
            <p:ph type="sldNum" sz="quarter" idx="12"/>
          </p:nvPr>
        </p:nvSpPr>
        <p:spPr/>
        <p:txBody>
          <a:bodyPr/>
          <a:lstStyle/>
          <a:p>
            <a:pPr>
              <a:spcBef>
                <a:spcPts val="100"/>
              </a:spcBef>
              <a:buSzPct val="99000"/>
            </a:pPr>
            <a:fld id="{49254665-857F-4BD3-BEF6-663071D87EBB}" type="slidenum">
              <a:rPr lang="en-US" smtClean="0"/>
              <a:pPr>
                <a:spcBef>
                  <a:spcPts val="100"/>
                </a:spcBef>
                <a:buSzPct val="99000"/>
              </a:pPr>
              <a:t>14</a:t>
            </a:fld>
            <a:endParaRPr lang="en-US"/>
          </a:p>
        </p:txBody>
      </p:sp>
    </p:spTree>
    <p:extLst>
      <p:ext uri="{BB962C8B-B14F-4D97-AF65-F5344CB8AC3E}">
        <p14:creationId xmlns:p14="http://schemas.microsoft.com/office/powerpoint/2010/main" val="2743650823"/>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Operations Section</a:t>
            </a:r>
          </a:p>
        </p:txBody>
      </p:sp>
      <p:sp>
        <p:nvSpPr>
          <p:cNvPr id="3" name="Content Placeholder 2">
            <a:extLst>
              <a:ext uri="{FF2B5EF4-FFF2-40B4-BE49-F238E27FC236}">
                <a16:creationId xmlns:a16="http://schemas.microsoft.com/office/drawing/2014/main" id="{55F8E176-983B-4C1E-91F3-C47BD7567292}"/>
              </a:ext>
            </a:extLst>
          </p:cNvPr>
          <p:cNvSpPr>
            <a:spLocks noGrp="1"/>
          </p:cNvSpPr>
          <p:nvPr>
            <p:ph sz="quarter" idx="13"/>
          </p:nvPr>
        </p:nvSpPr>
        <p:spPr/>
        <p:txBody>
          <a:bodyPr>
            <a:normAutofit fontScale="70000" lnSpcReduction="20000"/>
          </a:bodyPr>
          <a:lstStyle/>
          <a:p>
            <a:pPr fontAlgn="auto">
              <a:spcBef>
                <a:spcPct val="100000"/>
              </a:spcBef>
              <a:spcAft>
                <a:spcPts val="0"/>
              </a:spcAft>
              <a:buSzPct val="99000"/>
              <a:tabLst/>
            </a:pPr>
            <a:r>
              <a:rPr lang="en-US" kern="1200">
                <a:sym typeface="Arial"/>
              </a:rPr>
              <a:t>The Operations Section: </a:t>
            </a:r>
          </a:p>
          <a:p>
            <a:pPr marL="254000" lvl="1" indent="-254000" fontAlgn="auto">
              <a:spcBef>
                <a:spcPct val="100000"/>
              </a:spcBef>
              <a:spcAft>
                <a:spcPts val="0"/>
              </a:spcAft>
              <a:buSzPct val="99000"/>
              <a:buFont typeface="Arial"/>
              <a:buChar char="•"/>
              <a:tabLst/>
            </a:pPr>
            <a:r>
              <a:rPr lang="en-US" kern="1200">
                <a:ea typeface="+mn-ea"/>
                <a:sym typeface="Arial"/>
              </a:rPr>
              <a:t>Directs and coordinates all incident tactical operations</a:t>
            </a:r>
          </a:p>
          <a:p>
            <a:pPr marL="254000" lvl="1" indent="-254000" fontAlgn="auto">
              <a:spcBef>
                <a:spcPct val="100000"/>
              </a:spcBef>
              <a:spcAft>
                <a:spcPts val="0"/>
              </a:spcAft>
              <a:buSzPct val="99000"/>
              <a:buFont typeface="Arial"/>
              <a:buChar char="•"/>
              <a:tabLst/>
            </a:pPr>
            <a:r>
              <a:rPr lang="en-US" kern="1200">
                <a:ea typeface="+mn-ea"/>
                <a:sym typeface="Arial"/>
              </a:rPr>
              <a:t>Is typically one of the first organizations to be assigned to the incident</a:t>
            </a:r>
          </a:p>
          <a:p>
            <a:pPr marL="254000" lvl="1" indent="-254000" fontAlgn="auto">
              <a:spcBef>
                <a:spcPct val="100000"/>
              </a:spcBef>
              <a:spcAft>
                <a:spcPts val="0"/>
              </a:spcAft>
              <a:buSzPct val="99000"/>
              <a:buFont typeface="Arial"/>
              <a:buChar char="•"/>
              <a:tabLst/>
            </a:pPr>
            <a:r>
              <a:rPr lang="en-US" kern="1200">
                <a:ea typeface="+mn-ea"/>
                <a:sym typeface="Arial"/>
              </a:rPr>
              <a:t>Expands from the bottom up</a:t>
            </a:r>
          </a:p>
          <a:p>
            <a:pPr marL="254000" lvl="1" indent="-254000" fontAlgn="auto">
              <a:spcBef>
                <a:spcPct val="100000"/>
              </a:spcBef>
              <a:spcAft>
                <a:spcPts val="0"/>
              </a:spcAft>
              <a:buSzPct val="99000"/>
              <a:buFont typeface="Arial"/>
              <a:buChar char="•"/>
              <a:tabLst/>
            </a:pPr>
            <a:r>
              <a:rPr lang="en-US" kern="1200">
                <a:ea typeface="+mn-ea"/>
                <a:sym typeface="Arial"/>
              </a:rPr>
              <a:t>Has the most incident resources</a:t>
            </a:r>
          </a:p>
          <a:p>
            <a:pPr marL="254000" lvl="1" indent="-254000" fontAlgn="auto">
              <a:spcBef>
                <a:spcPct val="100000"/>
              </a:spcBef>
              <a:spcAft>
                <a:spcPts val="0"/>
              </a:spcAft>
              <a:buSzPct val="99000"/>
              <a:buFont typeface="Arial"/>
              <a:buChar char="•"/>
              <a:tabLst/>
            </a:pPr>
            <a:r>
              <a:rPr lang="en-US" kern="1200">
                <a:ea typeface="+mn-ea"/>
                <a:sym typeface="Arial"/>
              </a:rPr>
              <a:t>May have Staging Areas and special organizations</a:t>
            </a:r>
            <a:endParaRPr lang="en-US"/>
          </a:p>
        </p:txBody>
      </p:sp>
      <p:pic>
        <p:nvPicPr>
          <p:cNvPr id="8" name="Content Placeholder 7" descr="Graphic of an organizational chart showing the Operations Seciton.  The Operations Section Chief reports directly to the Incident Commander.  Within the Operations Section, the Staging Area Manager reports directly to the Operations Section Chief.  Within this particular ICS organization, there are two groups in the Operations Section: the Business Continuity Group and the Security Group.">
            <a:extLst>
              <a:ext uri="{FF2B5EF4-FFF2-40B4-BE49-F238E27FC236}">
                <a16:creationId xmlns:a16="http://schemas.microsoft.com/office/drawing/2014/main" id="{1D3B0B01-0BF9-4623-8857-11421CC1426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908765" y="1916302"/>
            <a:ext cx="3441270" cy="3034921"/>
          </a:xfrm>
          <a:prstGeom prst="rect">
            <a:avLst/>
          </a:prstGeom>
        </p:spPr>
      </p:pic>
      <p:sp>
        <p:nvSpPr>
          <p:cNvPr id="9" name="Slide Number Placeholder 8">
            <a:extLst>
              <a:ext uri="{FF2B5EF4-FFF2-40B4-BE49-F238E27FC236}">
                <a16:creationId xmlns:a16="http://schemas.microsoft.com/office/drawing/2014/main" id="{385DBE87-C9FA-4DAC-869B-1368B873CCF8}"/>
              </a:ext>
            </a:extLst>
          </p:cNvPr>
          <p:cNvSpPr>
            <a:spLocks noGrp="1"/>
          </p:cNvSpPr>
          <p:nvPr>
            <p:ph type="sldNum" sz="quarter" idx="12"/>
          </p:nvPr>
        </p:nvSpPr>
        <p:spPr/>
        <p:txBody>
          <a:bodyPr/>
          <a:lstStyle/>
          <a:p>
            <a:pPr>
              <a:spcBef>
                <a:spcPts val="100"/>
              </a:spcBef>
              <a:buSzPct val="99000"/>
            </a:pPr>
            <a:fld id="{49254665-857F-4BD3-BEF6-663071D87EBB}" type="slidenum">
              <a:rPr lang="en-US" smtClean="0"/>
              <a:pPr>
                <a:spcBef>
                  <a:spcPts val="100"/>
                </a:spcBef>
                <a:buSzPct val="99000"/>
              </a:pPr>
              <a:t>15</a:t>
            </a:fld>
            <a:endParaRPr lang="en-US"/>
          </a:p>
        </p:txBody>
      </p:sp>
    </p:spTree>
    <p:extLst>
      <p:ext uri="{BB962C8B-B14F-4D97-AF65-F5344CB8AC3E}">
        <p14:creationId xmlns:p14="http://schemas.microsoft.com/office/powerpoint/2010/main" val="1124074678"/>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Operations Section Chief</a:t>
            </a:r>
          </a:p>
        </p:txBody>
      </p:sp>
      <p:sp>
        <p:nvSpPr>
          <p:cNvPr id="3" name="Content Placeholder 2">
            <a:extLst>
              <a:ext uri="{FF2B5EF4-FFF2-40B4-BE49-F238E27FC236}">
                <a16:creationId xmlns:a16="http://schemas.microsoft.com/office/drawing/2014/main" id="{BCED0DD0-A4CF-4795-AC79-E6268E4EC04C}"/>
              </a:ext>
            </a:extLst>
          </p:cNvPr>
          <p:cNvSpPr>
            <a:spLocks noGrp="1"/>
          </p:cNvSpPr>
          <p:nvPr>
            <p:ph sz="quarter" idx="13"/>
          </p:nvPr>
        </p:nvSpPr>
        <p:spPr/>
        <p:txBody>
          <a:bodyPr>
            <a:normAutofit fontScale="55000" lnSpcReduction="20000"/>
          </a:bodyPr>
          <a:lstStyle/>
          <a:p>
            <a:pPr fontAlgn="auto">
              <a:spcBef>
                <a:spcPct val="100000"/>
              </a:spcBef>
              <a:buSzPct val="99000"/>
              <a:tabLst/>
            </a:pPr>
            <a:r>
              <a:rPr lang="en-US" kern="1200">
                <a:sym typeface="Arial"/>
              </a:rPr>
              <a:t>The Operations Section Chief:</a:t>
            </a:r>
          </a:p>
          <a:p>
            <a:pPr marL="254000" lvl="1" indent="-254000" fontAlgn="auto">
              <a:spcBef>
                <a:spcPct val="100000"/>
              </a:spcBef>
              <a:buSzPct val="99000"/>
              <a:buFont typeface="Arial"/>
              <a:buChar char="•"/>
              <a:tabLst/>
            </a:pPr>
            <a:r>
              <a:rPr lang="en-US" kern="1200">
                <a:ea typeface="+mn-ea"/>
                <a:sym typeface="Arial"/>
              </a:rPr>
              <a:t>Is responsible to the Incident Commander for the direct management of all incident-related operational activities</a:t>
            </a:r>
          </a:p>
          <a:p>
            <a:pPr marL="254000" lvl="1" indent="-254000" fontAlgn="auto">
              <a:spcBef>
                <a:spcPct val="100000"/>
              </a:spcBef>
              <a:buSzPct val="99000"/>
              <a:buFont typeface="Arial"/>
              <a:buChar char="•"/>
              <a:tabLst/>
            </a:pPr>
            <a:r>
              <a:rPr lang="en-US" kern="1200">
                <a:ea typeface="+mn-ea"/>
                <a:sym typeface="Arial"/>
              </a:rPr>
              <a:t>Establishes tactical objectives for each operational period</a:t>
            </a:r>
          </a:p>
          <a:p>
            <a:pPr marL="254000" lvl="1" indent="-254000" fontAlgn="auto">
              <a:spcBef>
                <a:spcPct val="100000"/>
              </a:spcBef>
              <a:buSzPct val="99000"/>
              <a:buFont typeface="Arial"/>
              <a:buChar char="•"/>
              <a:tabLst/>
            </a:pPr>
            <a:r>
              <a:rPr lang="en-US" kern="1200">
                <a:ea typeface="+mn-ea"/>
                <a:sym typeface="Arial"/>
              </a:rPr>
              <a:t>Has direct involvement in the preparation of the Incident Action Plan</a:t>
            </a:r>
          </a:p>
          <a:p>
            <a:pPr>
              <a:spcBef>
                <a:spcPct val="100000"/>
              </a:spcBef>
              <a:buSzPct val="99000"/>
            </a:pPr>
            <a:r>
              <a:rPr lang="en-US" kern="1200">
                <a:sym typeface="Arial"/>
              </a:rPr>
              <a:t>The Operations Section Chief may have one or more Deputies assigned. The assignment of Deputies from other agencies may be advantageous in the case of multijurisdictional incidents. </a:t>
            </a:r>
            <a:endParaRPr lang="en-US"/>
          </a:p>
        </p:txBody>
      </p:sp>
      <p:pic>
        <p:nvPicPr>
          <p:cNvPr id="8" name="Content Placeholder 7" descr="Image of Operations Section Chief">
            <a:extLst>
              <a:ext uri="{FF2B5EF4-FFF2-40B4-BE49-F238E27FC236}">
                <a16:creationId xmlns:a16="http://schemas.microsoft.com/office/drawing/2014/main" id="{912571DB-2C8B-4DDC-9BBF-EB3588BA425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480050" y="2443162"/>
            <a:ext cx="2298700" cy="1981200"/>
          </a:xfrm>
          <a:prstGeom prst="rect">
            <a:avLst/>
          </a:prstGeom>
        </p:spPr>
      </p:pic>
      <p:sp>
        <p:nvSpPr>
          <p:cNvPr id="9" name="Slide Number Placeholder 8">
            <a:extLst>
              <a:ext uri="{FF2B5EF4-FFF2-40B4-BE49-F238E27FC236}">
                <a16:creationId xmlns:a16="http://schemas.microsoft.com/office/drawing/2014/main" id="{4EEA4518-6C6C-49D7-A4D0-66621B98FE55}"/>
              </a:ext>
            </a:extLst>
          </p:cNvPr>
          <p:cNvSpPr>
            <a:spLocks noGrp="1"/>
          </p:cNvSpPr>
          <p:nvPr>
            <p:ph type="sldNum" sz="quarter" idx="12"/>
          </p:nvPr>
        </p:nvSpPr>
        <p:spPr/>
        <p:txBody>
          <a:bodyPr/>
          <a:lstStyle/>
          <a:p>
            <a:pPr>
              <a:spcBef>
                <a:spcPts val="100"/>
              </a:spcBef>
              <a:buSzPct val="99000"/>
            </a:pPr>
            <a:fld id="{49254665-857F-4BD3-BEF6-663071D87EBB}" type="slidenum">
              <a:rPr lang="en-US" smtClean="0"/>
              <a:pPr>
                <a:spcBef>
                  <a:spcPts val="100"/>
                </a:spcBef>
                <a:buSzPct val="99000"/>
              </a:pPr>
              <a:t>16</a:t>
            </a:fld>
            <a:endParaRPr lang="en-US"/>
          </a:p>
        </p:txBody>
      </p:sp>
    </p:spTree>
    <p:extLst>
      <p:ext uri="{BB962C8B-B14F-4D97-AF65-F5344CB8AC3E}">
        <p14:creationId xmlns:p14="http://schemas.microsoft.com/office/powerpoint/2010/main" val="1600590577"/>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Operations Section: Staging Areas </a:t>
            </a:r>
          </a:p>
        </p:txBody>
      </p:sp>
      <p:sp>
        <p:nvSpPr>
          <p:cNvPr id="3" name="Content Placeholder 2">
            <a:extLst>
              <a:ext uri="{FF2B5EF4-FFF2-40B4-BE49-F238E27FC236}">
                <a16:creationId xmlns:a16="http://schemas.microsoft.com/office/drawing/2014/main" id="{A2A15526-DC65-428C-AFD8-F439B46A698E}"/>
              </a:ext>
            </a:extLst>
          </p:cNvPr>
          <p:cNvSpPr>
            <a:spLocks noGrp="1"/>
          </p:cNvSpPr>
          <p:nvPr>
            <p:ph sz="quarter" idx="13"/>
          </p:nvPr>
        </p:nvSpPr>
        <p:spPr/>
        <p:txBody>
          <a:bodyPr>
            <a:normAutofit fontScale="77500" lnSpcReduction="20000"/>
          </a:bodyPr>
          <a:lstStyle/>
          <a:p>
            <a:pPr fontAlgn="auto">
              <a:spcBef>
                <a:spcPct val="100000"/>
              </a:spcBef>
              <a:spcAft>
                <a:spcPts val="0"/>
              </a:spcAft>
              <a:buSzPct val="99000"/>
              <a:tabLst/>
            </a:pPr>
            <a:r>
              <a:rPr lang="en-US" kern="1200">
                <a:sym typeface="Arial"/>
              </a:rPr>
              <a:t>Staging Areas are set up at the incident where resources can wait for a tactical assignment.</a:t>
            </a:r>
          </a:p>
          <a:p>
            <a:pPr fontAlgn="auto">
              <a:spcBef>
                <a:spcPct val="100000"/>
              </a:spcBef>
              <a:spcAft>
                <a:spcPts val="0"/>
              </a:spcAft>
              <a:buSzPct val="99000"/>
              <a:tabLst/>
            </a:pPr>
            <a:r>
              <a:rPr lang="en-US" kern="1200">
                <a:sym typeface="Arial"/>
              </a:rPr>
              <a:t>All resources in the Staging Area are assigned and ready for deployment. Out-of-service resources are NOT located at the Staging Area.</a:t>
            </a:r>
          </a:p>
          <a:p>
            <a:pPr fontAlgn="auto">
              <a:spcBef>
                <a:spcPct val="100000"/>
              </a:spcBef>
              <a:spcAft>
                <a:spcPts val="0"/>
              </a:spcAft>
              <a:buSzPct val="99000"/>
              <a:tabLst/>
            </a:pPr>
            <a:r>
              <a:rPr lang="en-US" kern="1200">
                <a:sym typeface="Arial"/>
              </a:rPr>
              <a:t>After a Staging Area has been designated and named, a Staging Area Manager will be assigned. The Staging Area Manager will report to the Operations Section Chief or to the Incident Commander if the Operations Section Chief has not been designated. </a:t>
            </a:r>
            <a:endParaRPr lang="en-US"/>
          </a:p>
        </p:txBody>
      </p:sp>
      <p:pic>
        <p:nvPicPr>
          <p:cNvPr id="8" name="Content Placeholder 7" descr="Emergency Responders">
            <a:extLst>
              <a:ext uri="{FF2B5EF4-FFF2-40B4-BE49-F238E27FC236}">
                <a16:creationId xmlns:a16="http://schemas.microsoft.com/office/drawing/2014/main" id="{2E42B3BC-E559-4D87-B3F0-134C7B5F018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E1CF187A-250C-4FDE-9E11-235A08C0DCEE}"/>
              </a:ext>
            </a:extLst>
          </p:cNvPr>
          <p:cNvSpPr>
            <a:spLocks noGrp="1"/>
          </p:cNvSpPr>
          <p:nvPr>
            <p:ph type="sldNum" sz="quarter" idx="12"/>
          </p:nvPr>
        </p:nvSpPr>
        <p:spPr/>
        <p:txBody>
          <a:bodyPr/>
          <a:lstStyle/>
          <a:p>
            <a:pPr>
              <a:spcBef>
                <a:spcPts val="100"/>
              </a:spcBef>
              <a:buSzPct val="99000"/>
            </a:pPr>
            <a:fld id="{49254665-857F-4BD3-BEF6-663071D87EBB}" type="slidenum">
              <a:rPr lang="en-US" smtClean="0"/>
              <a:pPr>
                <a:spcBef>
                  <a:spcPts val="100"/>
                </a:spcBef>
                <a:buSzPct val="99000"/>
              </a:pPr>
              <a:t>17</a:t>
            </a:fld>
            <a:endParaRPr lang="en-US"/>
          </a:p>
        </p:txBody>
      </p:sp>
    </p:spTree>
    <p:extLst>
      <p:ext uri="{BB962C8B-B14F-4D97-AF65-F5344CB8AC3E}">
        <p14:creationId xmlns:p14="http://schemas.microsoft.com/office/powerpoint/2010/main" val="34324833"/>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Staging Areas: Chain of Command</a:t>
            </a:r>
          </a:p>
        </p:txBody>
      </p:sp>
      <p:sp>
        <p:nvSpPr>
          <p:cNvPr id="8" name="Content Placeholder 7">
            <a:extLst>
              <a:ext uri="{FF2B5EF4-FFF2-40B4-BE49-F238E27FC236}">
                <a16:creationId xmlns:a16="http://schemas.microsoft.com/office/drawing/2014/main" id="{F846FEC3-298F-43B6-9F08-2ED443B97F61}"/>
              </a:ext>
            </a:extLst>
          </p:cNvPr>
          <p:cNvSpPr>
            <a:spLocks noGrp="1"/>
          </p:cNvSpPr>
          <p:nvPr>
            <p:ph sz="quarter" idx="13"/>
          </p:nvPr>
        </p:nvSpPr>
        <p:spPr/>
        <p:txBody>
          <a:bodyPr>
            <a:normAutofit lnSpcReduction="10000"/>
          </a:bodyPr>
          <a:lstStyle/>
          <a:p>
            <a:pPr>
              <a:spcBef>
                <a:spcPct val="100000"/>
              </a:spcBef>
              <a:buSzPct val="99000"/>
            </a:pPr>
            <a:r>
              <a:rPr lang="en-US" kern="1200">
                <a:sym typeface="Arial"/>
              </a:rPr>
              <a:t>The graphic below shows where the Staging Area Manager fits into the Operations Section.</a:t>
            </a:r>
            <a:endParaRPr lang="en-US"/>
          </a:p>
        </p:txBody>
      </p:sp>
      <p:pic>
        <p:nvPicPr>
          <p:cNvPr id="10" name="Content Placeholder 9" descr="Organization chart showing that the Staging Area fits into the Operations Section, with the Staging Area Manager reporting directly to the Operations Section Chief. Groups are Health Group, Search Group, and Investigation Group. Search Group teams are Canine Strike Team and Searchers.">
            <a:extLst>
              <a:ext uri="{FF2B5EF4-FFF2-40B4-BE49-F238E27FC236}">
                <a16:creationId xmlns:a16="http://schemas.microsoft.com/office/drawing/2014/main" id="{3F5BDA76-183E-484E-B99C-6DDA1E1D358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2000571" y="2357628"/>
            <a:ext cx="5142857" cy="3047619"/>
          </a:xfrm>
          <a:prstGeom prst="rect">
            <a:avLst/>
          </a:prstGeom>
        </p:spPr>
      </p:pic>
      <p:sp>
        <p:nvSpPr>
          <p:cNvPr id="11" name="Slide Number Placeholder 10">
            <a:extLst>
              <a:ext uri="{FF2B5EF4-FFF2-40B4-BE49-F238E27FC236}">
                <a16:creationId xmlns:a16="http://schemas.microsoft.com/office/drawing/2014/main" id="{F9084194-F015-4445-9C32-267609FC5FF4}"/>
              </a:ext>
            </a:extLst>
          </p:cNvPr>
          <p:cNvSpPr>
            <a:spLocks noGrp="1"/>
          </p:cNvSpPr>
          <p:nvPr>
            <p:ph type="sldNum" sz="quarter" idx="12"/>
          </p:nvPr>
        </p:nvSpPr>
        <p:spPr/>
        <p:txBody>
          <a:bodyPr/>
          <a:lstStyle/>
          <a:p>
            <a:pPr>
              <a:spcBef>
                <a:spcPts val="100"/>
              </a:spcBef>
              <a:buSzPct val="99000"/>
            </a:pPr>
            <a:fld id="{49254665-857F-4BD3-BEF6-663071D87EBB}" type="slidenum">
              <a:rPr lang="en-US" smtClean="0"/>
              <a:pPr>
                <a:spcBef>
                  <a:spcPts val="100"/>
                </a:spcBef>
                <a:buSzPct val="99000"/>
              </a:pPr>
              <a:t>18</a:t>
            </a:fld>
            <a:endParaRPr lang="en-US"/>
          </a:p>
        </p:txBody>
      </p:sp>
    </p:spTree>
    <p:extLst>
      <p:ext uri="{BB962C8B-B14F-4D97-AF65-F5344CB8AC3E}">
        <p14:creationId xmlns:p14="http://schemas.microsoft.com/office/powerpoint/2010/main" val="354651545"/>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Divisions and Groups</a:t>
            </a:r>
          </a:p>
        </p:txBody>
      </p:sp>
      <p:sp>
        <p:nvSpPr>
          <p:cNvPr id="3" name="Content Placeholder 2">
            <a:extLst>
              <a:ext uri="{FF2B5EF4-FFF2-40B4-BE49-F238E27FC236}">
                <a16:creationId xmlns:a16="http://schemas.microsoft.com/office/drawing/2014/main" id="{2BF9A478-621E-4E3C-B07C-414511EEC959}"/>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endParaRPr lang="en-US" kern="1200">
              <a:sym typeface="Arial"/>
            </a:endParaRPr>
          </a:p>
          <a:p>
            <a:pPr fontAlgn="auto">
              <a:spcBef>
                <a:spcPct val="100000"/>
              </a:spcBef>
              <a:spcAft>
                <a:spcPts val="0"/>
              </a:spcAft>
              <a:buSzPct val="99000"/>
              <a:tabLst/>
            </a:pPr>
            <a:r>
              <a:rPr lang="en-US" kern="1200">
                <a:sym typeface="Arial"/>
              </a:rPr>
              <a:t>Divisions are established to divide an incident into physical or geographical areas of operation.</a:t>
            </a:r>
          </a:p>
          <a:p>
            <a:pPr fontAlgn="auto">
              <a:spcBef>
                <a:spcPct val="100000"/>
              </a:spcBef>
              <a:spcAft>
                <a:spcPts val="0"/>
              </a:spcAft>
              <a:buSzPct val="99000"/>
              <a:tabLst/>
            </a:pPr>
            <a:r>
              <a:rPr lang="en-US" kern="1200">
                <a:sym typeface="Arial"/>
              </a:rPr>
              <a:t>Groups are established to divide the incident into functional areas of operation.</a:t>
            </a:r>
          </a:p>
          <a:p>
            <a:pPr fontAlgn="auto">
              <a:spcBef>
                <a:spcPct val="100000"/>
              </a:spcBef>
              <a:spcAft>
                <a:spcPts val="0"/>
              </a:spcAft>
              <a:buSzPct val="99000"/>
              <a:tabLst/>
            </a:pPr>
            <a:r>
              <a:rPr lang="en-US" kern="1200">
                <a:sym typeface="Arial"/>
              </a:rPr>
              <a:t>For example, a Damage Assessment Task Force, reporting to the Infrastructure Group Supervisor, could work across divisions established to manage two distinct areas of the building that have been damaged — the west side of the building (West Division) and the north side (North Division). </a:t>
            </a:r>
            <a:endParaRPr lang="en-US"/>
          </a:p>
        </p:txBody>
      </p:sp>
      <p:pic>
        <p:nvPicPr>
          <p:cNvPr id="9" name="Content Placeholder 8" descr="Organizational chart showing the Operations Section organized into a division and two groups.  Division A covers the East Side.  There are two groups:  Perimeter Control and Investigation.  Within the Investigation Group are two resources:  An Accident Reconstruction Specialist, and Detective 1, who is taking witness statements.">
            <a:extLst>
              <a:ext uri="{FF2B5EF4-FFF2-40B4-BE49-F238E27FC236}">
                <a16:creationId xmlns:a16="http://schemas.microsoft.com/office/drawing/2014/main" id="{D3AA7734-D7DB-4496-9CE4-E9C9F3D6DB81}"/>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1855064" y="3471863"/>
            <a:ext cx="5433871" cy="2233612"/>
          </a:xfrm>
          <a:prstGeom prst="rect">
            <a:avLst/>
          </a:prstGeom>
        </p:spPr>
      </p:pic>
      <p:sp>
        <p:nvSpPr>
          <p:cNvPr id="10" name="Slide Number Placeholder 9">
            <a:extLst>
              <a:ext uri="{FF2B5EF4-FFF2-40B4-BE49-F238E27FC236}">
                <a16:creationId xmlns:a16="http://schemas.microsoft.com/office/drawing/2014/main" id="{50F66D3F-0A91-4F2B-B770-CDFBE4F407C0}"/>
              </a:ext>
            </a:extLst>
          </p:cNvPr>
          <p:cNvSpPr>
            <a:spLocks noGrp="1"/>
          </p:cNvSpPr>
          <p:nvPr>
            <p:ph type="sldNum" sz="quarter" idx="12"/>
          </p:nvPr>
        </p:nvSpPr>
        <p:spPr/>
        <p:txBody>
          <a:bodyPr/>
          <a:lstStyle/>
          <a:p>
            <a:pPr>
              <a:spcBef>
                <a:spcPts val="100"/>
              </a:spcBef>
              <a:buSzPct val="99000"/>
            </a:pPr>
            <a:fld id="{49254665-857F-4BD3-BEF6-663071D87EBB}" type="slidenum">
              <a:rPr lang="en-US" smtClean="0"/>
              <a:pPr>
                <a:spcBef>
                  <a:spcPts val="100"/>
                </a:spcBef>
                <a:buSzPct val="99000"/>
              </a:pPr>
              <a:t>19</a:t>
            </a:fld>
            <a:endParaRPr lang="en-US"/>
          </a:p>
        </p:txBody>
      </p:sp>
    </p:spTree>
    <p:extLst>
      <p:ext uri="{BB962C8B-B14F-4D97-AF65-F5344CB8AC3E}">
        <p14:creationId xmlns:p14="http://schemas.microsoft.com/office/powerpoint/2010/main" val="411622511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Incident Commander</a:t>
            </a:r>
          </a:p>
        </p:txBody>
      </p:sp>
      <p:sp>
        <p:nvSpPr>
          <p:cNvPr id="3" name="Content Placeholder 2">
            <a:extLst>
              <a:ext uri="{FF2B5EF4-FFF2-40B4-BE49-F238E27FC236}">
                <a16:creationId xmlns:a16="http://schemas.microsoft.com/office/drawing/2014/main" id="{40E85B3B-8DE0-4C17-870C-6AEB8547C087}"/>
              </a:ext>
            </a:extLst>
          </p:cNvPr>
          <p:cNvSpPr>
            <a:spLocks noGrp="1"/>
          </p:cNvSpPr>
          <p:nvPr>
            <p:ph sz="quarter" idx="13"/>
          </p:nvPr>
        </p:nvSpPr>
        <p:spPr/>
        <p:txBody>
          <a:bodyPr>
            <a:normAutofit fontScale="62500" lnSpcReduction="20000"/>
          </a:bodyPr>
          <a:lstStyle/>
          <a:p>
            <a:pPr fontAlgn="auto">
              <a:spcBef>
                <a:spcPct val="100000"/>
              </a:spcBef>
              <a:buSzPct val="99000"/>
              <a:tabLst/>
            </a:pPr>
            <a:r>
              <a:rPr lang="en-US" kern="1200">
                <a:sym typeface="Arial"/>
              </a:rPr>
              <a:t>The Incident Commander:</a:t>
            </a:r>
          </a:p>
          <a:p>
            <a:pPr marL="254000" lvl="1" indent="-254000" fontAlgn="auto">
              <a:spcBef>
                <a:spcPct val="100000"/>
              </a:spcBef>
              <a:buSzPct val="99000"/>
              <a:buFont typeface="Arial"/>
              <a:buChar char="•"/>
              <a:tabLst/>
            </a:pPr>
            <a:r>
              <a:rPr lang="en-US" kern="1200">
                <a:ea typeface="+mn-ea"/>
                <a:sym typeface="Arial"/>
              </a:rPr>
              <a:t>Has overall incident management responsibility delegated by the appropriate jurisdictional authority</a:t>
            </a:r>
          </a:p>
          <a:p>
            <a:pPr marL="254000" lvl="1" indent="-254000" fontAlgn="auto">
              <a:spcBef>
                <a:spcPct val="100000"/>
              </a:spcBef>
              <a:buSzPct val="99000"/>
              <a:buFont typeface="Arial"/>
              <a:buChar char="•"/>
              <a:tabLst/>
            </a:pPr>
            <a:r>
              <a:rPr lang="en-US" kern="1200">
                <a:ea typeface="+mn-ea"/>
                <a:sym typeface="Arial"/>
              </a:rPr>
              <a:t>Develops the incident objectives to guide the Incident Action Planning Process</a:t>
            </a:r>
          </a:p>
          <a:p>
            <a:pPr marL="254000" lvl="1" indent="-254000" fontAlgn="auto">
              <a:spcBef>
                <a:spcPct val="100000"/>
              </a:spcBef>
              <a:buSzPct val="99000"/>
              <a:buFont typeface="Arial"/>
              <a:buChar char="•"/>
              <a:tabLst/>
            </a:pPr>
            <a:r>
              <a:rPr lang="en-US" kern="1200">
                <a:ea typeface="+mn-ea"/>
                <a:sym typeface="Arial"/>
              </a:rPr>
              <a:t>Approves the Incident Action Plan and all requests pertaining to the ordering and releasing of incident resources</a:t>
            </a:r>
          </a:p>
          <a:p>
            <a:pPr>
              <a:spcBef>
                <a:spcPct val="100000"/>
              </a:spcBef>
              <a:buSzPct val="99000"/>
            </a:pPr>
            <a:r>
              <a:rPr lang="en-US" kern="1200">
                <a:sym typeface="Arial"/>
              </a:rPr>
              <a:t>In some situations or agencies, a lower ranking but more qualified person may be designated as the Incident Commander. Whatever their day-to-day position, when a person is designated as the Incident Commander they are delegated the authority to command the incident response. </a:t>
            </a:r>
            <a:endParaRPr lang="en-US"/>
          </a:p>
        </p:txBody>
      </p:sp>
      <p:pic>
        <p:nvPicPr>
          <p:cNvPr id="8" name="Content Placeholder 7" descr="People looking at a chart">
            <a:extLst>
              <a:ext uri="{FF2B5EF4-FFF2-40B4-BE49-F238E27FC236}">
                <a16:creationId xmlns:a16="http://schemas.microsoft.com/office/drawing/2014/main" id="{FB0675EB-AA48-46CB-AFFA-7933ABB6295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9E03C1F7-2C67-4D95-8531-9B1C252AA32A}"/>
              </a:ext>
            </a:extLst>
          </p:cNvPr>
          <p:cNvSpPr>
            <a:spLocks noGrp="1"/>
          </p:cNvSpPr>
          <p:nvPr>
            <p:ph type="sldNum" sz="quarter" idx="12"/>
          </p:nvPr>
        </p:nvSpPr>
        <p:spPr/>
        <p:txBody>
          <a:bodyPr/>
          <a:lstStyle/>
          <a:p>
            <a:pPr>
              <a:spcBef>
                <a:spcPts val="100"/>
              </a:spcBef>
              <a:buSzPct val="99000"/>
            </a:pPr>
            <a:fld id="{49254665-857F-4BD3-BEF6-663071D87EBB}" type="slidenum">
              <a:rPr lang="en-US" smtClean="0"/>
              <a:pPr>
                <a:spcBef>
                  <a:spcPts val="100"/>
                </a:spcBef>
                <a:buSzPct val="99000"/>
              </a:pPr>
              <a:t>2</a:t>
            </a:fld>
            <a:endParaRPr lang="en-US"/>
          </a:p>
        </p:txBody>
      </p:sp>
    </p:spTree>
    <p:extLst>
      <p:ext uri="{BB962C8B-B14F-4D97-AF65-F5344CB8AC3E}">
        <p14:creationId xmlns:p14="http://schemas.microsoft.com/office/powerpoint/2010/main" val="47049706"/>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Branches</a:t>
            </a:r>
          </a:p>
        </p:txBody>
      </p:sp>
      <p:sp>
        <p:nvSpPr>
          <p:cNvPr id="3" name="Content Placeholder 2">
            <a:extLst>
              <a:ext uri="{FF2B5EF4-FFF2-40B4-BE49-F238E27FC236}">
                <a16:creationId xmlns:a16="http://schemas.microsoft.com/office/drawing/2014/main" id="{80CDAD2F-EBDB-4116-872B-D76C4987B8B1}"/>
              </a:ext>
            </a:extLst>
          </p:cNvPr>
          <p:cNvSpPr>
            <a:spLocks noGrp="1"/>
          </p:cNvSpPr>
          <p:nvPr>
            <p:ph sz="quarter" idx="13"/>
          </p:nvPr>
        </p:nvSpPr>
        <p:spPr/>
        <p:txBody>
          <a:bodyPr/>
          <a:lstStyle/>
          <a:p>
            <a:pPr>
              <a:spcBef>
                <a:spcPct val="100000"/>
              </a:spcBef>
              <a:buSzPct val="99000"/>
            </a:pPr>
            <a:r>
              <a:rPr lang="en-US" kern="1200">
                <a:sym typeface="Arial"/>
              </a:rPr>
              <a:t>Branches may be used to serve several purposes and may be functional or geographic in nature. Branches are established when the number of divisions or groups exceeds an effective span of control for the Operations Section Chief. </a:t>
            </a:r>
            <a:endParaRPr lang="en-US"/>
          </a:p>
        </p:txBody>
      </p:sp>
      <p:pic>
        <p:nvPicPr>
          <p:cNvPr id="8" name="Content Placeholder 7" descr="Organizational chart showing the Operations Section split into three branches: Emergency Services, Law Enforcement, and Public Works.  Within the Emergency Services Branch are the Health and Medical Group and Shelter and Mass Care Group.  Within the Law Enforcment Branch are the Perimeter Control Group and Investigation Group.  Within the Public Works Branch are the Debris Removal Group and Utility Repair Group.">
            <a:extLst>
              <a:ext uri="{FF2B5EF4-FFF2-40B4-BE49-F238E27FC236}">
                <a16:creationId xmlns:a16="http://schemas.microsoft.com/office/drawing/2014/main" id="{F524C42D-E671-4484-86E6-8823613EE1C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1455333" y="3471863"/>
            <a:ext cx="6233334" cy="2233612"/>
          </a:xfrm>
          <a:prstGeom prst="rect">
            <a:avLst/>
          </a:prstGeom>
        </p:spPr>
      </p:pic>
      <p:sp>
        <p:nvSpPr>
          <p:cNvPr id="9" name="Slide Number Placeholder 8">
            <a:extLst>
              <a:ext uri="{FF2B5EF4-FFF2-40B4-BE49-F238E27FC236}">
                <a16:creationId xmlns:a16="http://schemas.microsoft.com/office/drawing/2014/main" id="{89EF577C-A25E-4769-8BE8-3F21B801FF98}"/>
              </a:ext>
            </a:extLst>
          </p:cNvPr>
          <p:cNvSpPr>
            <a:spLocks noGrp="1"/>
          </p:cNvSpPr>
          <p:nvPr>
            <p:ph type="sldNum" sz="quarter" idx="12"/>
          </p:nvPr>
        </p:nvSpPr>
        <p:spPr/>
        <p:txBody>
          <a:bodyPr/>
          <a:lstStyle/>
          <a:p>
            <a:pPr>
              <a:spcBef>
                <a:spcPts val="100"/>
              </a:spcBef>
              <a:buSzPct val="99000"/>
            </a:pPr>
            <a:fld id="{49254665-857F-4BD3-BEF6-663071D87EBB}" type="slidenum">
              <a:rPr lang="en-US" smtClean="0"/>
              <a:pPr>
                <a:spcBef>
                  <a:spcPts val="100"/>
                </a:spcBef>
                <a:buSzPct val="99000"/>
              </a:pPr>
              <a:t>20</a:t>
            </a:fld>
            <a:endParaRPr lang="en-US"/>
          </a:p>
        </p:txBody>
      </p:sp>
    </p:spTree>
    <p:extLst>
      <p:ext uri="{BB962C8B-B14F-4D97-AF65-F5344CB8AC3E}">
        <p14:creationId xmlns:p14="http://schemas.microsoft.com/office/powerpoint/2010/main" val="4186260412"/>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Activity 4.1: The Expanding Incident</a:t>
            </a:r>
          </a:p>
        </p:txBody>
      </p:sp>
      <p:sp>
        <p:nvSpPr>
          <p:cNvPr id="3" name="Content Placeholder 2">
            <a:extLst>
              <a:ext uri="{FF2B5EF4-FFF2-40B4-BE49-F238E27FC236}">
                <a16:creationId xmlns:a16="http://schemas.microsoft.com/office/drawing/2014/main" id="{E745E339-3068-453A-80C1-722B554979DE}"/>
              </a:ext>
            </a:extLst>
          </p:cNvPr>
          <p:cNvSpPr>
            <a:spLocks noGrp="1"/>
          </p:cNvSpPr>
          <p:nvPr>
            <p:ph idx="1"/>
          </p:nvPr>
        </p:nvSpPr>
        <p:spPr/>
        <p:txBody>
          <a:bodyPr>
            <a:normAutofit fontScale="47500" lnSpcReduction="20000"/>
          </a:bodyPr>
          <a:lstStyle/>
          <a:p>
            <a:pPr fontAlgn="auto">
              <a:spcBef>
                <a:spcPct val="100000"/>
              </a:spcBef>
              <a:buSzPct val="99000"/>
              <a:tabLst/>
            </a:pPr>
            <a:r>
              <a:rPr lang="en-US" b="1" u="sng" kern="1200">
                <a:sym typeface="Arial"/>
              </a:rPr>
              <a:t>Activity Purpose:</a:t>
            </a:r>
            <a:r>
              <a:rPr lang="en-US" kern="1200">
                <a:sym typeface="Arial"/>
              </a:rPr>
              <a:t> To give students practice at maintaining span of control by adjusting the ICS organization structure as an expanding scenario incident unfolds.</a:t>
            </a:r>
          </a:p>
          <a:p>
            <a:pPr fontAlgn="auto">
              <a:spcBef>
                <a:spcPct val="100000"/>
              </a:spcBef>
              <a:buSzPct val="99000"/>
              <a:tabLst/>
            </a:pPr>
            <a:r>
              <a:rPr lang="en-US" b="1" u="sng" kern="1200">
                <a:sym typeface="Arial"/>
              </a:rPr>
              <a:t>Time:</a:t>
            </a:r>
            <a:r>
              <a:rPr lang="en-US" kern="1200">
                <a:sym typeface="Arial"/>
              </a:rPr>
              <a:t> 30 minutes</a:t>
            </a:r>
          </a:p>
          <a:p>
            <a:pPr fontAlgn="auto">
              <a:spcBef>
                <a:spcPct val="100000"/>
              </a:spcBef>
              <a:buSzPct val="99000"/>
              <a:tabLst/>
            </a:pPr>
            <a:r>
              <a:rPr lang="en-US" b="1" u="sng" kern="1200">
                <a:sym typeface="Arial"/>
              </a:rPr>
              <a:t>Instructions:</a:t>
            </a:r>
            <a:r>
              <a:rPr lang="en-US" kern="1200">
                <a:sym typeface="Arial"/>
              </a:rPr>
              <a:t> Working with your team . . .</a:t>
            </a:r>
          </a:p>
          <a:p>
            <a:pPr marL="254000" lvl="1" indent="-254000" fontAlgn="auto">
              <a:spcBef>
                <a:spcPct val="100000"/>
              </a:spcBef>
              <a:buSzPct val="99000"/>
              <a:buFont typeface="Arial"/>
              <a:buAutoNum type="arabicPeriod"/>
              <a:tabLst/>
            </a:pPr>
            <a:r>
              <a:rPr lang="en-US" kern="1200">
                <a:ea typeface="+mn-ea"/>
                <a:sym typeface="Arial"/>
              </a:rPr>
              <a:t>Review the scenario.</a:t>
            </a:r>
          </a:p>
          <a:p>
            <a:pPr marL="254000" lvl="1" indent="-254000" fontAlgn="auto">
              <a:spcBef>
                <a:spcPct val="100000"/>
              </a:spcBef>
              <a:buSzPct val="99000"/>
              <a:buFont typeface="Arial"/>
              <a:buAutoNum type="arabicPeriod"/>
              <a:tabLst/>
            </a:pPr>
            <a:r>
              <a:rPr lang="en-US" kern="1200">
                <a:ea typeface="+mn-ea"/>
                <a:sym typeface="Arial"/>
              </a:rPr>
              <a:t>Using an organization chart format, identify the supervisory structures (Divisions, Branches, Groups, Strike Teams, or Task Forces) that you would use to ensure a proper span of control for the resources currently on the scene.</a:t>
            </a:r>
          </a:p>
          <a:p>
            <a:pPr marL="254000" lvl="1" indent="-254000" fontAlgn="auto">
              <a:spcBef>
                <a:spcPct val="100000"/>
              </a:spcBef>
              <a:buSzPct val="99000"/>
              <a:buFont typeface="Arial"/>
              <a:buAutoNum type="arabicPeriod"/>
              <a:tabLst/>
            </a:pPr>
            <a:r>
              <a:rPr lang="en-US" kern="1200">
                <a:ea typeface="+mn-ea"/>
                <a:sym typeface="Arial"/>
              </a:rPr>
              <a:t>For each organizational element, indicate the title of its supervisor.</a:t>
            </a:r>
          </a:p>
          <a:p>
            <a:pPr marL="254000" lvl="1" indent="-254000" fontAlgn="auto">
              <a:spcBef>
                <a:spcPct val="100000"/>
              </a:spcBef>
              <a:buSzPct val="99000"/>
              <a:buFont typeface="Arial"/>
              <a:buAutoNum type="arabicPeriod"/>
              <a:tabLst/>
            </a:pPr>
            <a:r>
              <a:rPr lang="en-US" kern="1200">
                <a:ea typeface="+mn-ea"/>
                <a:sym typeface="Arial"/>
              </a:rPr>
              <a:t>Choose a spokesperson. Be prepared to present your organizational charts to the class in 15 minutes. </a:t>
            </a:r>
          </a:p>
          <a:p>
            <a:pPr fontAlgn="auto">
              <a:spcBef>
                <a:spcPct val="100000"/>
              </a:spcBef>
              <a:buSzPct val="99000"/>
              <a:tabLst/>
            </a:pPr>
            <a:r>
              <a:rPr lang="en-US" b="1" u="sng" kern="1200">
                <a:sym typeface="Arial"/>
              </a:rPr>
              <a:t>Scenario:</a:t>
            </a:r>
            <a:endParaRPr lang="en-US" kern="1200">
              <a:sym typeface="Arial"/>
            </a:endParaRPr>
          </a:p>
          <a:p>
            <a:pPr fontAlgn="auto">
              <a:spcBef>
                <a:spcPct val="100000"/>
              </a:spcBef>
              <a:buSzPct val="99000"/>
              <a:tabLst/>
            </a:pPr>
            <a:r>
              <a:rPr lang="en-US" kern="1200">
                <a:sym typeface="Arial"/>
              </a:rPr>
              <a:t>A swim meet is being held at the Main Street pool with 30 team members and 50 observers. During a race, a sudden electrical storm sends a lightning bolt into a flagpole near the pool and the charge arcs to the water. The pool is instantly electrified, sending guards and parents into the pool to rescue the children. The primary objectives are saving lives and ensuring safety.</a:t>
            </a:r>
          </a:p>
          <a:p>
            <a:pPr>
              <a:spcBef>
                <a:spcPct val="100000"/>
              </a:spcBef>
              <a:buSzPct val="99000"/>
            </a:pPr>
            <a:r>
              <a:rPr lang="en-US" b="1" u="sng" kern="1200">
                <a:sym typeface="Arial"/>
              </a:rPr>
              <a:t>On-Scene Resources:</a:t>
            </a:r>
            <a:r>
              <a:rPr lang="en-US" b="1" kern="1200">
                <a:sym typeface="Arial"/>
              </a:rPr>
              <a:t> </a:t>
            </a:r>
            <a:r>
              <a:rPr lang="en-US" kern="1200">
                <a:sym typeface="Arial"/>
              </a:rPr>
              <a:t>Local Police: 4 Marked Units; State Police: 2 Marked Units; Fire: 2 Engine Companies; Rescue: 1 Company; and EMS: 5 Basic Life Support and 2 Advanced Life Support</a:t>
            </a:r>
            <a:endParaRPr lang="en-US"/>
          </a:p>
        </p:txBody>
      </p:sp>
      <p:sp>
        <p:nvSpPr>
          <p:cNvPr id="6" name="Slide Number Placeholder 5">
            <a:extLst>
              <a:ext uri="{FF2B5EF4-FFF2-40B4-BE49-F238E27FC236}">
                <a16:creationId xmlns:a16="http://schemas.microsoft.com/office/drawing/2014/main" id="{9CF681F7-F7C2-407B-9067-27B96C1D032E}"/>
              </a:ext>
            </a:extLst>
          </p:cNvPr>
          <p:cNvSpPr>
            <a:spLocks noGrp="1"/>
          </p:cNvSpPr>
          <p:nvPr>
            <p:ph type="sldNum" sz="quarter" idx="12"/>
          </p:nvPr>
        </p:nvSpPr>
        <p:spPr/>
        <p:txBody>
          <a:bodyPr/>
          <a:lstStyle/>
          <a:p>
            <a:pPr>
              <a:spcBef>
                <a:spcPts val="100"/>
              </a:spcBef>
              <a:buSzPct val="99000"/>
            </a:pPr>
            <a:fld id="{49254665-857F-4BD3-BEF6-663071D87EBB}" type="slidenum">
              <a:rPr lang="en-US" smtClean="0"/>
              <a:pPr>
                <a:spcBef>
                  <a:spcPts val="100"/>
                </a:spcBef>
                <a:buSzPct val="99000"/>
              </a:pPr>
              <a:t>21</a:t>
            </a:fld>
            <a:endParaRPr lang="en-US"/>
          </a:p>
        </p:txBody>
      </p:sp>
    </p:spTree>
    <p:extLst>
      <p:ext uri="{BB962C8B-B14F-4D97-AF65-F5344CB8AC3E}">
        <p14:creationId xmlns:p14="http://schemas.microsoft.com/office/powerpoint/2010/main" val="2999245465"/>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Air Operations Branch</a:t>
            </a:r>
          </a:p>
        </p:txBody>
      </p:sp>
      <p:sp>
        <p:nvSpPr>
          <p:cNvPr id="3" name="Content Placeholder 2">
            <a:extLst>
              <a:ext uri="{FF2B5EF4-FFF2-40B4-BE49-F238E27FC236}">
                <a16:creationId xmlns:a16="http://schemas.microsoft.com/office/drawing/2014/main" id="{97A9009B-5284-4851-B508-3DF386F0F38A}"/>
              </a:ext>
            </a:extLst>
          </p:cNvPr>
          <p:cNvSpPr>
            <a:spLocks noGrp="1"/>
          </p:cNvSpPr>
          <p:nvPr>
            <p:ph sz="quarter" idx="13"/>
          </p:nvPr>
        </p:nvSpPr>
        <p:spPr/>
        <p:txBody>
          <a:bodyPr>
            <a:normAutofit fontScale="62500" lnSpcReduction="20000"/>
          </a:bodyPr>
          <a:lstStyle/>
          <a:p>
            <a:pPr fontAlgn="auto">
              <a:spcBef>
                <a:spcPct val="100000"/>
              </a:spcBef>
              <a:spcAft>
                <a:spcPts val="0"/>
              </a:spcAft>
              <a:buSzPct val="99000"/>
              <a:tabLst/>
            </a:pPr>
            <a:r>
              <a:rPr lang="en-US" kern="1200">
                <a:sym typeface="Arial"/>
              </a:rPr>
              <a:t>Some incidents may require the use of aviation resources to provide tactical or logistical support. On smaller incidents, aviation resources will be limited in number and will report directly to the Incident Commander or to the Operations Section Chief.</a:t>
            </a:r>
          </a:p>
          <a:p>
            <a:pPr fontAlgn="auto">
              <a:spcBef>
                <a:spcPct val="100000"/>
              </a:spcBef>
              <a:spcAft>
                <a:spcPts val="0"/>
              </a:spcAft>
              <a:buSzPct val="99000"/>
              <a:tabLst/>
            </a:pPr>
            <a:r>
              <a:rPr lang="en-US" kern="1200">
                <a:sym typeface="Arial"/>
              </a:rPr>
              <a:t>On larger incidents, it may be desirable to activate a separate Air Operations Branch to coordinate the use of aviation resources. The Air Operations Branch, will then report directly to the Operations Section Chief.</a:t>
            </a:r>
          </a:p>
          <a:p>
            <a:pPr fontAlgn="auto">
              <a:spcBef>
                <a:spcPct val="100000"/>
              </a:spcBef>
              <a:spcAft>
                <a:spcPts val="0"/>
              </a:spcAft>
              <a:buSzPct val="99000"/>
              <a:tabLst/>
            </a:pPr>
            <a:r>
              <a:rPr lang="en-US" kern="1200">
                <a:sym typeface="Arial"/>
              </a:rPr>
              <a:t>The Air Operations Branch Director can establish two functional groups. The Air Tactical Group coordinates all airborne activity. The Air Support Group provides all incident ground-based support to aviation resources.</a:t>
            </a:r>
            <a:endParaRPr lang="en-US"/>
          </a:p>
        </p:txBody>
      </p:sp>
      <p:pic>
        <p:nvPicPr>
          <p:cNvPr id="8" name="Content Placeholder 7" descr="Helicopter in the air">
            <a:extLst>
              <a:ext uri="{FF2B5EF4-FFF2-40B4-BE49-F238E27FC236}">
                <a16:creationId xmlns:a16="http://schemas.microsoft.com/office/drawing/2014/main" id="{4C61391B-62FC-4D34-BC16-8FCF09277A3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95E0378C-CC00-442F-8FAA-DAA7660EA7BF}"/>
              </a:ext>
            </a:extLst>
          </p:cNvPr>
          <p:cNvSpPr>
            <a:spLocks noGrp="1"/>
          </p:cNvSpPr>
          <p:nvPr>
            <p:ph type="sldNum" sz="quarter" idx="12"/>
          </p:nvPr>
        </p:nvSpPr>
        <p:spPr/>
        <p:txBody>
          <a:bodyPr/>
          <a:lstStyle/>
          <a:p>
            <a:pPr>
              <a:spcBef>
                <a:spcPts val="100"/>
              </a:spcBef>
              <a:buSzPct val="99000"/>
            </a:pPr>
            <a:fld id="{49254665-857F-4BD3-BEF6-663071D87EBB}" type="slidenum">
              <a:rPr lang="en-US" smtClean="0"/>
              <a:pPr>
                <a:spcBef>
                  <a:spcPts val="100"/>
                </a:spcBef>
                <a:buSzPct val="99000"/>
              </a:pPr>
              <a:t>22</a:t>
            </a:fld>
            <a:endParaRPr lang="en-US"/>
          </a:p>
        </p:txBody>
      </p:sp>
    </p:spTree>
    <p:extLst>
      <p:ext uri="{BB962C8B-B14F-4D97-AF65-F5344CB8AC3E}">
        <p14:creationId xmlns:p14="http://schemas.microsoft.com/office/powerpoint/2010/main" val="1841186493"/>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Planning Section</a:t>
            </a:r>
          </a:p>
        </p:txBody>
      </p:sp>
      <p:sp>
        <p:nvSpPr>
          <p:cNvPr id="3" name="Content Placeholder 2">
            <a:extLst>
              <a:ext uri="{FF2B5EF4-FFF2-40B4-BE49-F238E27FC236}">
                <a16:creationId xmlns:a16="http://schemas.microsoft.com/office/drawing/2014/main" id="{48262577-9371-4DD2-BD13-EBDEC0BB942C}"/>
              </a:ext>
            </a:extLst>
          </p:cNvPr>
          <p:cNvSpPr>
            <a:spLocks noGrp="1"/>
          </p:cNvSpPr>
          <p:nvPr>
            <p:ph sz="quarter" idx="13"/>
          </p:nvPr>
        </p:nvSpPr>
        <p:spPr/>
        <p:txBody>
          <a:bodyPr>
            <a:normAutofit fontScale="55000" lnSpcReduction="20000"/>
          </a:bodyPr>
          <a:lstStyle/>
          <a:p>
            <a:pPr fontAlgn="auto">
              <a:spcBef>
                <a:spcPct val="100000"/>
              </a:spcBef>
              <a:buSzPct val="99000"/>
              <a:tabLst/>
            </a:pPr>
            <a:r>
              <a:rPr lang="en-US" kern="1200">
                <a:sym typeface="Arial"/>
              </a:rPr>
              <a:t>The Planning Section has responsibility for:</a:t>
            </a:r>
          </a:p>
          <a:p>
            <a:pPr marL="254000" lvl="1" indent="-254000" fontAlgn="auto">
              <a:spcBef>
                <a:spcPct val="100000"/>
              </a:spcBef>
              <a:buSzPct val="99000"/>
              <a:buFont typeface="Arial"/>
              <a:buChar char="•"/>
              <a:tabLst/>
            </a:pPr>
            <a:r>
              <a:rPr lang="en-US" kern="1200">
                <a:ea typeface="+mn-ea"/>
                <a:sym typeface="Arial"/>
              </a:rPr>
              <a:t>Maintaining resource status</a:t>
            </a:r>
          </a:p>
          <a:p>
            <a:pPr marL="254000" lvl="1" indent="-254000" fontAlgn="auto">
              <a:spcBef>
                <a:spcPct val="100000"/>
              </a:spcBef>
              <a:buSzPct val="99000"/>
              <a:buFont typeface="Arial"/>
              <a:buChar char="•"/>
              <a:tabLst/>
            </a:pPr>
            <a:r>
              <a:rPr lang="en-US" kern="1200">
                <a:ea typeface="+mn-ea"/>
                <a:sym typeface="Arial"/>
              </a:rPr>
              <a:t>Maintaining and displaying situation status</a:t>
            </a:r>
          </a:p>
          <a:p>
            <a:pPr marL="254000" lvl="1" indent="-254000" fontAlgn="auto">
              <a:spcBef>
                <a:spcPct val="100000"/>
              </a:spcBef>
              <a:buSzPct val="99000"/>
              <a:buFont typeface="Arial"/>
              <a:buChar char="•"/>
              <a:tabLst/>
            </a:pPr>
            <a:r>
              <a:rPr lang="en-US" kern="1200">
                <a:ea typeface="+mn-ea"/>
                <a:sym typeface="Arial"/>
              </a:rPr>
              <a:t>Preparing the Incident Action Plan (IAP)</a:t>
            </a:r>
          </a:p>
          <a:p>
            <a:pPr marL="254000" lvl="1" indent="-254000" fontAlgn="auto">
              <a:spcBef>
                <a:spcPct val="100000"/>
              </a:spcBef>
              <a:buSzPct val="99000"/>
              <a:buFont typeface="Arial"/>
              <a:buChar char="•"/>
              <a:tabLst/>
            </a:pPr>
            <a:r>
              <a:rPr lang="en-US" kern="1200">
                <a:ea typeface="+mn-ea"/>
                <a:sym typeface="Arial"/>
              </a:rPr>
              <a:t>Developing alternative strategies</a:t>
            </a:r>
          </a:p>
          <a:p>
            <a:pPr marL="254000" lvl="1" indent="-254000" fontAlgn="auto">
              <a:spcBef>
                <a:spcPct val="100000"/>
              </a:spcBef>
              <a:buSzPct val="99000"/>
              <a:buFont typeface="Arial"/>
              <a:buChar char="•"/>
              <a:tabLst/>
            </a:pPr>
            <a:r>
              <a:rPr lang="en-US" kern="1200">
                <a:ea typeface="+mn-ea"/>
                <a:sym typeface="Arial"/>
              </a:rPr>
              <a:t>Providing documentation services</a:t>
            </a:r>
          </a:p>
          <a:p>
            <a:pPr marL="254000" lvl="1" indent="-254000" fontAlgn="auto">
              <a:spcBef>
                <a:spcPct val="100000"/>
              </a:spcBef>
              <a:buSzPct val="99000"/>
              <a:buFont typeface="Arial"/>
              <a:buChar char="•"/>
              <a:tabLst/>
            </a:pPr>
            <a:r>
              <a:rPr lang="en-US" kern="1200">
                <a:ea typeface="+mn-ea"/>
                <a:sym typeface="Arial"/>
              </a:rPr>
              <a:t>Preparing the Demobilization Plan</a:t>
            </a:r>
          </a:p>
          <a:p>
            <a:pPr marL="254000" lvl="1" indent="-254000" fontAlgn="auto">
              <a:spcBef>
                <a:spcPct val="100000"/>
              </a:spcBef>
              <a:buSzPct val="99000"/>
              <a:buFont typeface="Arial"/>
              <a:buChar char="•"/>
              <a:tabLst/>
            </a:pPr>
            <a:r>
              <a:rPr lang="en-US" kern="1200">
                <a:ea typeface="+mn-ea"/>
                <a:sym typeface="Arial"/>
              </a:rPr>
              <a:t>Providing a primary location for Technical Specialists assigned to an incident</a:t>
            </a:r>
          </a:p>
          <a:p>
            <a:pPr>
              <a:spcBef>
                <a:spcPct val="100000"/>
              </a:spcBef>
              <a:buSzPct val="99000"/>
            </a:pPr>
            <a:r>
              <a:rPr lang="en-US" kern="1200">
                <a:sym typeface="Arial"/>
              </a:rPr>
              <a:t>One of the most important functions of the Planning Section is to look beyond the current and next operational period and anticipate potential problems or events. </a:t>
            </a:r>
            <a:endParaRPr lang="en-US"/>
          </a:p>
        </p:txBody>
      </p:sp>
      <p:pic>
        <p:nvPicPr>
          <p:cNvPr id="8" name="Content Placeholder 7" descr="A photo of a man and a woman looking at a large map that is spread out on a table. Two people representing community officials are standing next to the table">
            <a:extLst>
              <a:ext uri="{FF2B5EF4-FFF2-40B4-BE49-F238E27FC236}">
                <a16:creationId xmlns:a16="http://schemas.microsoft.com/office/drawing/2014/main" id="{768E4C32-60A2-49ED-B18C-76D55E4E82D6}"/>
              </a:ext>
            </a:extLst>
          </p:cNvPr>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5624946" y="1896846"/>
            <a:ext cx="2791691" cy="1865356"/>
          </a:xfrm>
          <a:prstGeom prst="rect">
            <a:avLst/>
          </a:prstGeom>
        </p:spPr>
      </p:pic>
      <p:sp>
        <p:nvSpPr>
          <p:cNvPr id="9" name="Slide Number Placeholder 8">
            <a:extLst>
              <a:ext uri="{FF2B5EF4-FFF2-40B4-BE49-F238E27FC236}">
                <a16:creationId xmlns:a16="http://schemas.microsoft.com/office/drawing/2014/main" id="{0412D82B-564D-4201-BBC3-FCE13013EEEE}"/>
              </a:ext>
            </a:extLst>
          </p:cNvPr>
          <p:cNvSpPr>
            <a:spLocks noGrp="1"/>
          </p:cNvSpPr>
          <p:nvPr>
            <p:ph type="sldNum" sz="quarter" idx="12"/>
          </p:nvPr>
        </p:nvSpPr>
        <p:spPr/>
        <p:txBody>
          <a:bodyPr/>
          <a:lstStyle/>
          <a:p>
            <a:pPr>
              <a:spcBef>
                <a:spcPts val="100"/>
              </a:spcBef>
              <a:buSzPct val="99000"/>
            </a:pPr>
            <a:fld id="{49254665-857F-4BD3-BEF6-663071D87EBB}" type="slidenum">
              <a:rPr lang="en-US" smtClean="0"/>
              <a:pPr>
                <a:spcBef>
                  <a:spcPts val="100"/>
                </a:spcBef>
                <a:buSzPct val="99000"/>
              </a:pPr>
              <a:t>23</a:t>
            </a:fld>
            <a:endParaRPr lang="en-US"/>
          </a:p>
        </p:txBody>
      </p:sp>
    </p:spTree>
    <p:extLst>
      <p:ext uri="{BB962C8B-B14F-4D97-AF65-F5344CB8AC3E}">
        <p14:creationId xmlns:p14="http://schemas.microsoft.com/office/powerpoint/2010/main" val="657770915"/>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Planning Section Key Personnel</a:t>
            </a:r>
          </a:p>
        </p:txBody>
      </p:sp>
      <p:sp>
        <p:nvSpPr>
          <p:cNvPr id="3" name="Content Placeholder 2">
            <a:extLst>
              <a:ext uri="{FF2B5EF4-FFF2-40B4-BE49-F238E27FC236}">
                <a16:creationId xmlns:a16="http://schemas.microsoft.com/office/drawing/2014/main" id="{0499E314-EECF-41B6-AB23-C32C8E80C6CC}"/>
              </a:ext>
            </a:extLst>
          </p:cNvPr>
          <p:cNvSpPr>
            <a:spLocks noGrp="1"/>
          </p:cNvSpPr>
          <p:nvPr>
            <p:ph sz="quarter" idx="13"/>
          </p:nvPr>
        </p:nvSpPr>
        <p:spPr/>
        <p:txBody>
          <a:bodyPr>
            <a:normAutofit fontScale="70000" lnSpcReduction="20000"/>
          </a:bodyPr>
          <a:lstStyle/>
          <a:p>
            <a:pPr fontAlgn="auto">
              <a:spcBef>
                <a:spcPct val="100000"/>
              </a:spcBef>
              <a:spcAft>
                <a:spcPts val="0"/>
              </a:spcAft>
              <a:buSzPct val="99000"/>
              <a:tabLst/>
            </a:pPr>
            <a:r>
              <a:rPr lang="en-US" kern="1200">
                <a:sym typeface="Arial"/>
              </a:rPr>
              <a:t>The Planning Section will have a Planning Section Chief. The Planning Section Chief may have a Deputy.</a:t>
            </a:r>
          </a:p>
          <a:p>
            <a:pPr fontAlgn="auto">
              <a:spcBef>
                <a:spcPct val="100000"/>
              </a:spcBef>
              <a:spcAft>
                <a:spcPts val="0"/>
              </a:spcAft>
              <a:buSzPct val="99000"/>
              <a:tabLst/>
            </a:pPr>
            <a:r>
              <a:rPr lang="en-US" kern="1200">
                <a:sym typeface="Arial"/>
              </a:rPr>
              <a:t>Technical Specialists:</a:t>
            </a:r>
          </a:p>
          <a:p>
            <a:pPr marL="254000" lvl="1" indent="-254000" fontAlgn="auto">
              <a:spcBef>
                <a:spcPct val="100000"/>
              </a:spcBef>
              <a:spcAft>
                <a:spcPts val="0"/>
              </a:spcAft>
              <a:buSzPct val="99000"/>
              <a:buFont typeface="Arial"/>
              <a:buChar char="•"/>
              <a:tabLst/>
            </a:pPr>
            <a:r>
              <a:rPr lang="en-US" kern="1200">
                <a:ea typeface="+mn-ea"/>
                <a:sym typeface="Arial"/>
              </a:rPr>
              <a:t>Are advisors with special skills required at the incident</a:t>
            </a:r>
          </a:p>
          <a:p>
            <a:pPr marL="254000" lvl="1" indent="-254000" fontAlgn="auto">
              <a:spcBef>
                <a:spcPct val="100000"/>
              </a:spcBef>
              <a:spcAft>
                <a:spcPts val="0"/>
              </a:spcAft>
              <a:buSzPct val="99000"/>
              <a:buFont typeface="Arial"/>
              <a:buChar char="•"/>
              <a:tabLst/>
            </a:pPr>
            <a:r>
              <a:rPr lang="en-US" kern="1200">
                <a:ea typeface="+mn-ea"/>
                <a:sym typeface="Arial"/>
              </a:rPr>
              <a:t>Will initially report to the Planning Section, work within that Section, or be reassigned to another part of the organization</a:t>
            </a:r>
          </a:p>
          <a:p>
            <a:pPr marL="254000" lvl="1" indent="-254000" fontAlgn="auto">
              <a:spcBef>
                <a:spcPct val="100000"/>
              </a:spcBef>
              <a:spcAft>
                <a:spcPts val="0"/>
              </a:spcAft>
              <a:buSzPct val="99000"/>
              <a:buFont typeface="Arial"/>
              <a:buChar char="•"/>
              <a:tabLst/>
            </a:pPr>
            <a:r>
              <a:rPr lang="en-US" kern="1200">
                <a:ea typeface="+mn-ea"/>
                <a:sym typeface="Arial"/>
              </a:rPr>
              <a:t>Can be in any discipline required (e.g., epidemiology, infection control, chemical-biological-nuclear agents, etc.)</a:t>
            </a:r>
            <a:endParaRPr lang="en-US"/>
          </a:p>
        </p:txBody>
      </p:sp>
      <p:pic>
        <p:nvPicPr>
          <p:cNvPr id="8" name="Content Placeholder 7" descr="A man and woman talking">
            <a:extLst>
              <a:ext uri="{FF2B5EF4-FFF2-40B4-BE49-F238E27FC236}">
                <a16:creationId xmlns:a16="http://schemas.microsoft.com/office/drawing/2014/main" id="{B7B557DE-6132-4651-A70C-3C3BAD1AF3D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4CABFD7F-5CF4-41C7-9C98-ABB67AF735EC}"/>
              </a:ext>
            </a:extLst>
          </p:cNvPr>
          <p:cNvSpPr>
            <a:spLocks noGrp="1"/>
          </p:cNvSpPr>
          <p:nvPr>
            <p:ph type="sldNum" sz="quarter" idx="12"/>
          </p:nvPr>
        </p:nvSpPr>
        <p:spPr/>
        <p:txBody>
          <a:bodyPr/>
          <a:lstStyle/>
          <a:p>
            <a:pPr>
              <a:spcBef>
                <a:spcPts val="100"/>
              </a:spcBef>
              <a:buSzPct val="99000"/>
            </a:pPr>
            <a:fld id="{49254665-857F-4BD3-BEF6-663071D87EBB}" type="slidenum">
              <a:rPr lang="en-US" smtClean="0"/>
              <a:pPr>
                <a:spcBef>
                  <a:spcPts val="100"/>
                </a:spcBef>
                <a:buSzPct val="99000"/>
              </a:pPr>
              <a:t>24</a:t>
            </a:fld>
            <a:endParaRPr lang="en-US"/>
          </a:p>
        </p:txBody>
      </p:sp>
    </p:spTree>
    <p:extLst>
      <p:ext uri="{BB962C8B-B14F-4D97-AF65-F5344CB8AC3E}">
        <p14:creationId xmlns:p14="http://schemas.microsoft.com/office/powerpoint/2010/main" val="1728446531"/>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Planning Section Units</a:t>
            </a:r>
          </a:p>
        </p:txBody>
      </p:sp>
      <p:pic>
        <p:nvPicPr>
          <p:cNvPr id="6" name="Content Placeholder 5" descr="Graphic of an organizational chart showing the four units of the Planning Section, which include: Resources, Demobilization, Situation, and Documentation.">
            <a:extLst>
              <a:ext uri="{FF2B5EF4-FFF2-40B4-BE49-F238E27FC236}">
                <a16:creationId xmlns:a16="http://schemas.microsoft.com/office/drawing/2014/main" id="{6A0ECD2B-531F-4A89-9376-81D378E79F0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62476" y="2267884"/>
            <a:ext cx="3619047" cy="2247619"/>
          </a:xfrm>
          <a:prstGeom prst="rect">
            <a:avLst/>
          </a:prstGeom>
        </p:spPr>
      </p:pic>
      <p:sp>
        <p:nvSpPr>
          <p:cNvPr id="7" name="Slide Number Placeholder 6">
            <a:extLst>
              <a:ext uri="{FF2B5EF4-FFF2-40B4-BE49-F238E27FC236}">
                <a16:creationId xmlns:a16="http://schemas.microsoft.com/office/drawing/2014/main" id="{7DE6F0D0-0598-494F-BEF5-FDD25093DD50}"/>
              </a:ext>
            </a:extLst>
          </p:cNvPr>
          <p:cNvSpPr>
            <a:spLocks noGrp="1"/>
          </p:cNvSpPr>
          <p:nvPr>
            <p:ph type="sldNum" sz="quarter" idx="12"/>
          </p:nvPr>
        </p:nvSpPr>
        <p:spPr/>
        <p:txBody>
          <a:bodyPr/>
          <a:lstStyle/>
          <a:p>
            <a:pPr>
              <a:spcBef>
                <a:spcPts val="100"/>
              </a:spcBef>
              <a:buSzPct val="99000"/>
            </a:pPr>
            <a:fld id="{49254665-857F-4BD3-BEF6-663071D87EBB}" type="slidenum">
              <a:rPr lang="en-US" smtClean="0"/>
              <a:pPr>
                <a:spcBef>
                  <a:spcPts val="100"/>
                </a:spcBef>
                <a:buSzPct val="99000"/>
              </a:pPr>
              <a:t>25</a:t>
            </a:fld>
            <a:endParaRPr lang="en-US"/>
          </a:p>
        </p:txBody>
      </p:sp>
    </p:spTree>
    <p:extLst>
      <p:ext uri="{BB962C8B-B14F-4D97-AF65-F5344CB8AC3E}">
        <p14:creationId xmlns:p14="http://schemas.microsoft.com/office/powerpoint/2010/main" val="530715224"/>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Logistics Section</a:t>
            </a:r>
          </a:p>
        </p:txBody>
      </p:sp>
      <p:sp>
        <p:nvSpPr>
          <p:cNvPr id="3" name="Content Placeholder 2">
            <a:extLst>
              <a:ext uri="{FF2B5EF4-FFF2-40B4-BE49-F238E27FC236}">
                <a16:creationId xmlns:a16="http://schemas.microsoft.com/office/drawing/2014/main" id="{23C3DE4D-5E80-4F8F-BFB9-02A36D443B69}"/>
              </a:ext>
            </a:extLst>
          </p:cNvPr>
          <p:cNvSpPr>
            <a:spLocks noGrp="1"/>
          </p:cNvSpPr>
          <p:nvPr>
            <p:ph idx="1"/>
          </p:nvPr>
        </p:nvSpPr>
        <p:spPr/>
        <p:txBody>
          <a:bodyPr>
            <a:normAutofit fontScale="92500" lnSpcReduction="10000"/>
          </a:bodyPr>
          <a:lstStyle/>
          <a:p>
            <a:pPr fontAlgn="auto">
              <a:spcBef>
                <a:spcPct val="100000"/>
              </a:spcBef>
              <a:spcAft>
                <a:spcPts val="0"/>
              </a:spcAft>
              <a:buSzPct val="99000"/>
              <a:tabLst/>
            </a:pPr>
            <a:r>
              <a:rPr lang="en-US" kern="1200">
                <a:sym typeface="Arial"/>
              </a:rPr>
              <a:t>Early recognition of the need for a Logistics Section can reduce time and money spent on an incident. The Logistics Section is responsible for all support requirements, including: </a:t>
            </a:r>
          </a:p>
          <a:p>
            <a:pPr marL="254000" lvl="1" indent="-254000" fontAlgn="auto">
              <a:spcBef>
                <a:spcPct val="100000"/>
              </a:spcBef>
              <a:spcAft>
                <a:spcPts val="0"/>
              </a:spcAft>
              <a:buSzPct val="99000"/>
              <a:buFont typeface="Arial"/>
              <a:buChar char="•"/>
              <a:tabLst/>
            </a:pPr>
            <a:r>
              <a:rPr lang="en-US" kern="1200">
                <a:ea typeface="+mn-ea"/>
                <a:sym typeface="Arial"/>
              </a:rPr>
              <a:t>Communications</a:t>
            </a:r>
          </a:p>
          <a:p>
            <a:pPr marL="254000" lvl="1" indent="-254000" fontAlgn="auto">
              <a:spcBef>
                <a:spcPct val="100000"/>
              </a:spcBef>
              <a:spcAft>
                <a:spcPts val="0"/>
              </a:spcAft>
              <a:buSzPct val="99000"/>
              <a:buFont typeface="Arial"/>
              <a:buChar char="•"/>
              <a:tabLst/>
            </a:pPr>
            <a:r>
              <a:rPr lang="en-US" kern="1200">
                <a:ea typeface="+mn-ea"/>
                <a:sym typeface="Arial"/>
              </a:rPr>
              <a:t>Medical support to incident personnel</a:t>
            </a:r>
          </a:p>
          <a:p>
            <a:pPr marL="254000" lvl="1" indent="-254000" fontAlgn="auto">
              <a:spcBef>
                <a:spcPct val="100000"/>
              </a:spcBef>
              <a:spcAft>
                <a:spcPts val="0"/>
              </a:spcAft>
              <a:buSzPct val="99000"/>
              <a:buFont typeface="Arial"/>
              <a:buChar char="•"/>
              <a:tabLst/>
            </a:pPr>
            <a:r>
              <a:rPr lang="en-US" kern="1200">
                <a:ea typeface="+mn-ea"/>
                <a:sym typeface="Arial"/>
              </a:rPr>
              <a:t>Food for incident personnel</a:t>
            </a:r>
          </a:p>
          <a:p>
            <a:pPr marL="254000" lvl="1" indent="-254000" fontAlgn="auto">
              <a:spcBef>
                <a:spcPct val="100000"/>
              </a:spcBef>
              <a:spcAft>
                <a:spcPts val="0"/>
              </a:spcAft>
              <a:buSzPct val="99000"/>
              <a:buFont typeface="Arial"/>
              <a:buChar char="•"/>
              <a:tabLst/>
            </a:pPr>
            <a:r>
              <a:rPr lang="en-US" kern="1200">
                <a:ea typeface="+mn-ea"/>
                <a:sym typeface="Arial"/>
              </a:rPr>
              <a:t>Supplies, facilities, and ground support</a:t>
            </a:r>
            <a:endParaRPr lang="en-US"/>
          </a:p>
        </p:txBody>
      </p:sp>
      <p:sp>
        <p:nvSpPr>
          <p:cNvPr id="6" name="Slide Number Placeholder 5">
            <a:extLst>
              <a:ext uri="{FF2B5EF4-FFF2-40B4-BE49-F238E27FC236}">
                <a16:creationId xmlns:a16="http://schemas.microsoft.com/office/drawing/2014/main" id="{660272C8-8B67-4EBB-BB99-D6272C8562FB}"/>
              </a:ext>
            </a:extLst>
          </p:cNvPr>
          <p:cNvSpPr>
            <a:spLocks noGrp="1"/>
          </p:cNvSpPr>
          <p:nvPr>
            <p:ph type="sldNum" sz="quarter" idx="12"/>
          </p:nvPr>
        </p:nvSpPr>
        <p:spPr/>
        <p:txBody>
          <a:bodyPr/>
          <a:lstStyle/>
          <a:p>
            <a:pPr>
              <a:spcBef>
                <a:spcPts val="100"/>
              </a:spcBef>
              <a:buSzPct val="99000"/>
            </a:pPr>
            <a:fld id="{49254665-857F-4BD3-BEF6-663071D87EBB}" type="slidenum">
              <a:rPr lang="en-US" smtClean="0"/>
              <a:pPr>
                <a:spcBef>
                  <a:spcPts val="100"/>
                </a:spcBef>
                <a:buSzPct val="99000"/>
              </a:pPr>
              <a:t>26</a:t>
            </a:fld>
            <a:endParaRPr lang="en-US"/>
          </a:p>
        </p:txBody>
      </p:sp>
    </p:spTree>
    <p:extLst>
      <p:ext uri="{BB962C8B-B14F-4D97-AF65-F5344CB8AC3E}">
        <p14:creationId xmlns:p14="http://schemas.microsoft.com/office/powerpoint/2010/main" val="725385485"/>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Logistics Section Units</a:t>
            </a:r>
          </a:p>
        </p:txBody>
      </p:sp>
      <p:pic>
        <p:nvPicPr>
          <p:cNvPr id="6" name="Content Placeholder 5" descr="Graphic of an organizational chart showing the two branches of the Logistics Section:  Service and Support.  Within the Service Branch are the following units:  Communications, Medical, and Food.  Within the Support Branch are the following units:  Supply, Facilities, and Ground Support.">
            <a:extLst>
              <a:ext uri="{FF2B5EF4-FFF2-40B4-BE49-F238E27FC236}">
                <a16:creationId xmlns:a16="http://schemas.microsoft.com/office/drawing/2014/main" id="{95C657E1-EF8A-43B4-B606-D4A508EED30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49778" y="1486932"/>
            <a:ext cx="4444444" cy="3809524"/>
          </a:xfrm>
          <a:prstGeom prst="rect">
            <a:avLst/>
          </a:prstGeom>
        </p:spPr>
      </p:pic>
      <p:sp>
        <p:nvSpPr>
          <p:cNvPr id="7" name="Slide Number Placeholder 6">
            <a:extLst>
              <a:ext uri="{FF2B5EF4-FFF2-40B4-BE49-F238E27FC236}">
                <a16:creationId xmlns:a16="http://schemas.microsoft.com/office/drawing/2014/main" id="{43636656-BF1D-4E9E-9B04-6114368CEED7}"/>
              </a:ext>
            </a:extLst>
          </p:cNvPr>
          <p:cNvSpPr>
            <a:spLocks noGrp="1"/>
          </p:cNvSpPr>
          <p:nvPr>
            <p:ph type="sldNum" sz="quarter" idx="12"/>
          </p:nvPr>
        </p:nvSpPr>
        <p:spPr/>
        <p:txBody>
          <a:bodyPr/>
          <a:lstStyle/>
          <a:p>
            <a:pPr>
              <a:spcBef>
                <a:spcPts val="100"/>
              </a:spcBef>
              <a:buSzPct val="99000"/>
            </a:pPr>
            <a:fld id="{49254665-857F-4BD3-BEF6-663071D87EBB}" type="slidenum">
              <a:rPr lang="en-US" smtClean="0"/>
              <a:pPr>
                <a:spcBef>
                  <a:spcPts val="100"/>
                </a:spcBef>
                <a:buSzPct val="99000"/>
              </a:pPr>
              <a:t>27</a:t>
            </a:fld>
            <a:endParaRPr lang="en-US"/>
          </a:p>
        </p:txBody>
      </p:sp>
    </p:spTree>
    <p:extLst>
      <p:ext uri="{BB962C8B-B14F-4D97-AF65-F5344CB8AC3E}">
        <p14:creationId xmlns:p14="http://schemas.microsoft.com/office/powerpoint/2010/main" val="494308400"/>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Logistics Section: Service Branch</a:t>
            </a:r>
          </a:p>
        </p:txBody>
      </p:sp>
      <p:sp>
        <p:nvSpPr>
          <p:cNvPr id="3" name="Content Placeholder 2">
            <a:extLst>
              <a:ext uri="{FF2B5EF4-FFF2-40B4-BE49-F238E27FC236}">
                <a16:creationId xmlns:a16="http://schemas.microsoft.com/office/drawing/2014/main" id="{DFE41518-695C-42D3-8EE3-D4E71BE52737}"/>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n-US" kern="1200">
                <a:sym typeface="Arial"/>
              </a:rPr>
              <a:t>The Service Branch may be made up of the following units:</a:t>
            </a:r>
          </a:p>
          <a:p>
            <a:pPr marL="254000" lvl="1" indent="-254000" fontAlgn="auto">
              <a:spcBef>
                <a:spcPct val="100000"/>
              </a:spcBef>
              <a:spcAft>
                <a:spcPts val="0"/>
              </a:spcAft>
              <a:buSzPct val="99000"/>
              <a:buFont typeface="Arial"/>
              <a:buChar char="•"/>
              <a:tabLst/>
            </a:pPr>
            <a:r>
              <a:rPr lang="en-US" kern="1200">
                <a:ea typeface="+mn-ea"/>
                <a:sym typeface="Arial"/>
              </a:rPr>
              <a:t>The </a:t>
            </a:r>
            <a:r>
              <a:rPr lang="en-US" b="1" kern="1200">
                <a:ea typeface="+mn-ea"/>
                <a:sym typeface="Arial"/>
              </a:rPr>
              <a:t>Communications Unit  </a:t>
            </a:r>
            <a:r>
              <a:rPr lang="en-US" kern="1200">
                <a:ea typeface="+mn-ea"/>
                <a:sym typeface="Arial"/>
              </a:rPr>
              <a:t>is responsible for developing plans for the effective use of incident communications equipment and facilities, installing and testing of communications equipment, supervision of the Incident Communications Center, distribution of communications equipment to incident personnel, and maintenance and repair of communications equipment.</a:t>
            </a:r>
          </a:p>
          <a:p>
            <a:pPr marL="254000" lvl="1" indent="-254000" fontAlgn="auto">
              <a:spcBef>
                <a:spcPct val="100000"/>
              </a:spcBef>
              <a:spcAft>
                <a:spcPts val="0"/>
              </a:spcAft>
              <a:buSzPct val="99000"/>
              <a:buFont typeface="Arial"/>
              <a:buChar char="•"/>
              <a:tabLst/>
            </a:pPr>
            <a:r>
              <a:rPr lang="en-US" kern="1200">
                <a:ea typeface="+mn-ea"/>
                <a:sym typeface="Arial"/>
              </a:rPr>
              <a:t>The </a:t>
            </a:r>
            <a:r>
              <a:rPr lang="en-US" b="1" kern="1200">
                <a:ea typeface="+mn-ea"/>
                <a:sym typeface="Arial"/>
              </a:rPr>
              <a:t>Medical Unit </a:t>
            </a:r>
            <a:r>
              <a:rPr lang="en-US" kern="1200">
                <a:ea typeface="+mn-ea"/>
                <a:sym typeface="Arial"/>
              </a:rPr>
              <a:t>is responsible for the development of the Medical Plan, obtaining medical aid and transportation for injured and ill incident personnel, and preparation of reports and records.</a:t>
            </a:r>
          </a:p>
          <a:p>
            <a:pPr marL="254000" lvl="1" indent="-254000" fontAlgn="auto">
              <a:spcBef>
                <a:spcPct val="100000"/>
              </a:spcBef>
              <a:spcAft>
                <a:spcPts val="0"/>
              </a:spcAft>
              <a:buSzPct val="99000"/>
              <a:buFont typeface="Arial"/>
              <a:buChar char="•"/>
              <a:tabLst/>
            </a:pPr>
            <a:r>
              <a:rPr lang="en-US" kern="1200">
                <a:ea typeface="+mn-ea"/>
                <a:sym typeface="Arial"/>
              </a:rPr>
              <a:t>The </a:t>
            </a:r>
            <a:r>
              <a:rPr lang="en-US" b="1" kern="1200">
                <a:ea typeface="+mn-ea"/>
                <a:sym typeface="Arial"/>
              </a:rPr>
              <a:t>Food Unit</a:t>
            </a:r>
            <a:r>
              <a:rPr lang="en-US" kern="1200">
                <a:sym typeface="Arial"/>
              </a:rPr>
              <a:t> is responsible for supplying the food needs for responder personnel for the entire incident, including all remote locations (e.g., Camps, Staging Areas), as well as providing food for personnel unable to leave tactical field assignments. </a:t>
            </a:r>
            <a:endParaRPr lang="en-US"/>
          </a:p>
        </p:txBody>
      </p:sp>
      <p:pic>
        <p:nvPicPr>
          <p:cNvPr id="8" name="Content Placeholder 7" descr="A person writes down information while on the phone">
            <a:extLst>
              <a:ext uri="{FF2B5EF4-FFF2-40B4-BE49-F238E27FC236}">
                <a16:creationId xmlns:a16="http://schemas.microsoft.com/office/drawing/2014/main" id="{2EC8DEF5-565F-43AA-BB39-8ED5782BE39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FE01E630-EEA6-4A90-B026-6CE4F578E0DE}"/>
              </a:ext>
            </a:extLst>
          </p:cNvPr>
          <p:cNvSpPr>
            <a:spLocks noGrp="1"/>
          </p:cNvSpPr>
          <p:nvPr>
            <p:ph type="sldNum" sz="quarter" idx="12"/>
          </p:nvPr>
        </p:nvSpPr>
        <p:spPr/>
        <p:txBody>
          <a:bodyPr/>
          <a:lstStyle/>
          <a:p>
            <a:pPr>
              <a:spcBef>
                <a:spcPts val="100"/>
              </a:spcBef>
              <a:buSzPct val="99000"/>
            </a:pPr>
            <a:fld id="{49254665-857F-4BD3-BEF6-663071D87EBB}" type="slidenum">
              <a:rPr lang="en-US" smtClean="0"/>
              <a:pPr>
                <a:spcBef>
                  <a:spcPts val="100"/>
                </a:spcBef>
                <a:buSzPct val="99000"/>
              </a:pPr>
              <a:t>28</a:t>
            </a:fld>
            <a:endParaRPr lang="en-US"/>
          </a:p>
        </p:txBody>
      </p:sp>
    </p:spTree>
    <p:extLst>
      <p:ext uri="{BB962C8B-B14F-4D97-AF65-F5344CB8AC3E}">
        <p14:creationId xmlns:p14="http://schemas.microsoft.com/office/powerpoint/2010/main" val="711206717"/>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Logistics Section: Support Branch</a:t>
            </a:r>
          </a:p>
        </p:txBody>
      </p:sp>
      <p:sp>
        <p:nvSpPr>
          <p:cNvPr id="3" name="Content Placeholder 2">
            <a:extLst>
              <a:ext uri="{FF2B5EF4-FFF2-40B4-BE49-F238E27FC236}">
                <a16:creationId xmlns:a16="http://schemas.microsoft.com/office/drawing/2014/main" id="{5C388B51-3274-4B64-98BD-C3A8FF3F7C4E}"/>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n-US" kern="1200">
                <a:sym typeface="Arial"/>
              </a:rPr>
              <a:t>The Support Branch within the Logistics Section may include the following units:</a:t>
            </a:r>
          </a:p>
          <a:p>
            <a:pPr marL="254000" lvl="1" indent="-254000" fontAlgn="auto">
              <a:spcBef>
                <a:spcPct val="100000"/>
              </a:spcBef>
              <a:spcAft>
                <a:spcPts val="0"/>
              </a:spcAft>
              <a:buSzPct val="99000"/>
              <a:buFont typeface="Arial"/>
              <a:buChar char="•"/>
              <a:tabLst/>
            </a:pPr>
            <a:r>
              <a:rPr lang="en-US" kern="1200">
                <a:ea typeface="+mn-ea"/>
                <a:sym typeface="Arial"/>
              </a:rPr>
              <a:t>The </a:t>
            </a:r>
            <a:r>
              <a:rPr lang="en-US" b="1" kern="1200">
                <a:ea typeface="+mn-ea"/>
                <a:sym typeface="Arial"/>
              </a:rPr>
              <a:t>Supply Unit </a:t>
            </a:r>
            <a:r>
              <a:rPr lang="en-US" kern="1200">
                <a:ea typeface="+mn-ea"/>
                <a:sym typeface="Arial"/>
              </a:rPr>
              <a:t>is responsible for ordering personnel, equipment, and supplies; receiving and storing all supplies for the incident; maintaining an inventory of supplies; and servicing nonexpendable supplies and equipment.</a:t>
            </a:r>
          </a:p>
          <a:p>
            <a:pPr marL="254000" lvl="1" indent="-254000" fontAlgn="auto">
              <a:spcBef>
                <a:spcPct val="100000"/>
              </a:spcBef>
              <a:spcAft>
                <a:spcPts val="0"/>
              </a:spcAft>
              <a:buSzPct val="99000"/>
              <a:buFont typeface="Arial"/>
              <a:buChar char="•"/>
              <a:tabLst/>
            </a:pPr>
            <a:r>
              <a:rPr lang="en-US" kern="1200">
                <a:ea typeface="+mn-ea"/>
                <a:sym typeface="Arial"/>
              </a:rPr>
              <a:t>The </a:t>
            </a:r>
            <a:r>
              <a:rPr lang="en-US" b="1" kern="1200">
                <a:ea typeface="+mn-ea"/>
                <a:sym typeface="Arial"/>
              </a:rPr>
              <a:t>Facilities Unit </a:t>
            </a:r>
            <a:r>
              <a:rPr lang="en-US" kern="1200">
                <a:ea typeface="+mn-ea"/>
                <a:sym typeface="Arial"/>
              </a:rPr>
              <a:t>is responsible for setting up, maintaining, and demobilizing all facilities used in support of incident operations. Facilities Unit staff set up the Incident Command Post (ICP), Incident Base, and camps (including trailers or other forms of shelter in and around the incident area), ensure the maintenance of those facilities, and provide law enforcement/security services needed for incident support.</a:t>
            </a:r>
          </a:p>
          <a:p>
            <a:pPr marL="254000" lvl="1" indent="-254000" fontAlgn="auto">
              <a:spcBef>
                <a:spcPct val="100000"/>
              </a:spcBef>
              <a:spcAft>
                <a:spcPts val="0"/>
              </a:spcAft>
              <a:buSzPct val="99000"/>
              <a:buFont typeface="Arial"/>
              <a:buChar char="•"/>
              <a:tabLst/>
            </a:pPr>
            <a:r>
              <a:rPr lang="en-US" kern="1200">
                <a:ea typeface="+mn-ea"/>
                <a:sym typeface="Arial"/>
              </a:rPr>
              <a:t>The</a:t>
            </a:r>
            <a:r>
              <a:rPr lang="en-US" b="1" kern="1200">
                <a:ea typeface="+mn-ea"/>
                <a:sym typeface="Arial"/>
              </a:rPr>
              <a:t> Ground Support Unit</a:t>
            </a:r>
            <a:r>
              <a:rPr lang="en-US" kern="1200">
                <a:sym typeface="Arial"/>
              </a:rPr>
              <a:t> is responsible for supporting out-of-service resources; transporting personnel, supplies, food, and equipment; fueling, service, maintenance, and repair of vehicles and other ground support equipment; and implementing the Traffic Plan for the incident. </a:t>
            </a:r>
            <a:endParaRPr lang="en-US"/>
          </a:p>
        </p:txBody>
      </p:sp>
      <p:pic>
        <p:nvPicPr>
          <p:cNvPr id="8" name="Content Placeholder 7" descr="Pots full of food in a kitchen and Cots lined up in a large room">
            <a:extLst>
              <a:ext uri="{FF2B5EF4-FFF2-40B4-BE49-F238E27FC236}">
                <a16:creationId xmlns:a16="http://schemas.microsoft.com/office/drawing/2014/main" id="{C6C7FA33-D192-437A-9BB1-605A344C2436}"/>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195512"/>
            <a:ext cx="1714500" cy="2466975"/>
          </a:xfrm>
          <a:prstGeom prst="rect">
            <a:avLst/>
          </a:prstGeom>
        </p:spPr>
      </p:pic>
      <p:sp>
        <p:nvSpPr>
          <p:cNvPr id="9" name="Slide Number Placeholder 8">
            <a:extLst>
              <a:ext uri="{FF2B5EF4-FFF2-40B4-BE49-F238E27FC236}">
                <a16:creationId xmlns:a16="http://schemas.microsoft.com/office/drawing/2014/main" id="{1CCA4DDD-23E5-4AD6-B93C-CAED0DB8DD56}"/>
              </a:ext>
            </a:extLst>
          </p:cNvPr>
          <p:cNvSpPr>
            <a:spLocks noGrp="1"/>
          </p:cNvSpPr>
          <p:nvPr>
            <p:ph type="sldNum" sz="quarter" idx="12"/>
          </p:nvPr>
        </p:nvSpPr>
        <p:spPr/>
        <p:txBody>
          <a:bodyPr/>
          <a:lstStyle/>
          <a:p>
            <a:pPr>
              <a:spcBef>
                <a:spcPts val="100"/>
              </a:spcBef>
              <a:buSzPct val="99000"/>
            </a:pPr>
            <a:fld id="{49254665-857F-4BD3-BEF6-663071D87EBB}" type="slidenum">
              <a:rPr lang="en-US" smtClean="0"/>
              <a:pPr>
                <a:spcBef>
                  <a:spcPts val="100"/>
                </a:spcBef>
                <a:buSzPct val="99000"/>
              </a:pPr>
              <a:t>29</a:t>
            </a:fld>
            <a:endParaRPr lang="en-US"/>
          </a:p>
        </p:txBody>
      </p:sp>
    </p:spTree>
    <p:extLst>
      <p:ext uri="{BB962C8B-B14F-4D97-AF65-F5344CB8AC3E}">
        <p14:creationId xmlns:p14="http://schemas.microsoft.com/office/powerpoint/2010/main" val="66549229"/>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Incident Commander (Continued) </a:t>
            </a:r>
          </a:p>
        </p:txBody>
      </p:sp>
      <p:sp>
        <p:nvSpPr>
          <p:cNvPr id="3" name="Content Placeholder 2">
            <a:extLst>
              <a:ext uri="{FF2B5EF4-FFF2-40B4-BE49-F238E27FC236}">
                <a16:creationId xmlns:a16="http://schemas.microsoft.com/office/drawing/2014/main" id="{CCAD8492-76CF-4E9F-AD26-AEE8A3CCE405}"/>
              </a:ext>
            </a:extLst>
          </p:cNvPr>
          <p:cNvSpPr>
            <a:spLocks noGrp="1"/>
          </p:cNvSpPr>
          <p:nvPr>
            <p:ph sz="quarter" idx="13"/>
          </p:nvPr>
        </p:nvSpPr>
        <p:spPr/>
        <p:txBody>
          <a:bodyPr>
            <a:normAutofit fontScale="92500" lnSpcReduction="10000"/>
          </a:bodyPr>
          <a:lstStyle/>
          <a:p>
            <a:pPr>
              <a:spcBef>
                <a:spcPct val="100000"/>
              </a:spcBef>
              <a:buSzPct val="99000"/>
            </a:pPr>
            <a:r>
              <a:rPr lang="en-US" kern="1200">
                <a:sym typeface="Arial"/>
              </a:rPr>
              <a:t>The Incident Commander performs </a:t>
            </a:r>
            <a:r>
              <a:rPr lang="en-US" b="1" kern="1200">
                <a:sym typeface="Arial"/>
              </a:rPr>
              <a:t>all</a:t>
            </a:r>
            <a:r>
              <a:rPr lang="en-US" kern="1200">
                <a:sym typeface="Arial"/>
              </a:rPr>
              <a:t> major ICS functions unless he or she activates Command or General Staff positions to manage these functions. For example, the Incident Commander would personally perform the Operations function until an Operations Section was activated.</a:t>
            </a:r>
            <a:endParaRPr lang="en-US"/>
          </a:p>
        </p:txBody>
      </p:sp>
      <p:pic>
        <p:nvPicPr>
          <p:cNvPr id="8" name="Content Placeholder 7" descr="Incident Command. Command Staff, Public Information Officer, Safety Officer, Liaison Officer. General Staff, Operations Section Chief, Planning Section Chief, Logistics Section Chief, Finance/Administration Section Chief.">
            <a:extLst>
              <a:ext uri="{FF2B5EF4-FFF2-40B4-BE49-F238E27FC236}">
                <a16:creationId xmlns:a16="http://schemas.microsoft.com/office/drawing/2014/main" id="{A351C889-3B9E-4FE6-A52A-500FB0092EE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2455604" y="3471863"/>
            <a:ext cx="4232792" cy="2233612"/>
          </a:xfrm>
          <a:prstGeom prst="rect">
            <a:avLst/>
          </a:prstGeom>
        </p:spPr>
      </p:pic>
      <p:sp>
        <p:nvSpPr>
          <p:cNvPr id="9" name="Slide Number Placeholder 8">
            <a:extLst>
              <a:ext uri="{FF2B5EF4-FFF2-40B4-BE49-F238E27FC236}">
                <a16:creationId xmlns:a16="http://schemas.microsoft.com/office/drawing/2014/main" id="{FCC02038-86B2-48D5-9D60-E60FC95AD61B}"/>
              </a:ext>
            </a:extLst>
          </p:cNvPr>
          <p:cNvSpPr>
            <a:spLocks noGrp="1"/>
          </p:cNvSpPr>
          <p:nvPr>
            <p:ph type="sldNum" sz="quarter" idx="12"/>
          </p:nvPr>
        </p:nvSpPr>
        <p:spPr/>
        <p:txBody>
          <a:bodyPr/>
          <a:lstStyle/>
          <a:p>
            <a:pPr>
              <a:spcBef>
                <a:spcPts val="100"/>
              </a:spcBef>
              <a:buSzPct val="99000"/>
            </a:pPr>
            <a:fld id="{49254665-857F-4BD3-BEF6-663071D87EBB}" type="slidenum">
              <a:rPr lang="en-US" smtClean="0"/>
              <a:pPr>
                <a:spcBef>
                  <a:spcPts val="100"/>
                </a:spcBef>
                <a:buSzPct val="99000"/>
              </a:pPr>
              <a:t>3</a:t>
            </a:fld>
            <a:endParaRPr lang="en-US"/>
          </a:p>
        </p:txBody>
      </p:sp>
    </p:spTree>
    <p:extLst>
      <p:ext uri="{BB962C8B-B14F-4D97-AF65-F5344CB8AC3E}">
        <p14:creationId xmlns:p14="http://schemas.microsoft.com/office/powerpoint/2010/main" val="4287268137"/>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Finance/Administration Section</a:t>
            </a:r>
          </a:p>
        </p:txBody>
      </p:sp>
      <p:sp>
        <p:nvSpPr>
          <p:cNvPr id="3" name="Content Placeholder 2">
            <a:extLst>
              <a:ext uri="{FF2B5EF4-FFF2-40B4-BE49-F238E27FC236}">
                <a16:creationId xmlns:a16="http://schemas.microsoft.com/office/drawing/2014/main" id="{4188CED7-49A3-42B0-97C2-045CA349F613}"/>
              </a:ext>
            </a:extLst>
          </p:cNvPr>
          <p:cNvSpPr>
            <a:spLocks noGrp="1"/>
          </p:cNvSpPr>
          <p:nvPr>
            <p:ph sz="quarter" idx="13"/>
          </p:nvPr>
        </p:nvSpPr>
        <p:spPr/>
        <p:txBody>
          <a:bodyPr>
            <a:normAutofit fontScale="62500" lnSpcReduction="20000"/>
          </a:bodyPr>
          <a:lstStyle/>
          <a:p>
            <a:pPr fontAlgn="auto">
              <a:spcBef>
                <a:spcPct val="100000"/>
              </a:spcBef>
              <a:buSzPct val="99000"/>
              <a:tabLst/>
            </a:pPr>
            <a:r>
              <a:rPr lang="en-US" kern="1200">
                <a:sym typeface="Arial"/>
              </a:rPr>
              <a:t>The Finance/Administration Section:</a:t>
            </a:r>
          </a:p>
          <a:p>
            <a:pPr marL="254000" lvl="1" indent="-254000" fontAlgn="auto">
              <a:spcBef>
                <a:spcPct val="100000"/>
              </a:spcBef>
              <a:buSzPct val="99000"/>
              <a:buFont typeface="Arial"/>
              <a:buChar char="•"/>
              <a:tabLst/>
            </a:pPr>
            <a:r>
              <a:rPr lang="en-US" kern="1200">
                <a:ea typeface="+mn-ea"/>
                <a:sym typeface="Arial"/>
              </a:rPr>
              <a:t>Is established when incident management activities require finance and other administrative support services.</a:t>
            </a:r>
          </a:p>
          <a:p>
            <a:pPr marL="254000" lvl="1" indent="-254000" fontAlgn="auto">
              <a:spcBef>
                <a:spcPct val="100000"/>
              </a:spcBef>
              <a:buSzPct val="99000"/>
              <a:buFont typeface="Arial"/>
              <a:buChar char="•"/>
              <a:tabLst/>
            </a:pPr>
            <a:r>
              <a:rPr lang="en-US" kern="1200">
                <a:ea typeface="+mn-ea"/>
                <a:sym typeface="Arial"/>
              </a:rPr>
              <a:t>Handles claims related to property damage, injuries, or fatalities at the incident.</a:t>
            </a:r>
          </a:p>
          <a:p>
            <a:pPr>
              <a:spcBef>
                <a:spcPct val="100000"/>
              </a:spcBef>
              <a:buSzPct val="99000"/>
            </a:pPr>
            <a:r>
              <a:rPr lang="en-US" kern="1200">
                <a:sym typeface="Arial"/>
              </a:rPr>
              <a:t>Remember that the ICS organizational structure is flexible and scalable to adapt to any situation. Not all incidents will require a separate Finance/Administration Section. If the full Finance/Administration Section is not needed, it would not be activated. When only one specific function is needed (e.g., cost analysis), a Technical Specialist assigned to the Planning Section could provide these services. </a:t>
            </a:r>
            <a:endParaRPr lang="en-US"/>
          </a:p>
        </p:txBody>
      </p:sp>
      <p:pic>
        <p:nvPicPr>
          <p:cNvPr id="8" name="Content Placeholder 7" descr="A calculator, receipt and a pen">
            <a:extLst>
              <a:ext uri="{FF2B5EF4-FFF2-40B4-BE49-F238E27FC236}">
                <a16:creationId xmlns:a16="http://schemas.microsoft.com/office/drawing/2014/main" id="{A62FB718-8A6C-4845-8A96-7807A514463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8E7319F6-9D47-4288-B20E-D1745D24840D}"/>
              </a:ext>
            </a:extLst>
          </p:cNvPr>
          <p:cNvSpPr>
            <a:spLocks noGrp="1"/>
          </p:cNvSpPr>
          <p:nvPr>
            <p:ph type="sldNum" sz="quarter" idx="12"/>
          </p:nvPr>
        </p:nvSpPr>
        <p:spPr/>
        <p:txBody>
          <a:bodyPr/>
          <a:lstStyle/>
          <a:p>
            <a:pPr>
              <a:spcBef>
                <a:spcPts val="100"/>
              </a:spcBef>
              <a:buSzPct val="99000"/>
            </a:pPr>
            <a:fld id="{49254665-857F-4BD3-BEF6-663071D87EBB}" type="slidenum">
              <a:rPr lang="en-US" smtClean="0"/>
              <a:pPr>
                <a:spcBef>
                  <a:spcPts val="100"/>
                </a:spcBef>
                <a:buSzPct val="99000"/>
              </a:pPr>
              <a:t>30</a:t>
            </a:fld>
            <a:endParaRPr lang="en-US"/>
          </a:p>
        </p:txBody>
      </p:sp>
    </p:spTree>
    <p:extLst>
      <p:ext uri="{BB962C8B-B14F-4D97-AF65-F5344CB8AC3E}">
        <p14:creationId xmlns:p14="http://schemas.microsoft.com/office/powerpoint/2010/main" val="2185935760"/>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Finance/Administration Units</a:t>
            </a:r>
          </a:p>
        </p:txBody>
      </p:sp>
      <p:pic>
        <p:nvPicPr>
          <p:cNvPr id="6" name="Content Placeholder 5" descr="Graphic of an organizational chart showing the four units of the Finance/Admin Section: Time, Compensation/Claims, Procurement, and Cost">
            <a:extLst>
              <a:ext uri="{FF2B5EF4-FFF2-40B4-BE49-F238E27FC236}">
                <a16:creationId xmlns:a16="http://schemas.microsoft.com/office/drawing/2014/main" id="{AE144AB2-6911-45B0-810D-B294DCD2B09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62476" y="2267884"/>
            <a:ext cx="3619047" cy="2247619"/>
          </a:xfrm>
          <a:prstGeom prst="rect">
            <a:avLst/>
          </a:prstGeom>
        </p:spPr>
      </p:pic>
      <p:sp>
        <p:nvSpPr>
          <p:cNvPr id="7" name="Slide Number Placeholder 6">
            <a:extLst>
              <a:ext uri="{FF2B5EF4-FFF2-40B4-BE49-F238E27FC236}">
                <a16:creationId xmlns:a16="http://schemas.microsoft.com/office/drawing/2014/main" id="{39721C1F-AD12-487B-BD83-8C4F67FD00A2}"/>
              </a:ext>
            </a:extLst>
          </p:cNvPr>
          <p:cNvSpPr>
            <a:spLocks noGrp="1"/>
          </p:cNvSpPr>
          <p:nvPr>
            <p:ph type="sldNum" sz="quarter" idx="12"/>
          </p:nvPr>
        </p:nvSpPr>
        <p:spPr/>
        <p:txBody>
          <a:bodyPr/>
          <a:lstStyle/>
          <a:p>
            <a:pPr>
              <a:spcBef>
                <a:spcPts val="100"/>
              </a:spcBef>
              <a:buSzPct val="99000"/>
            </a:pPr>
            <a:fld id="{49254665-857F-4BD3-BEF6-663071D87EBB}" type="slidenum">
              <a:rPr lang="en-US" smtClean="0"/>
              <a:pPr>
                <a:spcBef>
                  <a:spcPts val="100"/>
                </a:spcBef>
                <a:buSzPct val="99000"/>
              </a:pPr>
              <a:t>31</a:t>
            </a:fld>
            <a:endParaRPr lang="en-US"/>
          </a:p>
        </p:txBody>
      </p:sp>
    </p:spTree>
    <p:extLst>
      <p:ext uri="{BB962C8B-B14F-4D97-AF65-F5344CB8AC3E}">
        <p14:creationId xmlns:p14="http://schemas.microsoft.com/office/powerpoint/2010/main" val="1955007029"/>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Intelligence/Investigations Function in ICS</a:t>
            </a:r>
          </a:p>
        </p:txBody>
      </p:sp>
      <p:sp>
        <p:nvSpPr>
          <p:cNvPr id="3" name="Content Placeholder 2">
            <a:extLst>
              <a:ext uri="{FF2B5EF4-FFF2-40B4-BE49-F238E27FC236}">
                <a16:creationId xmlns:a16="http://schemas.microsoft.com/office/drawing/2014/main" id="{7F02F246-EC54-4C1F-9CF7-39A2D766C300}"/>
              </a:ext>
            </a:extLst>
          </p:cNvPr>
          <p:cNvSpPr>
            <a:spLocks noGrp="1"/>
          </p:cNvSpPr>
          <p:nvPr>
            <p:ph sz="quarter" idx="13"/>
          </p:nvPr>
        </p:nvSpPr>
        <p:spPr/>
        <p:txBody>
          <a:bodyPr>
            <a:normAutofit fontScale="70000" lnSpcReduction="20000"/>
          </a:bodyPr>
          <a:lstStyle/>
          <a:p>
            <a:pPr>
              <a:spcBef>
                <a:spcPct val="100000"/>
              </a:spcBef>
              <a:buSzPct val="99000"/>
            </a:pPr>
            <a:r>
              <a:rPr lang="en-US" kern="1200">
                <a:sym typeface="Arial"/>
              </a:rPr>
              <a:t>Intelligence/Investigations (I/I) is an ICS function identified in NIMS. When I/I is required for specialized types of responses, the IC/UC can place the I/I function in multiple locations within the incident command structure based on factors such as the nature of the incident, the level of I/I activity, and the relationship of I/I to other incident activities. The I/I can be placed in the Planning Section, in the Operations Section, within the Command Staff, as a separate General Staff section, or in some combination of these locations. </a:t>
            </a:r>
            <a:endParaRPr lang="en-US"/>
          </a:p>
        </p:txBody>
      </p:sp>
      <p:pic>
        <p:nvPicPr>
          <p:cNvPr id="8" name="Content Placeholder 7" descr="NIMS Org Chart with Incident Commander or Unified Command at the top, Command Staff next level, Operations Section, Possible location for Intelligence/Investigations Section, Planning Section, Logistics Section, Finance/Administration Section. Text box pointing to Command Staff, Planning Section, Intelligence/Investigations Function, Operations Section. Box says Possible Locations for The Intelligence/Investigations Function.">
            <a:extLst>
              <a:ext uri="{FF2B5EF4-FFF2-40B4-BE49-F238E27FC236}">
                <a16:creationId xmlns:a16="http://schemas.microsoft.com/office/drawing/2014/main" id="{F71D6A9C-341E-4562-9553-D728D4D33A46}"/>
              </a:ext>
            </a:extLst>
          </p:cNvPr>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1954089" y="3147383"/>
            <a:ext cx="5235822" cy="2557539"/>
          </a:xfrm>
          <a:prstGeom prst="rect">
            <a:avLst/>
          </a:prstGeom>
        </p:spPr>
      </p:pic>
      <p:sp>
        <p:nvSpPr>
          <p:cNvPr id="9" name="Slide Number Placeholder 8">
            <a:extLst>
              <a:ext uri="{FF2B5EF4-FFF2-40B4-BE49-F238E27FC236}">
                <a16:creationId xmlns:a16="http://schemas.microsoft.com/office/drawing/2014/main" id="{DA882BD8-3248-4E2F-999F-1EA76B393014}"/>
              </a:ext>
            </a:extLst>
          </p:cNvPr>
          <p:cNvSpPr>
            <a:spLocks noGrp="1"/>
          </p:cNvSpPr>
          <p:nvPr>
            <p:ph type="sldNum" sz="quarter" idx="12"/>
          </p:nvPr>
        </p:nvSpPr>
        <p:spPr/>
        <p:txBody>
          <a:bodyPr/>
          <a:lstStyle/>
          <a:p>
            <a:pPr>
              <a:spcBef>
                <a:spcPts val="100"/>
              </a:spcBef>
              <a:buSzPct val="99000"/>
            </a:pPr>
            <a:fld id="{49254665-857F-4BD3-BEF6-663071D87EBB}" type="slidenum">
              <a:rPr lang="en-US" smtClean="0"/>
              <a:pPr>
                <a:spcBef>
                  <a:spcPts val="100"/>
                </a:spcBef>
                <a:buSzPct val="99000"/>
              </a:pPr>
              <a:t>32</a:t>
            </a:fld>
            <a:endParaRPr lang="en-US"/>
          </a:p>
        </p:txBody>
      </p:sp>
    </p:spTree>
    <p:extLst>
      <p:ext uri="{BB962C8B-B14F-4D97-AF65-F5344CB8AC3E}">
        <p14:creationId xmlns:p14="http://schemas.microsoft.com/office/powerpoint/2010/main" val="1158581784"/>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Discussion Question</a:t>
            </a:r>
          </a:p>
        </p:txBody>
      </p:sp>
      <p:sp>
        <p:nvSpPr>
          <p:cNvPr id="7" name="Content Placeholder 6">
            <a:extLst>
              <a:ext uri="{FF2B5EF4-FFF2-40B4-BE49-F238E27FC236}">
                <a16:creationId xmlns:a16="http://schemas.microsoft.com/office/drawing/2014/main" id="{FBF4C0F7-FA62-4CCA-9D69-EB0B9B97D063}"/>
              </a:ext>
            </a:extLst>
          </p:cNvPr>
          <p:cNvSpPr>
            <a:spLocks noGrp="1"/>
          </p:cNvSpPr>
          <p:nvPr>
            <p:ph sz="quarter" idx="14"/>
          </p:nvPr>
        </p:nvSpPr>
        <p:spPr/>
        <p:txBody>
          <a:bodyPr/>
          <a:lstStyle/>
          <a:p>
            <a:pPr>
              <a:spcBef>
                <a:spcPct val="100000"/>
              </a:spcBef>
              <a:buSzPct val="99000"/>
            </a:pPr>
            <a:r>
              <a:rPr lang="en-US" kern="1200">
                <a:sym typeface="Arial"/>
              </a:rPr>
              <a:t>When might the I/I function be established as a branch under Operations? As a fifth General Staff Section within the ICS structure? As a part of the Command Staff?</a:t>
            </a:r>
            <a:endParaRPr lang="en-US"/>
          </a:p>
        </p:txBody>
      </p:sp>
      <p:pic>
        <p:nvPicPr>
          <p:cNvPr id="8" name="Content Placeholder 7" descr="Discussion Question Icon">
            <a:extLst>
              <a:ext uri="{FF2B5EF4-FFF2-40B4-BE49-F238E27FC236}">
                <a16:creationId xmlns:a16="http://schemas.microsoft.com/office/drawing/2014/main" id="{24AC3974-69C9-4597-AE6D-F0116C45B888}"/>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2024025"/>
            <a:ext cx="314369" cy="533474"/>
          </a:xfrm>
          <a:prstGeom prst="rect">
            <a:avLst/>
          </a:prstGeom>
        </p:spPr>
      </p:pic>
      <p:sp>
        <p:nvSpPr>
          <p:cNvPr id="9" name="Slide Number Placeholder 8">
            <a:extLst>
              <a:ext uri="{FF2B5EF4-FFF2-40B4-BE49-F238E27FC236}">
                <a16:creationId xmlns:a16="http://schemas.microsoft.com/office/drawing/2014/main" id="{6AE34448-732D-4F5E-B17F-0E76637432A8}"/>
              </a:ext>
            </a:extLst>
          </p:cNvPr>
          <p:cNvSpPr>
            <a:spLocks noGrp="1"/>
          </p:cNvSpPr>
          <p:nvPr>
            <p:ph type="sldNum" sz="quarter" idx="12"/>
          </p:nvPr>
        </p:nvSpPr>
        <p:spPr/>
        <p:txBody>
          <a:bodyPr/>
          <a:lstStyle/>
          <a:p>
            <a:pPr>
              <a:spcBef>
                <a:spcPts val="100"/>
              </a:spcBef>
              <a:buSzPct val="99000"/>
            </a:pPr>
            <a:fld id="{49254665-857F-4BD3-BEF6-663071D87EBB}" type="slidenum">
              <a:rPr lang="en-US" smtClean="0"/>
              <a:pPr>
                <a:spcBef>
                  <a:spcPts val="100"/>
                </a:spcBef>
                <a:buSzPct val="99000"/>
              </a:pPr>
              <a:t>33</a:t>
            </a:fld>
            <a:endParaRPr lang="en-US"/>
          </a:p>
        </p:txBody>
      </p:sp>
    </p:spTree>
    <p:extLst>
      <p:ext uri="{BB962C8B-B14F-4D97-AF65-F5344CB8AC3E}">
        <p14:creationId xmlns:p14="http://schemas.microsoft.com/office/powerpoint/2010/main" val="3847518264"/>
      </p:ext>
    </p:extLst>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ICS Tools</a:t>
            </a:r>
          </a:p>
        </p:txBody>
      </p:sp>
      <p:sp>
        <p:nvSpPr>
          <p:cNvPr id="3" name="Content Placeholder 2">
            <a:extLst>
              <a:ext uri="{FF2B5EF4-FFF2-40B4-BE49-F238E27FC236}">
                <a16:creationId xmlns:a16="http://schemas.microsoft.com/office/drawing/2014/main" id="{F9DDF2DF-E512-4F17-961F-0FC3DC242EDB}"/>
              </a:ext>
            </a:extLst>
          </p:cNvPr>
          <p:cNvSpPr>
            <a:spLocks noGrp="1"/>
          </p:cNvSpPr>
          <p:nvPr>
            <p:ph sz="quarter" idx="13"/>
          </p:nvPr>
        </p:nvSpPr>
        <p:spPr/>
        <p:txBody>
          <a:bodyPr>
            <a:normAutofit fontScale="92500"/>
          </a:bodyPr>
          <a:lstStyle/>
          <a:p>
            <a:pPr fontAlgn="auto">
              <a:spcBef>
                <a:spcPct val="100000"/>
              </a:spcBef>
              <a:spcAft>
                <a:spcPts val="0"/>
              </a:spcAft>
              <a:buSzPct val="99000"/>
              <a:tabLst/>
            </a:pPr>
            <a:r>
              <a:rPr lang="en-US" kern="1200">
                <a:sym typeface="Arial"/>
              </a:rPr>
              <a:t>Some important tools you should have available at the incident include:</a:t>
            </a:r>
          </a:p>
          <a:p>
            <a:pPr marL="254000" lvl="1" indent="-254000" fontAlgn="auto">
              <a:spcBef>
                <a:spcPct val="100000"/>
              </a:spcBef>
              <a:spcAft>
                <a:spcPts val="0"/>
              </a:spcAft>
              <a:buSzPct val="99000"/>
              <a:buFont typeface="Arial"/>
              <a:buChar char="•"/>
              <a:tabLst/>
            </a:pPr>
            <a:r>
              <a:rPr lang="en-US" kern="1200">
                <a:ea typeface="+mn-ea"/>
                <a:sym typeface="Arial"/>
              </a:rPr>
              <a:t>Emergency Operations Plan (EOP) from the affected jurisdiction(s)</a:t>
            </a:r>
          </a:p>
          <a:p>
            <a:pPr marL="254000" lvl="1" indent="-254000" fontAlgn="auto">
              <a:spcBef>
                <a:spcPct val="100000"/>
              </a:spcBef>
              <a:spcAft>
                <a:spcPts val="0"/>
              </a:spcAft>
              <a:buSzPct val="99000"/>
              <a:buFont typeface="Arial"/>
              <a:buChar char="•"/>
              <a:tabLst/>
            </a:pPr>
            <a:r>
              <a:rPr lang="en-US" kern="1200">
                <a:ea typeface="+mn-ea"/>
                <a:sym typeface="Arial"/>
              </a:rPr>
              <a:t>Agency policies and procedures manuals for responding agencies</a:t>
            </a:r>
          </a:p>
          <a:p>
            <a:pPr marL="254000" lvl="1" indent="-254000" fontAlgn="auto">
              <a:spcBef>
                <a:spcPct val="100000"/>
              </a:spcBef>
              <a:spcAft>
                <a:spcPts val="0"/>
              </a:spcAft>
              <a:buSzPct val="99000"/>
              <a:buFont typeface="Arial"/>
              <a:buChar char="•"/>
              <a:tabLst/>
            </a:pPr>
            <a:r>
              <a:rPr lang="en-US" kern="1200">
                <a:ea typeface="+mn-ea"/>
                <a:sym typeface="Arial"/>
              </a:rPr>
              <a:t>Maps of the affected area</a:t>
            </a:r>
            <a:endParaRPr lang="en-US"/>
          </a:p>
        </p:txBody>
      </p:sp>
      <p:pic>
        <p:nvPicPr>
          <p:cNvPr id="8" name="Content Placeholder 7" descr="Man and woman writing on a whiteboard">
            <a:extLst>
              <a:ext uri="{FF2B5EF4-FFF2-40B4-BE49-F238E27FC236}">
                <a16:creationId xmlns:a16="http://schemas.microsoft.com/office/drawing/2014/main" id="{B43DB0B8-20BC-4CE2-A80E-7DE9B33C19AC}"/>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E7123846-97A2-41FE-AF90-59B7D6FC3E4D}"/>
              </a:ext>
            </a:extLst>
          </p:cNvPr>
          <p:cNvSpPr>
            <a:spLocks noGrp="1"/>
          </p:cNvSpPr>
          <p:nvPr>
            <p:ph type="sldNum" sz="quarter" idx="12"/>
          </p:nvPr>
        </p:nvSpPr>
        <p:spPr/>
        <p:txBody>
          <a:bodyPr/>
          <a:lstStyle/>
          <a:p>
            <a:pPr>
              <a:spcBef>
                <a:spcPts val="100"/>
              </a:spcBef>
              <a:buSzPct val="99000"/>
            </a:pPr>
            <a:fld id="{49254665-857F-4BD3-BEF6-663071D87EBB}" type="slidenum">
              <a:rPr lang="en-US" smtClean="0"/>
              <a:pPr>
                <a:spcBef>
                  <a:spcPts val="100"/>
                </a:spcBef>
                <a:buSzPct val="99000"/>
              </a:pPr>
              <a:t>34</a:t>
            </a:fld>
            <a:endParaRPr lang="en-US"/>
          </a:p>
        </p:txBody>
      </p:sp>
    </p:spTree>
    <p:extLst>
      <p:ext uri="{BB962C8B-B14F-4D97-AF65-F5344CB8AC3E}">
        <p14:creationId xmlns:p14="http://schemas.microsoft.com/office/powerpoint/2010/main" val="1347879136"/>
      </p:ext>
    </p:extLst>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ICS Forms</a:t>
            </a:r>
          </a:p>
        </p:txBody>
      </p:sp>
      <p:sp>
        <p:nvSpPr>
          <p:cNvPr id="3" name="Content Placeholder 2">
            <a:extLst>
              <a:ext uri="{FF2B5EF4-FFF2-40B4-BE49-F238E27FC236}">
                <a16:creationId xmlns:a16="http://schemas.microsoft.com/office/drawing/2014/main" id="{4E0843B9-373E-4FED-9441-785B8C934B89}"/>
              </a:ext>
            </a:extLst>
          </p:cNvPr>
          <p:cNvSpPr>
            <a:spLocks noGrp="1"/>
          </p:cNvSpPr>
          <p:nvPr>
            <p:ph sz="quarter" idx="13"/>
          </p:nvPr>
        </p:nvSpPr>
        <p:spPr/>
        <p:txBody>
          <a:bodyPr>
            <a:normAutofit fontScale="70000" lnSpcReduction="20000"/>
          </a:bodyPr>
          <a:lstStyle/>
          <a:p>
            <a:pPr fontAlgn="auto">
              <a:spcBef>
                <a:spcPct val="100000"/>
              </a:spcBef>
              <a:spcAft>
                <a:spcPts val="0"/>
              </a:spcAft>
              <a:buSzPct val="99000"/>
              <a:tabLst/>
            </a:pPr>
            <a:r>
              <a:rPr lang="en-US" kern="1200">
                <a:sym typeface="Arial"/>
              </a:rPr>
              <a:t>ICS Forms provide a method of recording and communicating key incident-specific information in a format that is simple, consistent, and supports interoperability. When using each ICS Form, you should ensure that you understand the following about each form:</a:t>
            </a:r>
          </a:p>
          <a:p>
            <a:pPr marL="254000" lvl="1" indent="-254000" fontAlgn="auto">
              <a:spcBef>
                <a:spcPct val="100000"/>
              </a:spcBef>
              <a:spcAft>
                <a:spcPts val="0"/>
              </a:spcAft>
              <a:buSzPct val="99000"/>
              <a:buFont typeface="Arial"/>
              <a:buChar char="•"/>
              <a:tabLst/>
            </a:pPr>
            <a:r>
              <a:rPr lang="en-US" kern="1200">
                <a:ea typeface="+mn-ea"/>
                <a:sym typeface="Arial"/>
              </a:rPr>
              <a:t>Purpose — What function does the form perform?</a:t>
            </a:r>
          </a:p>
          <a:p>
            <a:pPr marL="254000" lvl="1" indent="-254000" fontAlgn="auto">
              <a:spcBef>
                <a:spcPct val="100000"/>
              </a:spcBef>
              <a:spcAft>
                <a:spcPts val="0"/>
              </a:spcAft>
              <a:buSzPct val="99000"/>
              <a:buFont typeface="Arial"/>
              <a:buChar char="•"/>
              <a:tabLst/>
            </a:pPr>
            <a:r>
              <a:rPr lang="en-US" kern="1200">
                <a:ea typeface="+mn-ea"/>
                <a:sym typeface="Arial"/>
              </a:rPr>
              <a:t>Preparation — Who is responsible for preparing the form?</a:t>
            </a:r>
          </a:p>
          <a:p>
            <a:pPr marL="254000" lvl="1" indent="-254000" fontAlgn="auto">
              <a:spcBef>
                <a:spcPct val="100000"/>
              </a:spcBef>
              <a:spcAft>
                <a:spcPts val="0"/>
              </a:spcAft>
              <a:buSzPct val="99000"/>
              <a:buFont typeface="Arial"/>
              <a:buChar char="•"/>
              <a:tabLst/>
            </a:pPr>
            <a:r>
              <a:rPr lang="en-US" kern="1200">
                <a:ea typeface="+mn-ea"/>
                <a:sym typeface="Arial"/>
              </a:rPr>
              <a:t>Distribution — Who needs to receive this information? </a:t>
            </a:r>
            <a:endParaRPr lang="en-US"/>
          </a:p>
        </p:txBody>
      </p:sp>
      <p:pic>
        <p:nvPicPr>
          <p:cNvPr id="8" name="Content Placeholder 7" descr="A picture of a Unit Log and Incident Check-In List">
            <a:extLst>
              <a:ext uri="{FF2B5EF4-FFF2-40B4-BE49-F238E27FC236}">
                <a16:creationId xmlns:a16="http://schemas.microsoft.com/office/drawing/2014/main" id="{8009BC0C-095A-46BC-9445-444C6564C11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677BFEB3-033A-4142-8202-4253D100123A}"/>
              </a:ext>
            </a:extLst>
          </p:cNvPr>
          <p:cNvSpPr>
            <a:spLocks noGrp="1"/>
          </p:cNvSpPr>
          <p:nvPr>
            <p:ph type="sldNum" sz="quarter" idx="12"/>
          </p:nvPr>
        </p:nvSpPr>
        <p:spPr/>
        <p:txBody>
          <a:bodyPr/>
          <a:lstStyle/>
          <a:p>
            <a:pPr>
              <a:spcBef>
                <a:spcPts val="100"/>
              </a:spcBef>
              <a:buSzPct val="99000"/>
            </a:pPr>
            <a:fld id="{49254665-857F-4BD3-BEF6-663071D87EBB}" type="slidenum">
              <a:rPr lang="en-US" smtClean="0"/>
              <a:pPr>
                <a:spcBef>
                  <a:spcPts val="100"/>
                </a:spcBef>
                <a:buSzPct val="99000"/>
              </a:pPr>
              <a:t>35</a:t>
            </a:fld>
            <a:endParaRPr lang="en-US"/>
          </a:p>
        </p:txBody>
      </p:sp>
    </p:spTree>
    <p:extLst>
      <p:ext uri="{BB962C8B-B14F-4D97-AF65-F5344CB8AC3E}">
        <p14:creationId xmlns:p14="http://schemas.microsoft.com/office/powerpoint/2010/main" val="2930506454"/>
      </p:ext>
    </p:extLst>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ICS Form 201, Incident Briefing</a:t>
            </a:r>
          </a:p>
        </p:txBody>
      </p:sp>
      <p:sp>
        <p:nvSpPr>
          <p:cNvPr id="3" name="Content Placeholder 2">
            <a:extLst>
              <a:ext uri="{FF2B5EF4-FFF2-40B4-BE49-F238E27FC236}">
                <a16:creationId xmlns:a16="http://schemas.microsoft.com/office/drawing/2014/main" id="{B95163A8-8D52-4D29-A21B-ECE83C223A97}"/>
              </a:ext>
            </a:extLst>
          </p:cNvPr>
          <p:cNvSpPr>
            <a:spLocks noGrp="1"/>
          </p:cNvSpPr>
          <p:nvPr>
            <p:ph sz="quarter" idx="13"/>
          </p:nvPr>
        </p:nvSpPr>
        <p:spPr/>
        <p:txBody>
          <a:bodyPr>
            <a:normAutofit fontScale="62500" lnSpcReduction="20000"/>
          </a:bodyPr>
          <a:lstStyle/>
          <a:p>
            <a:pPr fontAlgn="auto">
              <a:spcBef>
                <a:spcPct val="100000"/>
              </a:spcBef>
              <a:spcAft>
                <a:spcPts val="0"/>
              </a:spcAft>
              <a:buSzPct val="99000"/>
              <a:tabLst/>
            </a:pPr>
            <a:r>
              <a:rPr lang="en-US" kern="1200">
                <a:sym typeface="Arial"/>
              </a:rPr>
              <a:t>The Incident Briefing Form (ICS Form 201) is an eight-part form that provides an Incident Command/Unified Command with status information that can be used for briefing incoming resources, an incoming Incident Commander or team, or an immediate supervisor. The basic information includes:</a:t>
            </a:r>
          </a:p>
          <a:p>
            <a:pPr marL="254000" lvl="1" indent="-254000" fontAlgn="auto">
              <a:spcBef>
                <a:spcPct val="100000"/>
              </a:spcBef>
              <a:spcAft>
                <a:spcPts val="0"/>
              </a:spcAft>
              <a:buSzPct val="99000"/>
              <a:buFont typeface="Arial"/>
              <a:buChar char="•"/>
              <a:tabLst/>
            </a:pPr>
            <a:r>
              <a:rPr lang="en-US" kern="1200">
                <a:ea typeface="+mn-ea"/>
                <a:sym typeface="Arial"/>
              </a:rPr>
              <a:t>Incident situation (map, significant events)</a:t>
            </a:r>
          </a:p>
          <a:p>
            <a:pPr marL="254000" lvl="1" indent="-254000" fontAlgn="auto">
              <a:spcBef>
                <a:spcPct val="100000"/>
              </a:spcBef>
              <a:spcAft>
                <a:spcPts val="0"/>
              </a:spcAft>
              <a:buSzPct val="99000"/>
              <a:buFont typeface="Arial"/>
              <a:buChar char="•"/>
              <a:tabLst/>
            </a:pPr>
            <a:r>
              <a:rPr lang="en-US" kern="1200">
                <a:ea typeface="+mn-ea"/>
                <a:sym typeface="Arial"/>
              </a:rPr>
              <a:t>Incident objectives</a:t>
            </a:r>
          </a:p>
          <a:p>
            <a:pPr marL="254000" lvl="1" indent="-254000" fontAlgn="auto">
              <a:spcBef>
                <a:spcPct val="100000"/>
              </a:spcBef>
              <a:spcAft>
                <a:spcPts val="0"/>
              </a:spcAft>
              <a:buSzPct val="99000"/>
              <a:buFont typeface="Arial"/>
              <a:buChar char="•"/>
              <a:tabLst/>
            </a:pPr>
            <a:r>
              <a:rPr lang="en-US" kern="1200">
                <a:ea typeface="+mn-ea"/>
                <a:sym typeface="Arial"/>
              </a:rPr>
              <a:t>Summary of current actions</a:t>
            </a:r>
          </a:p>
          <a:p>
            <a:pPr marL="254000" lvl="1" indent="-254000" fontAlgn="auto">
              <a:spcBef>
                <a:spcPct val="100000"/>
              </a:spcBef>
              <a:spcAft>
                <a:spcPts val="0"/>
              </a:spcAft>
              <a:buSzPct val="99000"/>
              <a:buFont typeface="Arial"/>
              <a:buChar char="•"/>
              <a:tabLst/>
            </a:pPr>
            <a:r>
              <a:rPr lang="en-US" kern="1200">
                <a:ea typeface="+mn-ea"/>
                <a:sym typeface="Arial"/>
              </a:rPr>
              <a:t>Status of resources assigned or ordered for the incident or event</a:t>
            </a:r>
            <a:endParaRPr lang="en-US"/>
          </a:p>
        </p:txBody>
      </p:sp>
      <p:pic>
        <p:nvPicPr>
          <p:cNvPr id="8" name="Content Placeholder 7" descr="A picture of an Incident Briefing Form.">
            <a:extLst>
              <a:ext uri="{FF2B5EF4-FFF2-40B4-BE49-F238E27FC236}">
                <a16:creationId xmlns:a16="http://schemas.microsoft.com/office/drawing/2014/main" id="{A6DF219E-3531-4CBF-941D-4590383F9001}"/>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486543" y="1979794"/>
            <a:ext cx="2285714" cy="2907936"/>
          </a:xfrm>
          <a:prstGeom prst="rect">
            <a:avLst/>
          </a:prstGeom>
        </p:spPr>
      </p:pic>
      <p:sp>
        <p:nvSpPr>
          <p:cNvPr id="9" name="Slide Number Placeholder 8">
            <a:extLst>
              <a:ext uri="{FF2B5EF4-FFF2-40B4-BE49-F238E27FC236}">
                <a16:creationId xmlns:a16="http://schemas.microsoft.com/office/drawing/2014/main" id="{7F7D884D-00AC-4FCD-9C9C-71D47FD3C9A7}"/>
              </a:ext>
            </a:extLst>
          </p:cNvPr>
          <p:cNvSpPr>
            <a:spLocks noGrp="1"/>
          </p:cNvSpPr>
          <p:nvPr>
            <p:ph type="sldNum" sz="quarter" idx="12"/>
          </p:nvPr>
        </p:nvSpPr>
        <p:spPr/>
        <p:txBody>
          <a:bodyPr/>
          <a:lstStyle/>
          <a:p>
            <a:pPr>
              <a:spcBef>
                <a:spcPts val="100"/>
              </a:spcBef>
              <a:buSzPct val="99000"/>
            </a:pPr>
            <a:fld id="{49254665-857F-4BD3-BEF6-663071D87EBB}" type="slidenum">
              <a:rPr lang="en-US" smtClean="0"/>
              <a:pPr>
                <a:spcBef>
                  <a:spcPts val="100"/>
                </a:spcBef>
                <a:buSzPct val="99000"/>
              </a:pPr>
              <a:t>36</a:t>
            </a:fld>
            <a:endParaRPr lang="en-US"/>
          </a:p>
        </p:txBody>
      </p:sp>
    </p:spTree>
    <p:extLst>
      <p:ext uri="{BB962C8B-B14F-4D97-AF65-F5344CB8AC3E}">
        <p14:creationId xmlns:p14="http://schemas.microsoft.com/office/powerpoint/2010/main" val="3024766167"/>
      </p:ext>
    </p:extLst>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ICS Form 201, Incident Briefing (Continued)</a:t>
            </a:r>
          </a:p>
        </p:txBody>
      </p:sp>
      <p:sp>
        <p:nvSpPr>
          <p:cNvPr id="3" name="Content Placeholder 2">
            <a:extLst>
              <a:ext uri="{FF2B5EF4-FFF2-40B4-BE49-F238E27FC236}">
                <a16:creationId xmlns:a16="http://schemas.microsoft.com/office/drawing/2014/main" id="{B4E0281B-6C99-40C3-89AA-258C2A7F30C3}"/>
              </a:ext>
            </a:extLst>
          </p:cNvPr>
          <p:cNvSpPr>
            <a:spLocks noGrp="1"/>
          </p:cNvSpPr>
          <p:nvPr>
            <p:ph sz="quarter" idx="13"/>
          </p:nvPr>
        </p:nvSpPr>
        <p:spPr/>
        <p:txBody>
          <a:bodyPr>
            <a:normAutofit fontScale="85000" lnSpcReduction="20000"/>
          </a:bodyPr>
          <a:lstStyle/>
          <a:p>
            <a:pPr fontAlgn="auto">
              <a:spcBef>
                <a:spcPct val="100000"/>
              </a:spcBef>
              <a:spcAft>
                <a:spcPts val="0"/>
              </a:spcAft>
              <a:buSzPct val="99000"/>
              <a:tabLst/>
            </a:pPr>
            <a:r>
              <a:rPr lang="en-US" kern="1200">
                <a:sym typeface="Arial"/>
              </a:rPr>
              <a:t>Occasionally, the ICS Form 201 serves as the initial Incident Action Plan (IAP) until a Planning Section has been established and generates, at the direction of the Incident Commander, an IAP.</a:t>
            </a:r>
          </a:p>
          <a:p>
            <a:pPr fontAlgn="auto">
              <a:spcBef>
                <a:spcPct val="100000"/>
              </a:spcBef>
              <a:spcAft>
                <a:spcPts val="0"/>
              </a:spcAft>
              <a:buSzPct val="99000"/>
              <a:tabLst/>
            </a:pPr>
            <a:r>
              <a:rPr lang="en-US" kern="1200">
                <a:sym typeface="Arial"/>
              </a:rPr>
              <a:t>The ICS Form 201 is also suitable for briefing individuals newly assigned to the Command and General Staffs. </a:t>
            </a:r>
            <a:endParaRPr lang="en-US"/>
          </a:p>
        </p:txBody>
      </p:sp>
      <p:pic>
        <p:nvPicPr>
          <p:cNvPr id="8" name="Content Placeholder 7" descr="A picture of an Incident Briefing Form.">
            <a:extLst>
              <a:ext uri="{FF2B5EF4-FFF2-40B4-BE49-F238E27FC236}">
                <a16:creationId xmlns:a16="http://schemas.microsoft.com/office/drawing/2014/main" id="{A5E15741-19A3-48AC-A47A-FE7E17B9724C}"/>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486543" y="1979794"/>
            <a:ext cx="2285714" cy="2907936"/>
          </a:xfrm>
          <a:prstGeom prst="rect">
            <a:avLst/>
          </a:prstGeom>
        </p:spPr>
      </p:pic>
      <p:sp>
        <p:nvSpPr>
          <p:cNvPr id="9" name="Slide Number Placeholder 8">
            <a:extLst>
              <a:ext uri="{FF2B5EF4-FFF2-40B4-BE49-F238E27FC236}">
                <a16:creationId xmlns:a16="http://schemas.microsoft.com/office/drawing/2014/main" id="{818A43F0-BF67-4DF4-AB81-B523548F1FEF}"/>
              </a:ext>
            </a:extLst>
          </p:cNvPr>
          <p:cNvSpPr>
            <a:spLocks noGrp="1"/>
          </p:cNvSpPr>
          <p:nvPr>
            <p:ph type="sldNum" sz="quarter" idx="12"/>
          </p:nvPr>
        </p:nvSpPr>
        <p:spPr/>
        <p:txBody>
          <a:bodyPr/>
          <a:lstStyle/>
          <a:p>
            <a:pPr>
              <a:spcBef>
                <a:spcPts val="100"/>
              </a:spcBef>
              <a:buSzPct val="99000"/>
            </a:pPr>
            <a:fld id="{49254665-857F-4BD3-BEF6-663071D87EBB}" type="slidenum">
              <a:rPr lang="en-US" smtClean="0"/>
              <a:pPr>
                <a:spcBef>
                  <a:spcPts val="100"/>
                </a:spcBef>
                <a:buSzPct val="99000"/>
              </a:pPr>
              <a:t>37</a:t>
            </a:fld>
            <a:endParaRPr lang="en-US"/>
          </a:p>
        </p:txBody>
      </p:sp>
    </p:spTree>
    <p:extLst>
      <p:ext uri="{BB962C8B-B14F-4D97-AF65-F5344CB8AC3E}">
        <p14:creationId xmlns:p14="http://schemas.microsoft.com/office/powerpoint/2010/main" val="3405278120"/>
      </p:ext>
    </p:extLst>
  </p:cSld>
  <p:clrMapOvr>
    <a:masterClrMapping/>
  </p:clrMapOvr>
  <p:transition>
    <p:wipe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Activity 4.2: Using ICS Form 201</a:t>
            </a:r>
          </a:p>
        </p:txBody>
      </p:sp>
      <p:sp>
        <p:nvSpPr>
          <p:cNvPr id="3" name="Content Placeholder 2">
            <a:extLst>
              <a:ext uri="{FF2B5EF4-FFF2-40B4-BE49-F238E27FC236}">
                <a16:creationId xmlns:a16="http://schemas.microsoft.com/office/drawing/2014/main" id="{D64BBB18-0266-4557-9EF5-78DBA2532B96}"/>
              </a:ext>
            </a:extLst>
          </p:cNvPr>
          <p:cNvSpPr>
            <a:spLocks noGrp="1"/>
          </p:cNvSpPr>
          <p:nvPr>
            <p:ph idx="1"/>
          </p:nvPr>
        </p:nvSpPr>
        <p:spPr/>
        <p:txBody>
          <a:bodyPr>
            <a:noAutofit/>
          </a:bodyPr>
          <a:lstStyle/>
          <a:p>
            <a:pPr fontAlgn="auto">
              <a:spcBef>
                <a:spcPts val="1200"/>
              </a:spcBef>
              <a:buSzPct val="99000"/>
              <a:tabLst/>
            </a:pPr>
            <a:r>
              <a:rPr lang="en-US" sz="1200" b="1" u="sng" kern="1200" dirty="0">
                <a:sym typeface="Arial"/>
              </a:rPr>
              <a:t>Activity Purpose:</a:t>
            </a:r>
            <a:r>
              <a:rPr lang="en-US" sz="1200" kern="1200" dirty="0">
                <a:sym typeface="Arial"/>
              </a:rPr>
              <a:t> To give students practice completing ICS Form 201 using information from a scenario incident.</a:t>
            </a:r>
          </a:p>
          <a:p>
            <a:pPr fontAlgn="auto">
              <a:spcBef>
                <a:spcPts val="1200"/>
              </a:spcBef>
              <a:buSzPct val="99000"/>
              <a:tabLst/>
            </a:pPr>
            <a:r>
              <a:rPr lang="en-US" sz="1200" b="1" u="sng" kern="1200" dirty="0">
                <a:sym typeface="Arial"/>
              </a:rPr>
              <a:t>Time:</a:t>
            </a:r>
            <a:r>
              <a:rPr lang="en-US" sz="1200" kern="1200" dirty="0">
                <a:sym typeface="Arial"/>
              </a:rPr>
              <a:t> 60 minutes</a:t>
            </a:r>
          </a:p>
          <a:p>
            <a:pPr fontAlgn="auto">
              <a:spcBef>
                <a:spcPts val="1200"/>
              </a:spcBef>
              <a:buSzPct val="99000"/>
              <a:tabLst/>
            </a:pPr>
            <a:r>
              <a:rPr lang="en-US" sz="1200" b="1" u="sng" kern="1200" dirty="0">
                <a:sym typeface="Arial"/>
              </a:rPr>
              <a:t>Instructions:</a:t>
            </a:r>
            <a:r>
              <a:rPr lang="en-US" sz="1200" kern="1200" dirty="0">
                <a:sym typeface="Arial"/>
              </a:rPr>
              <a:t> Working in your team:</a:t>
            </a:r>
          </a:p>
          <a:p>
            <a:pPr marL="254000" lvl="1" indent="-254000" fontAlgn="auto">
              <a:spcBef>
                <a:spcPts val="1200"/>
              </a:spcBef>
              <a:buSzPct val="99000"/>
              <a:buFont typeface="Arial"/>
              <a:buAutoNum type="arabicPeriod"/>
              <a:tabLst/>
            </a:pPr>
            <a:r>
              <a:rPr lang="en-US" sz="1200" kern="1200" dirty="0">
                <a:ea typeface="+mn-ea"/>
                <a:sym typeface="Arial"/>
              </a:rPr>
              <a:t>Read the scenario on the following page of your Student Manual.</a:t>
            </a:r>
          </a:p>
          <a:p>
            <a:pPr marL="254000" lvl="1" indent="-254000" fontAlgn="auto">
              <a:spcBef>
                <a:spcPts val="1200"/>
              </a:spcBef>
              <a:buSzPct val="99000"/>
              <a:buFont typeface="Arial"/>
              <a:buAutoNum type="arabicPeriod"/>
              <a:tabLst/>
            </a:pPr>
            <a:r>
              <a:rPr lang="en-US" sz="1200" kern="1200" dirty="0">
                <a:ea typeface="+mn-ea"/>
                <a:sym typeface="Arial"/>
              </a:rPr>
              <a:t>Complete the missing elements in the ICS Form 201, Incident Briefing, for the Emerald City Floods incident provided in your Student Manual, including:</a:t>
            </a:r>
          </a:p>
          <a:p>
            <a:pPr marL="635000" lvl="2" indent="-254000" fontAlgn="auto">
              <a:spcBef>
                <a:spcPts val="1200"/>
              </a:spcBef>
              <a:buSzPct val="99000"/>
              <a:buFont typeface="Wingdings"/>
              <a:buChar char="§"/>
              <a:tabLst/>
            </a:pPr>
            <a:r>
              <a:rPr lang="en-US" sz="1200" kern="1200" dirty="0">
                <a:ea typeface="+mn-ea"/>
                <a:sym typeface="Arial"/>
              </a:rPr>
              <a:t>Section 4 – Sketch: Identify and locate the incident facilities on the sketch provided.</a:t>
            </a:r>
          </a:p>
          <a:p>
            <a:pPr marL="635000" lvl="2" indent="-254000" fontAlgn="auto">
              <a:spcBef>
                <a:spcPts val="1200"/>
              </a:spcBef>
              <a:buSzPct val="99000"/>
              <a:buFont typeface="Wingdings"/>
              <a:buChar char="§"/>
              <a:tabLst/>
            </a:pPr>
            <a:r>
              <a:rPr lang="en-US" sz="1200" kern="1200" dirty="0">
                <a:ea typeface="+mn-ea"/>
                <a:sym typeface="Arial"/>
              </a:rPr>
              <a:t>Section 5 – Current Organization: Create an organizational chart for this incident.</a:t>
            </a:r>
          </a:p>
          <a:p>
            <a:pPr marL="635000" lvl="2" indent="-254000" fontAlgn="auto">
              <a:spcBef>
                <a:spcPts val="1200"/>
              </a:spcBef>
              <a:buSzPct val="99000"/>
              <a:buFont typeface="Wingdings"/>
              <a:buChar char="§"/>
              <a:tabLst/>
            </a:pPr>
            <a:r>
              <a:rPr lang="en-US" sz="1200" kern="1200" dirty="0">
                <a:ea typeface="+mn-ea"/>
                <a:sym typeface="Arial"/>
              </a:rPr>
              <a:t>Section 6 – Resource Summary:</a:t>
            </a:r>
          </a:p>
          <a:p>
            <a:pPr lvl="3" fontAlgn="auto">
              <a:spcBef>
                <a:spcPts val="1200"/>
              </a:spcBef>
              <a:buSzPct val="99000"/>
              <a:buFont typeface="Wingdings"/>
              <a:buChar char="§"/>
              <a:tabLst/>
            </a:pPr>
            <a:r>
              <a:rPr lang="en-US" sz="1200" kern="1200" dirty="0">
                <a:ea typeface="+mn-ea"/>
                <a:sym typeface="Arial"/>
              </a:rPr>
              <a:t>Complete column 1 listing the resources ordered. (Base this list on the anticipated needs and incident objectives.)  </a:t>
            </a:r>
          </a:p>
          <a:p>
            <a:pPr lvl="3" fontAlgn="auto">
              <a:spcBef>
                <a:spcPts val="1200"/>
              </a:spcBef>
              <a:buSzPct val="99000"/>
              <a:buFont typeface="Wingdings"/>
              <a:buChar char="§"/>
              <a:tabLst/>
            </a:pPr>
            <a:r>
              <a:rPr lang="en-US" sz="1200" kern="1200" dirty="0">
                <a:ea typeface="+mn-ea"/>
                <a:sym typeface="Arial"/>
              </a:rPr>
              <a:t>In column 2, identify the resources by position, training level, or type.  </a:t>
            </a:r>
          </a:p>
          <a:p>
            <a:pPr lvl="3" fontAlgn="auto">
              <a:spcBef>
                <a:spcPts val="1200"/>
              </a:spcBef>
              <a:buSzPct val="99000"/>
              <a:buFont typeface="Wingdings"/>
              <a:buChar char="§"/>
              <a:tabLst/>
            </a:pPr>
            <a:r>
              <a:rPr lang="en-US" sz="1200" kern="1200" dirty="0">
                <a:ea typeface="+mn-ea"/>
                <a:sym typeface="Arial"/>
              </a:rPr>
              <a:t>In column 3, indicate if the resource is on scene or the time it should arrive.  </a:t>
            </a:r>
          </a:p>
          <a:p>
            <a:pPr lvl="3" fontAlgn="auto">
              <a:spcBef>
                <a:spcPts val="1200"/>
              </a:spcBef>
              <a:buSzPct val="99000"/>
              <a:buFont typeface="Wingdings"/>
              <a:buChar char="§"/>
              <a:tabLst/>
            </a:pPr>
            <a:r>
              <a:rPr lang="en-US" sz="1200" kern="1200" dirty="0">
                <a:ea typeface="+mn-ea"/>
                <a:sym typeface="Arial"/>
              </a:rPr>
              <a:t>In column 4, indicate the location where the resource is or will be assigned. </a:t>
            </a:r>
          </a:p>
          <a:p>
            <a:pPr>
              <a:spcBef>
                <a:spcPts val="1200"/>
              </a:spcBef>
              <a:buSzPct val="99000"/>
            </a:pPr>
            <a:r>
              <a:rPr lang="en-US" sz="1200" kern="1200" dirty="0">
                <a:sym typeface="Arial"/>
              </a:rPr>
              <a:t>3. Choose a spokesperson to present your completed ICS Form 201. Be prepared to present your work in 30 minutes.</a:t>
            </a:r>
            <a:endParaRPr lang="en-US" sz="1200" dirty="0"/>
          </a:p>
        </p:txBody>
      </p:sp>
      <p:sp>
        <p:nvSpPr>
          <p:cNvPr id="6" name="Slide Number Placeholder 5">
            <a:extLst>
              <a:ext uri="{FF2B5EF4-FFF2-40B4-BE49-F238E27FC236}">
                <a16:creationId xmlns:a16="http://schemas.microsoft.com/office/drawing/2014/main" id="{F6697D07-E8CE-4257-99F7-832C02C42A6F}"/>
              </a:ext>
            </a:extLst>
          </p:cNvPr>
          <p:cNvSpPr>
            <a:spLocks noGrp="1"/>
          </p:cNvSpPr>
          <p:nvPr>
            <p:ph type="sldNum" sz="quarter" idx="12"/>
          </p:nvPr>
        </p:nvSpPr>
        <p:spPr/>
        <p:txBody>
          <a:bodyPr/>
          <a:lstStyle/>
          <a:p>
            <a:pPr>
              <a:spcBef>
                <a:spcPts val="100"/>
              </a:spcBef>
              <a:buSzPct val="99000"/>
            </a:pPr>
            <a:fld id="{49254665-857F-4BD3-BEF6-663071D87EBB}" type="slidenum">
              <a:rPr lang="en-US" smtClean="0"/>
              <a:pPr>
                <a:spcBef>
                  <a:spcPts val="100"/>
                </a:spcBef>
                <a:buSzPct val="99000"/>
              </a:pPr>
              <a:t>38</a:t>
            </a:fld>
            <a:endParaRPr lang="en-US"/>
          </a:p>
        </p:txBody>
      </p:sp>
    </p:spTree>
    <p:extLst>
      <p:ext uri="{BB962C8B-B14F-4D97-AF65-F5344CB8AC3E}">
        <p14:creationId xmlns:p14="http://schemas.microsoft.com/office/powerpoint/2010/main" val="2558610480"/>
      </p:ext>
    </p:extLst>
  </p:cSld>
  <p:clrMapOvr>
    <a:masterClrMapping/>
  </p:clrMapOvr>
  <p:transition>
    <p:wipe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Other Commonly Used ICS Forms</a:t>
            </a:r>
          </a:p>
        </p:txBody>
      </p:sp>
      <p:graphicFrame>
        <p:nvGraphicFramePr>
          <p:cNvPr id="5" name="Table 4"/>
          <p:cNvGraphicFramePr>
            <a:graphicFrameLocks noGrp="1"/>
          </p:cNvGraphicFramePr>
          <p:nvPr>
            <p:extLst>
              <p:ext uri="{D42A27DB-BD31-4B8C-83A1-F6EECF244321}">
                <p14:modId xmlns:p14="http://schemas.microsoft.com/office/powerpoint/2010/main" val="1991927764"/>
              </p:ext>
            </p:extLst>
          </p:nvPr>
        </p:nvGraphicFramePr>
        <p:xfrm>
          <a:off x="457199" y="1016000"/>
          <a:ext cx="8229600" cy="4729721"/>
        </p:xfrm>
        <a:graphic>
          <a:graphicData uri="http://schemas.openxmlformats.org/drawingml/2006/table">
            <a:tbl>
              <a:tblPr firstRow="1" bandRow="1">
                <a:tableStyleId>{2D5ABB26-0587-4C30-8999-92F81FD0307C}</a:tableStyleId>
              </a:tblPr>
              <a:tblGrid>
                <a:gridCol w="822960">
                  <a:extLst>
                    <a:ext uri="{9D8B030D-6E8A-4147-A177-3AD203B41FA5}">
                      <a16:colId xmlns:a16="http://schemas.microsoft.com/office/drawing/2014/main" val="20000"/>
                    </a:ext>
                  </a:extLst>
                </a:gridCol>
                <a:gridCol w="3703320">
                  <a:extLst>
                    <a:ext uri="{9D8B030D-6E8A-4147-A177-3AD203B41FA5}">
                      <a16:colId xmlns:a16="http://schemas.microsoft.com/office/drawing/2014/main" val="20001"/>
                    </a:ext>
                  </a:extLst>
                </a:gridCol>
                <a:gridCol w="3703320">
                  <a:extLst>
                    <a:ext uri="{9D8B030D-6E8A-4147-A177-3AD203B41FA5}">
                      <a16:colId xmlns:a16="http://schemas.microsoft.com/office/drawing/2014/main" val="20002"/>
                    </a:ext>
                  </a:extLst>
                </a:gridCol>
              </a:tblGrid>
              <a:tr h="584441">
                <a:tc gridSpan="3">
                  <a:txBody>
                    <a:bodyPr/>
                    <a:lstStyle/>
                    <a:p>
                      <a:pPr lvl="0">
                        <a:spcBef>
                          <a:spcPct val="100000"/>
                        </a:spcBef>
                        <a:buClrTx/>
                      </a:pPr>
                      <a:r>
                        <a:rPr lang="en-US" sz="1400" dirty="0">
                          <a:solidFill>
                            <a:srgbClr val="000066"/>
                          </a:solidFill>
                          <a:sym typeface="Arial"/>
                        </a:rPr>
                        <a:t>Commonly used Incident Command System forms can be found on FEMA's Emergency Management Institute website for ICS Forms: </a:t>
                      </a:r>
                      <a:r>
                        <a:rPr lang="en-US" sz="1400" dirty="0">
                          <a:solidFill>
                            <a:srgbClr val="000066"/>
                          </a:solidFill>
                          <a:sym typeface="Arial"/>
                          <a:hlinkClick r:id="rId2">
                            <a:extLst>
                              <a:ext uri="{A12FA001-AC4F-418D-AE19-62706E023703}">
                                <ahyp:hlinkClr xmlns:ahyp="http://schemas.microsoft.com/office/drawing/2018/hyperlinkcolor" val="tx"/>
                              </a:ext>
                            </a:extLst>
                          </a:hlinkClick>
                        </a:rPr>
                        <a:t>FEMA's Emergency Management Institute website for ICS Forms</a:t>
                      </a:r>
                      <a:endParaRPr lang="en-US" sz="1400" dirty="0">
                        <a:solidFill>
                          <a:srgbClr val="000066"/>
                        </a:solidFill>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3890938">
                <a:tc>
                  <a:txBody>
                    <a:bodyPr/>
                    <a:lstStyle/>
                    <a:p>
                      <a:pPr marL="457200" lvl="1" indent="-342900">
                        <a:spcBef>
                          <a:spcPct val="50000"/>
                        </a:spcBef>
                        <a:buClrTx/>
                        <a:buSzPct val="100000"/>
                        <a:buFont typeface="Arial"/>
                        <a:buChar char="•"/>
                      </a:pPr>
                      <a:endParaRPr lang="en-US" sz="1400" dirty="0">
                        <a:solidFill>
                          <a:srgbClr val="000066"/>
                        </a:solidFill>
                      </a:endParaRPr>
                    </a:p>
                  </a:txBody>
                  <a:tcPr/>
                </a:tc>
                <a:tc>
                  <a:txBody>
                    <a:bodyPr/>
                    <a:lstStyle/>
                    <a:p>
                      <a:pPr marL="457200" lvl="1" indent="-342900">
                        <a:spcBef>
                          <a:spcPct val="50000"/>
                        </a:spcBef>
                        <a:buClrTx/>
                        <a:buSzPct val="100000"/>
                        <a:buFont typeface="Arial"/>
                        <a:buChar char="•"/>
                      </a:pPr>
                      <a:r>
                        <a:rPr lang="en-US" sz="1400" dirty="0">
                          <a:solidFill>
                            <a:srgbClr val="000066"/>
                          </a:solidFill>
                          <a:sym typeface="Arial"/>
                        </a:rPr>
                        <a:t>ICS Form 202, Incident Objectives</a:t>
                      </a:r>
                    </a:p>
                    <a:p>
                      <a:pPr marL="457200" lvl="1" indent="-342900">
                        <a:spcBef>
                          <a:spcPct val="50000"/>
                        </a:spcBef>
                        <a:buClrTx/>
                        <a:buSzPct val="100000"/>
                        <a:buFont typeface="Arial"/>
                        <a:buChar char="•"/>
                      </a:pPr>
                      <a:r>
                        <a:rPr lang="en-US" sz="1400" dirty="0">
                          <a:solidFill>
                            <a:srgbClr val="000066"/>
                          </a:solidFill>
                          <a:sym typeface="Arial"/>
                        </a:rPr>
                        <a:t>ICS Form 203, Organization Assignment List</a:t>
                      </a:r>
                    </a:p>
                    <a:p>
                      <a:pPr marL="457200" lvl="1" indent="-342900">
                        <a:spcBef>
                          <a:spcPct val="50000"/>
                        </a:spcBef>
                        <a:buClrTx/>
                        <a:buSzPct val="100000"/>
                        <a:buFont typeface="Arial"/>
                        <a:buChar char="•"/>
                      </a:pPr>
                      <a:r>
                        <a:rPr lang="en-US" sz="1400" dirty="0">
                          <a:solidFill>
                            <a:srgbClr val="000066"/>
                          </a:solidFill>
                          <a:sym typeface="Arial"/>
                        </a:rPr>
                        <a:t>ICS Form 204, Assignment List </a:t>
                      </a:r>
                    </a:p>
                    <a:p>
                      <a:pPr marL="457200" lvl="1" indent="-342900">
                        <a:spcBef>
                          <a:spcPct val="50000"/>
                        </a:spcBef>
                        <a:buClrTx/>
                        <a:buSzPct val="100000"/>
                        <a:buFont typeface="Arial"/>
                        <a:buChar char="•"/>
                      </a:pPr>
                      <a:r>
                        <a:rPr lang="en-US" sz="1400" dirty="0">
                          <a:solidFill>
                            <a:srgbClr val="000066"/>
                          </a:solidFill>
                          <a:sym typeface="Arial"/>
                        </a:rPr>
                        <a:t>ICS Form 205, Incident Radio Communications Plan</a:t>
                      </a:r>
                    </a:p>
                    <a:p>
                      <a:pPr marL="457200" lvl="1" indent="-342900">
                        <a:spcBef>
                          <a:spcPct val="50000"/>
                        </a:spcBef>
                        <a:buClrTx/>
                        <a:buSzPct val="100000"/>
                        <a:buFont typeface="Arial"/>
                        <a:buChar char="•"/>
                      </a:pPr>
                      <a:r>
                        <a:rPr lang="en-US" sz="1400" dirty="0">
                          <a:solidFill>
                            <a:srgbClr val="000066"/>
                          </a:solidFill>
                          <a:sym typeface="Arial"/>
                        </a:rPr>
                        <a:t>ICS Form 206, Medical Plan •ICS Form 207, Organizational Chart</a:t>
                      </a:r>
                    </a:p>
                    <a:p>
                      <a:pPr marL="457200" lvl="1" indent="-342900">
                        <a:spcBef>
                          <a:spcPct val="50000"/>
                        </a:spcBef>
                        <a:buClrTx/>
                        <a:buSzPct val="100000"/>
                        <a:buFont typeface="Arial"/>
                        <a:buChar char="•"/>
                      </a:pPr>
                      <a:r>
                        <a:rPr lang="en-US" sz="1400" dirty="0">
                          <a:solidFill>
                            <a:srgbClr val="000066"/>
                          </a:solidFill>
                          <a:sym typeface="Arial"/>
                        </a:rPr>
                        <a:t>ICS Form 208, Safety Message</a:t>
                      </a:r>
                    </a:p>
                    <a:p>
                      <a:pPr marL="457200" lvl="1" indent="-342900">
                        <a:spcBef>
                          <a:spcPct val="50000"/>
                        </a:spcBef>
                        <a:buClrTx/>
                        <a:buSzPct val="100000"/>
                        <a:buFont typeface="Arial"/>
                        <a:buChar char="•"/>
                      </a:pPr>
                      <a:r>
                        <a:rPr lang="en-US" sz="1400" dirty="0">
                          <a:solidFill>
                            <a:srgbClr val="000066"/>
                          </a:solidFill>
                          <a:sym typeface="Arial"/>
                        </a:rPr>
                        <a:t>ICS Form 209, Incident Status Summary </a:t>
                      </a:r>
                    </a:p>
                    <a:p>
                      <a:pPr marL="457200" lvl="1" indent="-342900">
                        <a:spcBef>
                          <a:spcPct val="50000"/>
                        </a:spcBef>
                        <a:buClrTx/>
                        <a:buSzPct val="100000"/>
                        <a:buFont typeface="Arial"/>
                        <a:buChar char="•"/>
                      </a:pPr>
                      <a:r>
                        <a:rPr lang="en-US" sz="1400" dirty="0">
                          <a:solidFill>
                            <a:srgbClr val="000066"/>
                          </a:solidFill>
                          <a:sym typeface="Arial"/>
                        </a:rPr>
                        <a:t>ICS Form 210, Status Change Card</a:t>
                      </a:r>
                    </a:p>
                    <a:p>
                      <a:pPr marL="457200" lvl="1" indent="-342900">
                        <a:spcBef>
                          <a:spcPct val="50000"/>
                        </a:spcBef>
                        <a:buClrTx/>
                        <a:buSzPct val="100000"/>
                        <a:buFont typeface="Arial"/>
                        <a:buChar char="•"/>
                      </a:pPr>
                      <a:r>
                        <a:rPr lang="en-US" sz="1400" dirty="0">
                          <a:solidFill>
                            <a:srgbClr val="000066"/>
                          </a:solidFill>
                          <a:sym typeface="Arial"/>
                        </a:rPr>
                        <a:t>ICS Form 211, Check-In List </a:t>
                      </a:r>
                    </a:p>
                    <a:p>
                      <a:pPr marL="457200" lvl="1" indent="-342900">
                        <a:spcBef>
                          <a:spcPct val="50000"/>
                        </a:spcBef>
                        <a:buClrTx/>
                        <a:buSzPct val="100000"/>
                        <a:buFont typeface="Arial"/>
                        <a:buChar char="•"/>
                      </a:pPr>
                      <a:r>
                        <a:rPr lang="en-US" sz="1400" dirty="0">
                          <a:solidFill>
                            <a:srgbClr val="000066"/>
                          </a:solidFill>
                          <a:sym typeface="Arial"/>
                        </a:rPr>
                        <a:t>ICS Form 213, General Message</a:t>
                      </a:r>
                      <a:endParaRPr lang="en-US" sz="1400" dirty="0">
                        <a:solidFill>
                          <a:srgbClr val="000066"/>
                        </a:solidFill>
                      </a:endParaRPr>
                    </a:p>
                  </a:txBody>
                  <a:tcPr/>
                </a:tc>
                <a:tc>
                  <a:txBody>
                    <a:bodyPr/>
                    <a:lstStyle/>
                    <a:p>
                      <a:pPr marL="457200" lvl="1" indent="-342900">
                        <a:spcBef>
                          <a:spcPct val="50000"/>
                        </a:spcBef>
                        <a:buClrTx/>
                        <a:buSzPct val="100000"/>
                        <a:buFont typeface="Arial"/>
                        <a:buChar char="•"/>
                      </a:pPr>
                      <a:r>
                        <a:rPr lang="en-US" sz="1400" dirty="0">
                          <a:solidFill>
                            <a:srgbClr val="000066"/>
                          </a:solidFill>
                          <a:sym typeface="Arial"/>
                        </a:rPr>
                        <a:t>ICS Form 214, Unit Log</a:t>
                      </a:r>
                    </a:p>
                    <a:p>
                      <a:pPr marL="457200" lvl="1" indent="-342900">
                        <a:spcBef>
                          <a:spcPct val="50000"/>
                        </a:spcBef>
                        <a:buClrTx/>
                        <a:buSzPct val="100000"/>
                        <a:buFont typeface="Arial"/>
                        <a:buChar char="•"/>
                      </a:pPr>
                      <a:r>
                        <a:rPr lang="en-US" sz="1400" dirty="0">
                          <a:solidFill>
                            <a:srgbClr val="000066"/>
                          </a:solidFill>
                          <a:sym typeface="Arial"/>
                        </a:rPr>
                        <a:t>ICS Form 215, Operational Planning Worksheet </a:t>
                      </a:r>
                    </a:p>
                    <a:p>
                      <a:pPr marL="457200" lvl="1" indent="-342900">
                        <a:spcBef>
                          <a:spcPct val="50000"/>
                        </a:spcBef>
                        <a:buClrTx/>
                        <a:buSzPct val="100000"/>
                        <a:buFont typeface="Arial"/>
                        <a:buChar char="•"/>
                      </a:pPr>
                      <a:r>
                        <a:rPr lang="en-US" sz="1400" dirty="0">
                          <a:solidFill>
                            <a:srgbClr val="000066"/>
                          </a:solidFill>
                          <a:sym typeface="Arial"/>
                        </a:rPr>
                        <a:t>ICS Form 215a, Incident Action Plan Safety Analysis</a:t>
                      </a:r>
                    </a:p>
                    <a:p>
                      <a:pPr marL="457200" lvl="1" indent="-342900">
                        <a:spcBef>
                          <a:spcPct val="50000"/>
                        </a:spcBef>
                        <a:buClrTx/>
                        <a:buSzPct val="100000"/>
                        <a:buFont typeface="Arial"/>
                        <a:buChar char="•"/>
                      </a:pPr>
                      <a:r>
                        <a:rPr lang="en-US" sz="1400" dirty="0">
                          <a:solidFill>
                            <a:srgbClr val="000066"/>
                          </a:solidFill>
                          <a:sym typeface="Arial"/>
                        </a:rPr>
                        <a:t>ICS Form 216, Radio Requirements Worksheet</a:t>
                      </a:r>
                    </a:p>
                    <a:p>
                      <a:pPr marL="457200" lvl="1" indent="-342900">
                        <a:spcBef>
                          <a:spcPct val="50000"/>
                        </a:spcBef>
                        <a:buClrTx/>
                        <a:buSzPct val="100000"/>
                        <a:buFont typeface="Arial"/>
                        <a:buChar char="•"/>
                      </a:pPr>
                      <a:r>
                        <a:rPr lang="en-US" sz="1400" dirty="0">
                          <a:solidFill>
                            <a:srgbClr val="000066"/>
                          </a:solidFill>
                          <a:sym typeface="Arial"/>
                        </a:rPr>
                        <a:t>ICS Form 217, Radio Frequency Assignment Worksheet</a:t>
                      </a:r>
                    </a:p>
                    <a:p>
                      <a:pPr marL="457200" lvl="1" indent="-342900">
                        <a:spcBef>
                          <a:spcPct val="50000"/>
                        </a:spcBef>
                        <a:buClrTx/>
                        <a:buSzPct val="100000"/>
                        <a:buFont typeface="Arial"/>
                        <a:buChar char="•"/>
                      </a:pPr>
                      <a:r>
                        <a:rPr lang="en-US" sz="1400" dirty="0">
                          <a:solidFill>
                            <a:srgbClr val="000066"/>
                          </a:solidFill>
                          <a:sym typeface="Arial"/>
                        </a:rPr>
                        <a:t>ICS Form 218, Support Vehicle Inventory</a:t>
                      </a:r>
                    </a:p>
                    <a:p>
                      <a:pPr marL="457200" lvl="1" indent="-342900">
                        <a:spcBef>
                          <a:spcPct val="50000"/>
                        </a:spcBef>
                        <a:buClrTx/>
                        <a:buSzPct val="100000"/>
                        <a:buFont typeface="Arial"/>
                        <a:buChar char="•"/>
                      </a:pPr>
                      <a:r>
                        <a:rPr lang="en-US" sz="1400" dirty="0">
                          <a:solidFill>
                            <a:srgbClr val="000066"/>
                          </a:solidFill>
                          <a:sym typeface="Arial"/>
                        </a:rPr>
                        <a:t>ICS Form 220, Air Operations Summary</a:t>
                      </a:r>
                    </a:p>
                    <a:p>
                      <a:pPr marL="457200" lvl="1" indent="-342900">
                        <a:spcBef>
                          <a:spcPct val="50000"/>
                        </a:spcBef>
                        <a:buClrTx/>
                        <a:buSzPct val="100000"/>
                        <a:buFont typeface="Arial"/>
                        <a:buChar char="•"/>
                      </a:pPr>
                      <a:r>
                        <a:rPr lang="en-US" sz="1400" dirty="0">
                          <a:solidFill>
                            <a:srgbClr val="000066"/>
                          </a:solidFill>
                          <a:sym typeface="Arial"/>
                        </a:rPr>
                        <a:t>ICS Form 221, Demobilization Plan</a:t>
                      </a:r>
                    </a:p>
                    <a:p>
                      <a:pPr marL="457200" lvl="1" indent="-342900">
                        <a:spcBef>
                          <a:spcPct val="50000"/>
                        </a:spcBef>
                        <a:buClrTx/>
                        <a:buSzPct val="100000"/>
                        <a:buFont typeface="Arial"/>
                        <a:buChar char="•"/>
                      </a:pPr>
                      <a:r>
                        <a:rPr lang="en-US" sz="1400" dirty="0">
                          <a:solidFill>
                            <a:srgbClr val="000066"/>
                          </a:solidFill>
                          <a:sym typeface="Arial"/>
                        </a:rPr>
                        <a:t>ICS Form 308, Resource Order Form</a:t>
                      </a:r>
                      <a:endParaRPr lang="en-US" sz="1400" dirty="0">
                        <a:solidFill>
                          <a:srgbClr val="000066"/>
                        </a:solidFill>
                      </a:endParaRPr>
                    </a:p>
                  </a:txBody>
                  <a:tcPr/>
                </a:tc>
                <a:extLst>
                  <a:ext uri="{0D108BD9-81ED-4DB2-BD59-A6C34878D82A}">
                    <a16:rowId xmlns:a16="http://schemas.microsoft.com/office/drawing/2014/main" val="10002"/>
                  </a:ext>
                </a:extLst>
              </a:tr>
            </a:tbl>
          </a:graphicData>
        </a:graphic>
      </p:graphicFrame>
      <p:sp>
        <p:nvSpPr>
          <p:cNvPr id="6" name="Slide Number Placeholder 5">
            <a:extLst>
              <a:ext uri="{FF2B5EF4-FFF2-40B4-BE49-F238E27FC236}">
                <a16:creationId xmlns:a16="http://schemas.microsoft.com/office/drawing/2014/main" id="{BD07D3EE-4419-4FFD-A5F3-F2139AB2A4C8}"/>
              </a:ext>
            </a:extLst>
          </p:cNvPr>
          <p:cNvSpPr>
            <a:spLocks noGrp="1"/>
          </p:cNvSpPr>
          <p:nvPr>
            <p:ph type="sldNum" sz="quarter" idx="12"/>
          </p:nvPr>
        </p:nvSpPr>
        <p:spPr/>
        <p:txBody>
          <a:bodyPr/>
          <a:lstStyle/>
          <a:p>
            <a:pPr>
              <a:spcBef>
                <a:spcPts val="100"/>
              </a:spcBef>
              <a:buSzPct val="99000"/>
            </a:pPr>
            <a:fld id="{49254665-857F-4BD3-BEF6-663071D87EBB}" type="slidenum">
              <a:rPr lang="en-US" smtClean="0"/>
              <a:pPr>
                <a:spcBef>
                  <a:spcPts val="100"/>
                </a:spcBef>
                <a:buSzPct val="99000"/>
              </a:pPr>
              <a:t>39</a:t>
            </a:fld>
            <a:endParaRPr lang="en-US"/>
          </a:p>
        </p:txBody>
      </p:sp>
    </p:spTree>
    <p:extLst>
      <p:ext uri="{BB962C8B-B14F-4D97-AF65-F5344CB8AC3E}">
        <p14:creationId xmlns:p14="http://schemas.microsoft.com/office/powerpoint/2010/main" val="678476383"/>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Deputy Incident Commander</a:t>
            </a:r>
          </a:p>
        </p:txBody>
      </p:sp>
      <p:sp>
        <p:nvSpPr>
          <p:cNvPr id="3" name="Content Placeholder 2">
            <a:extLst>
              <a:ext uri="{FF2B5EF4-FFF2-40B4-BE49-F238E27FC236}">
                <a16:creationId xmlns:a16="http://schemas.microsoft.com/office/drawing/2014/main" id="{9E3E8838-0A12-4142-A41B-B0063E773AB9}"/>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n-US" kern="1200">
                <a:sym typeface="Arial"/>
              </a:rPr>
              <a:t>The Incident Commander may have one or more Deputies. Deputies may be assigned at the Incident Command, Section, or Branch levels. The only ICS requirement regarding the use of a Deputy is that the Deputy must be fully qualified and equally capable to assume the position. </a:t>
            </a:r>
          </a:p>
          <a:p>
            <a:pPr fontAlgn="auto">
              <a:spcBef>
                <a:spcPct val="100000"/>
              </a:spcBef>
              <a:spcAft>
                <a:spcPts val="0"/>
              </a:spcAft>
              <a:buSzPct val="99000"/>
              <a:tabLst/>
            </a:pPr>
            <a:r>
              <a:rPr lang="en-US" kern="1200">
                <a:sym typeface="Arial"/>
              </a:rPr>
              <a:t>The three primary reasons to designate a Deputy Incident Commander are to:</a:t>
            </a:r>
          </a:p>
          <a:p>
            <a:pPr marL="254000" lvl="1" indent="-254000" fontAlgn="auto">
              <a:spcBef>
                <a:spcPct val="100000"/>
              </a:spcBef>
              <a:spcAft>
                <a:spcPts val="0"/>
              </a:spcAft>
              <a:buSzPct val="99000"/>
              <a:buFont typeface="Arial"/>
              <a:buChar char="•"/>
              <a:tabLst/>
            </a:pPr>
            <a:r>
              <a:rPr lang="en-US" kern="1200">
                <a:ea typeface="+mn-ea"/>
                <a:sym typeface="Arial"/>
              </a:rPr>
              <a:t>Perform specific tasks as requested by the Incident Commander.</a:t>
            </a:r>
          </a:p>
          <a:p>
            <a:pPr marL="254000" lvl="1" indent="-254000" fontAlgn="auto">
              <a:spcBef>
                <a:spcPct val="100000"/>
              </a:spcBef>
              <a:spcAft>
                <a:spcPts val="0"/>
              </a:spcAft>
              <a:buSzPct val="99000"/>
              <a:buFont typeface="Arial"/>
              <a:buChar char="•"/>
              <a:tabLst/>
            </a:pPr>
            <a:r>
              <a:rPr lang="en-US" kern="1200">
                <a:ea typeface="+mn-ea"/>
                <a:sym typeface="Arial"/>
              </a:rPr>
              <a:t>Perform the incident command function in a relief capacity (e.g., to take over for the next operational period). In this case, the Deputy will assume the primary role.</a:t>
            </a:r>
          </a:p>
          <a:p>
            <a:pPr marL="254000" lvl="1" indent="-254000" fontAlgn="auto">
              <a:spcBef>
                <a:spcPct val="100000"/>
              </a:spcBef>
              <a:spcAft>
                <a:spcPts val="0"/>
              </a:spcAft>
              <a:buSzPct val="99000"/>
              <a:buFont typeface="Arial"/>
              <a:buChar char="•"/>
              <a:tabLst/>
            </a:pPr>
            <a:r>
              <a:rPr lang="en-US" kern="1200">
                <a:ea typeface="+mn-ea"/>
                <a:sym typeface="Arial"/>
              </a:rPr>
              <a:t>Represent an Assisting Agency that may share jurisdiction or have jurisdiction in the future. </a:t>
            </a:r>
            <a:endParaRPr lang="en-US"/>
          </a:p>
        </p:txBody>
      </p:sp>
      <p:pic>
        <p:nvPicPr>
          <p:cNvPr id="8" name="Content Placeholder 7" descr="Woman holding papers">
            <a:extLst>
              <a:ext uri="{FF2B5EF4-FFF2-40B4-BE49-F238E27FC236}">
                <a16:creationId xmlns:a16="http://schemas.microsoft.com/office/drawing/2014/main" id="{D40DC192-887B-4867-9F97-C7C1540EDAB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881812" y="2609850"/>
            <a:ext cx="1323975" cy="1638300"/>
          </a:xfrm>
          <a:prstGeom prst="rect">
            <a:avLst/>
          </a:prstGeom>
        </p:spPr>
      </p:pic>
      <p:sp>
        <p:nvSpPr>
          <p:cNvPr id="9" name="Slide Number Placeholder 8">
            <a:extLst>
              <a:ext uri="{FF2B5EF4-FFF2-40B4-BE49-F238E27FC236}">
                <a16:creationId xmlns:a16="http://schemas.microsoft.com/office/drawing/2014/main" id="{665FF352-9D31-49F5-B90E-F7A30A46E2E3}"/>
              </a:ext>
            </a:extLst>
          </p:cNvPr>
          <p:cNvSpPr>
            <a:spLocks noGrp="1"/>
          </p:cNvSpPr>
          <p:nvPr>
            <p:ph type="sldNum" sz="quarter" idx="12"/>
          </p:nvPr>
        </p:nvSpPr>
        <p:spPr/>
        <p:txBody>
          <a:bodyPr/>
          <a:lstStyle/>
          <a:p>
            <a:pPr>
              <a:spcBef>
                <a:spcPts val="100"/>
              </a:spcBef>
              <a:buSzPct val="99000"/>
            </a:pPr>
            <a:fld id="{49254665-857F-4BD3-BEF6-663071D87EBB}" type="slidenum">
              <a:rPr lang="en-US" smtClean="0"/>
              <a:pPr>
                <a:spcBef>
                  <a:spcPts val="100"/>
                </a:spcBef>
                <a:buSzPct val="99000"/>
              </a:pPr>
              <a:t>4</a:t>
            </a:fld>
            <a:endParaRPr lang="en-US"/>
          </a:p>
        </p:txBody>
      </p:sp>
    </p:spTree>
    <p:extLst>
      <p:ext uri="{BB962C8B-B14F-4D97-AF65-F5344CB8AC3E}">
        <p14:creationId xmlns:p14="http://schemas.microsoft.com/office/powerpoint/2010/main" val="470536868"/>
      </p:ext>
    </p:extLst>
  </p:cSld>
  <p:clrMapOvr>
    <a:masterClrMapping/>
  </p:clrMapOvr>
  <p:transition>
    <p:wipe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Completion</a:t>
            </a:r>
          </a:p>
        </p:txBody>
      </p:sp>
      <p:sp>
        <p:nvSpPr>
          <p:cNvPr id="3" name="Content Placeholder 2">
            <a:extLst>
              <a:ext uri="{FF2B5EF4-FFF2-40B4-BE49-F238E27FC236}">
                <a16:creationId xmlns:a16="http://schemas.microsoft.com/office/drawing/2014/main" id="{B565B899-6376-4E5B-AC3B-952F8FB75E1E}"/>
              </a:ext>
            </a:extLst>
          </p:cNvPr>
          <p:cNvSpPr>
            <a:spLocks noGrp="1"/>
          </p:cNvSpPr>
          <p:nvPr>
            <p:ph idx="1"/>
          </p:nvPr>
        </p:nvSpPr>
        <p:spPr/>
        <p:txBody>
          <a:bodyPr>
            <a:normAutofit fontScale="92500"/>
          </a:bodyPr>
          <a:lstStyle/>
          <a:p>
            <a:pPr fontAlgn="auto">
              <a:spcBef>
                <a:spcPct val="100000"/>
              </a:spcBef>
              <a:buSzPct val="99000"/>
              <a:tabLst/>
            </a:pPr>
            <a:r>
              <a:rPr lang="en-US" kern="1200">
                <a:sym typeface="Arial"/>
              </a:rPr>
              <a:t>You have completed the Functional Areas and Positions lesson. You should now be able to:</a:t>
            </a:r>
          </a:p>
          <a:p>
            <a:pPr marL="254000" lvl="1" indent="-254000" fontAlgn="auto">
              <a:spcBef>
                <a:spcPct val="100000"/>
              </a:spcBef>
              <a:buSzPct val="99000"/>
              <a:buFont typeface="Arial"/>
              <a:buChar char="•"/>
              <a:tabLst/>
            </a:pPr>
            <a:r>
              <a:rPr lang="en-US" kern="1200">
                <a:ea typeface="+mn-ea"/>
                <a:sym typeface="Arial"/>
              </a:rPr>
              <a:t>Describe the functions of organizational positions within the Incident Command System (ICS).</a:t>
            </a:r>
          </a:p>
          <a:p>
            <a:pPr marL="254000" lvl="1" indent="-254000" fontAlgn="auto">
              <a:spcBef>
                <a:spcPct val="100000"/>
              </a:spcBef>
              <a:buSzPct val="99000"/>
              <a:buFont typeface="Arial"/>
              <a:buChar char="•"/>
              <a:tabLst/>
            </a:pPr>
            <a:r>
              <a:rPr lang="en-US" kern="1200">
                <a:ea typeface="+mn-ea"/>
                <a:sym typeface="Arial"/>
              </a:rPr>
              <a:t>Identify the ICS tools needed to manage an incident.</a:t>
            </a:r>
          </a:p>
          <a:p>
            <a:pPr marL="254000" lvl="1" indent="-254000" fontAlgn="auto">
              <a:spcBef>
                <a:spcPct val="100000"/>
              </a:spcBef>
              <a:buSzPct val="99000"/>
              <a:buFont typeface="Arial"/>
              <a:buChar char="•"/>
              <a:tabLst/>
            </a:pPr>
            <a:r>
              <a:rPr lang="en-US" kern="1200">
                <a:ea typeface="+mn-ea"/>
                <a:sym typeface="Arial"/>
              </a:rPr>
              <a:t>Demonstrate the use of an ICS Form 201. </a:t>
            </a:r>
          </a:p>
          <a:p>
            <a:pPr>
              <a:spcBef>
                <a:spcPct val="100000"/>
              </a:spcBef>
              <a:buSzPct val="99000"/>
            </a:pPr>
            <a:r>
              <a:rPr lang="en-US" kern="1200">
                <a:sym typeface="Arial"/>
              </a:rPr>
              <a:t>The next lesson will discuss briefings. </a:t>
            </a:r>
            <a:endParaRPr lang="en-US"/>
          </a:p>
        </p:txBody>
      </p:sp>
      <p:sp>
        <p:nvSpPr>
          <p:cNvPr id="6" name="Slide Number Placeholder 5">
            <a:extLst>
              <a:ext uri="{FF2B5EF4-FFF2-40B4-BE49-F238E27FC236}">
                <a16:creationId xmlns:a16="http://schemas.microsoft.com/office/drawing/2014/main" id="{6CB581A8-A585-4099-A76D-4E170F1DCEA8}"/>
              </a:ext>
            </a:extLst>
          </p:cNvPr>
          <p:cNvSpPr>
            <a:spLocks noGrp="1"/>
          </p:cNvSpPr>
          <p:nvPr>
            <p:ph type="sldNum" sz="quarter" idx="12"/>
          </p:nvPr>
        </p:nvSpPr>
        <p:spPr/>
        <p:txBody>
          <a:bodyPr/>
          <a:lstStyle/>
          <a:p>
            <a:pPr>
              <a:spcBef>
                <a:spcPts val="100"/>
              </a:spcBef>
              <a:buSzPct val="99000"/>
            </a:pPr>
            <a:fld id="{49254665-857F-4BD3-BEF6-663071D87EBB}" type="slidenum">
              <a:rPr lang="en-US" smtClean="0"/>
              <a:pPr>
                <a:spcBef>
                  <a:spcPts val="100"/>
                </a:spcBef>
                <a:buSzPct val="99000"/>
              </a:pPr>
              <a:t>40</a:t>
            </a:fld>
            <a:endParaRPr lang="en-US"/>
          </a:p>
        </p:txBody>
      </p:sp>
    </p:spTree>
    <p:extLst>
      <p:ext uri="{BB962C8B-B14F-4D97-AF65-F5344CB8AC3E}">
        <p14:creationId xmlns:p14="http://schemas.microsoft.com/office/powerpoint/2010/main" val="13279542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Command Staff</a:t>
            </a:r>
          </a:p>
        </p:txBody>
      </p:sp>
      <p:sp>
        <p:nvSpPr>
          <p:cNvPr id="3" name="Content Placeholder 2">
            <a:extLst>
              <a:ext uri="{FF2B5EF4-FFF2-40B4-BE49-F238E27FC236}">
                <a16:creationId xmlns:a16="http://schemas.microsoft.com/office/drawing/2014/main" id="{10F192DD-6348-4FF9-B341-B0989FAB7D96}"/>
              </a:ext>
            </a:extLst>
          </p:cNvPr>
          <p:cNvSpPr>
            <a:spLocks noGrp="1"/>
          </p:cNvSpPr>
          <p:nvPr>
            <p:ph sz="quarter" idx="13"/>
          </p:nvPr>
        </p:nvSpPr>
        <p:spPr/>
        <p:txBody>
          <a:bodyPr>
            <a:normAutofit fontScale="62500" lnSpcReduction="20000"/>
          </a:bodyPr>
          <a:lstStyle/>
          <a:p>
            <a:pPr fontAlgn="auto">
              <a:spcBef>
                <a:spcPct val="100000"/>
              </a:spcBef>
              <a:spcAft>
                <a:spcPts val="0"/>
              </a:spcAft>
              <a:buSzPct val="99000"/>
              <a:tabLst/>
            </a:pPr>
            <a:r>
              <a:rPr lang="en-US" kern="1200">
                <a:sym typeface="Arial"/>
              </a:rPr>
              <a:t>The Command Staff is only activated in response to the needs of the incident. If a Command Staff position is not needed it will not be activated. For example, an incident may not require a Liaison Officer if there are not outside agencies or organizations to coordinate with. </a:t>
            </a:r>
          </a:p>
          <a:p>
            <a:pPr fontAlgn="auto">
              <a:spcBef>
                <a:spcPct val="100000"/>
              </a:spcBef>
              <a:spcAft>
                <a:spcPts val="0"/>
              </a:spcAft>
              <a:buSzPct val="99000"/>
              <a:tabLst/>
            </a:pPr>
            <a:r>
              <a:rPr lang="en-US" kern="1200">
                <a:sym typeface="Arial"/>
              </a:rPr>
              <a:t>Command Staff includes the following positions: </a:t>
            </a:r>
          </a:p>
          <a:p>
            <a:pPr marL="254000" lvl="1" indent="-254000" fontAlgn="auto">
              <a:spcBef>
                <a:spcPct val="100000"/>
              </a:spcBef>
              <a:spcAft>
                <a:spcPts val="0"/>
              </a:spcAft>
              <a:buSzPct val="99000"/>
              <a:buFont typeface="Arial"/>
              <a:buChar char="•"/>
              <a:tabLst/>
            </a:pPr>
            <a:r>
              <a:rPr lang="en-US" kern="1200">
                <a:ea typeface="+mn-ea"/>
                <a:sym typeface="Arial"/>
              </a:rPr>
              <a:t>Public Information Officer</a:t>
            </a:r>
          </a:p>
          <a:p>
            <a:pPr marL="254000" lvl="1" indent="-254000" fontAlgn="auto">
              <a:spcBef>
                <a:spcPct val="100000"/>
              </a:spcBef>
              <a:spcAft>
                <a:spcPts val="0"/>
              </a:spcAft>
              <a:buSzPct val="99000"/>
              <a:buFont typeface="Arial"/>
              <a:buChar char="•"/>
              <a:tabLst/>
            </a:pPr>
            <a:r>
              <a:rPr lang="en-US" kern="1200">
                <a:ea typeface="+mn-ea"/>
                <a:sym typeface="Arial"/>
              </a:rPr>
              <a:t>Liaison Officer</a:t>
            </a:r>
          </a:p>
          <a:p>
            <a:pPr marL="254000" lvl="1" indent="-254000" fontAlgn="auto">
              <a:spcBef>
                <a:spcPct val="100000"/>
              </a:spcBef>
              <a:spcAft>
                <a:spcPts val="0"/>
              </a:spcAft>
              <a:buSzPct val="99000"/>
              <a:buFont typeface="Arial"/>
              <a:buChar char="•"/>
              <a:tabLst/>
            </a:pPr>
            <a:r>
              <a:rPr lang="en-US" kern="1200">
                <a:ea typeface="+mn-ea"/>
                <a:sym typeface="Arial"/>
              </a:rPr>
              <a:t>Safety Officer</a:t>
            </a:r>
            <a:endParaRPr lang="en-US"/>
          </a:p>
        </p:txBody>
      </p:sp>
      <p:pic>
        <p:nvPicPr>
          <p:cNvPr id="8" name="Content Placeholder 7" descr="Incident command; command staff includes: public information officer, safety officer, and liaison officer">
            <a:extLst>
              <a:ext uri="{FF2B5EF4-FFF2-40B4-BE49-F238E27FC236}">
                <a16:creationId xmlns:a16="http://schemas.microsoft.com/office/drawing/2014/main" id="{45D3148F-8D57-4DAE-9485-9FD6720329F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153025" y="2314575"/>
            <a:ext cx="2952750" cy="2238375"/>
          </a:xfrm>
          <a:prstGeom prst="rect">
            <a:avLst/>
          </a:prstGeom>
        </p:spPr>
      </p:pic>
      <p:sp>
        <p:nvSpPr>
          <p:cNvPr id="9" name="Slide Number Placeholder 8">
            <a:extLst>
              <a:ext uri="{FF2B5EF4-FFF2-40B4-BE49-F238E27FC236}">
                <a16:creationId xmlns:a16="http://schemas.microsoft.com/office/drawing/2014/main" id="{52FD93B5-BC56-4297-9D29-460C2E2EA375}"/>
              </a:ext>
            </a:extLst>
          </p:cNvPr>
          <p:cNvSpPr>
            <a:spLocks noGrp="1"/>
          </p:cNvSpPr>
          <p:nvPr>
            <p:ph type="sldNum" sz="quarter" idx="12"/>
          </p:nvPr>
        </p:nvSpPr>
        <p:spPr/>
        <p:txBody>
          <a:bodyPr/>
          <a:lstStyle/>
          <a:p>
            <a:pPr>
              <a:spcBef>
                <a:spcPts val="100"/>
              </a:spcBef>
              <a:buSzPct val="99000"/>
            </a:pPr>
            <a:fld id="{49254665-857F-4BD3-BEF6-663071D87EBB}" type="slidenum">
              <a:rPr lang="en-US" smtClean="0"/>
              <a:pPr>
                <a:spcBef>
                  <a:spcPts val="100"/>
                </a:spcBef>
                <a:buSzPct val="99000"/>
              </a:pPr>
              <a:t>5</a:t>
            </a:fld>
            <a:endParaRPr lang="en-US"/>
          </a:p>
        </p:txBody>
      </p:sp>
    </p:spTree>
    <p:extLst>
      <p:ext uri="{BB962C8B-B14F-4D97-AF65-F5344CB8AC3E}">
        <p14:creationId xmlns:p14="http://schemas.microsoft.com/office/powerpoint/2010/main" val="11677972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Discussion Question</a:t>
            </a:r>
          </a:p>
        </p:txBody>
      </p:sp>
      <p:sp>
        <p:nvSpPr>
          <p:cNvPr id="7" name="Content Placeholder 6">
            <a:extLst>
              <a:ext uri="{FF2B5EF4-FFF2-40B4-BE49-F238E27FC236}">
                <a16:creationId xmlns:a16="http://schemas.microsoft.com/office/drawing/2014/main" id="{A3F10DA1-E7AC-4FD3-9A94-0C2F5B9619A9}"/>
              </a:ext>
            </a:extLst>
          </p:cNvPr>
          <p:cNvSpPr>
            <a:spLocks noGrp="1"/>
          </p:cNvSpPr>
          <p:nvPr>
            <p:ph sz="quarter" idx="14"/>
          </p:nvPr>
        </p:nvSpPr>
        <p:spPr/>
        <p:txBody>
          <a:bodyPr/>
          <a:lstStyle/>
          <a:p>
            <a:pPr>
              <a:spcBef>
                <a:spcPct val="100000"/>
              </a:spcBef>
              <a:buSzPct val="99000"/>
            </a:pPr>
            <a:r>
              <a:rPr lang="en-US" kern="1200">
                <a:sym typeface="Arial"/>
              </a:rPr>
              <a:t>What are the major responsibilities of the Public Information Officer?</a:t>
            </a:r>
            <a:endParaRPr lang="en-US"/>
          </a:p>
        </p:txBody>
      </p:sp>
      <p:pic>
        <p:nvPicPr>
          <p:cNvPr id="8" name="Content Placeholder 7" descr="Discussion Question Icon">
            <a:extLst>
              <a:ext uri="{FF2B5EF4-FFF2-40B4-BE49-F238E27FC236}">
                <a16:creationId xmlns:a16="http://schemas.microsoft.com/office/drawing/2014/main" id="{ECBB7D26-F99E-47AB-9226-DD60F439226C}"/>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2024025"/>
            <a:ext cx="314369" cy="533474"/>
          </a:xfrm>
          <a:prstGeom prst="rect">
            <a:avLst/>
          </a:prstGeom>
        </p:spPr>
      </p:pic>
      <p:sp>
        <p:nvSpPr>
          <p:cNvPr id="9" name="Slide Number Placeholder 8">
            <a:extLst>
              <a:ext uri="{FF2B5EF4-FFF2-40B4-BE49-F238E27FC236}">
                <a16:creationId xmlns:a16="http://schemas.microsoft.com/office/drawing/2014/main" id="{8C4751C9-008C-4895-AD25-0EBBF0038881}"/>
              </a:ext>
            </a:extLst>
          </p:cNvPr>
          <p:cNvSpPr>
            <a:spLocks noGrp="1"/>
          </p:cNvSpPr>
          <p:nvPr>
            <p:ph type="sldNum" sz="quarter" idx="12"/>
          </p:nvPr>
        </p:nvSpPr>
        <p:spPr/>
        <p:txBody>
          <a:bodyPr/>
          <a:lstStyle/>
          <a:p>
            <a:pPr>
              <a:spcBef>
                <a:spcPts val="100"/>
              </a:spcBef>
              <a:buSzPct val="99000"/>
            </a:pPr>
            <a:fld id="{49254665-857F-4BD3-BEF6-663071D87EBB}" type="slidenum">
              <a:rPr lang="en-US" smtClean="0"/>
              <a:pPr>
                <a:spcBef>
                  <a:spcPts val="100"/>
                </a:spcBef>
                <a:buSzPct val="99000"/>
              </a:pPr>
              <a:t>6</a:t>
            </a:fld>
            <a:endParaRPr lang="en-US"/>
          </a:p>
        </p:txBody>
      </p:sp>
    </p:spTree>
    <p:extLst>
      <p:ext uri="{BB962C8B-B14F-4D97-AF65-F5344CB8AC3E}">
        <p14:creationId xmlns:p14="http://schemas.microsoft.com/office/powerpoint/2010/main" val="3514566711"/>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Discussion Question</a:t>
            </a:r>
          </a:p>
        </p:txBody>
      </p:sp>
      <p:sp>
        <p:nvSpPr>
          <p:cNvPr id="7" name="Content Placeholder 6">
            <a:extLst>
              <a:ext uri="{FF2B5EF4-FFF2-40B4-BE49-F238E27FC236}">
                <a16:creationId xmlns:a16="http://schemas.microsoft.com/office/drawing/2014/main" id="{5084D1FC-E066-446D-8EA1-856089689C64}"/>
              </a:ext>
            </a:extLst>
          </p:cNvPr>
          <p:cNvSpPr>
            <a:spLocks noGrp="1"/>
          </p:cNvSpPr>
          <p:nvPr>
            <p:ph sz="quarter" idx="14"/>
          </p:nvPr>
        </p:nvSpPr>
        <p:spPr/>
        <p:txBody>
          <a:bodyPr/>
          <a:lstStyle/>
          <a:p>
            <a:pPr>
              <a:spcBef>
                <a:spcPct val="100000"/>
              </a:spcBef>
              <a:buSzPct val="99000"/>
            </a:pPr>
            <a:r>
              <a:rPr lang="en-US" kern="1200">
                <a:sym typeface="Arial"/>
              </a:rPr>
              <a:t>What are the major responsibilities of the Safety Officer?</a:t>
            </a:r>
            <a:endParaRPr lang="en-US"/>
          </a:p>
        </p:txBody>
      </p:sp>
      <p:pic>
        <p:nvPicPr>
          <p:cNvPr id="8" name="Content Placeholder 7" descr="Discussion Question Icon">
            <a:extLst>
              <a:ext uri="{FF2B5EF4-FFF2-40B4-BE49-F238E27FC236}">
                <a16:creationId xmlns:a16="http://schemas.microsoft.com/office/drawing/2014/main" id="{85ECE6E4-01A2-44F6-B148-8DF72B6CFD70}"/>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2024025"/>
            <a:ext cx="314369" cy="533474"/>
          </a:xfrm>
          <a:prstGeom prst="rect">
            <a:avLst/>
          </a:prstGeom>
        </p:spPr>
      </p:pic>
      <p:sp>
        <p:nvSpPr>
          <p:cNvPr id="9" name="Slide Number Placeholder 8">
            <a:extLst>
              <a:ext uri="{FF2B5EF4-FFF2-40B4-BE49-F238E27FC236}">
                <a16:creationId xmlns:a16="http://schemas.microsoft.com/office/drawing/2014/main" id="{13B13ECE-7246-4B5B-AEF0-F5F06F825217}"/>
              </a:ext>
            </a:extLst>
          </p:cNvPr>
          <p:cNvSpPr>
            <a:spLocks noGrp="1"/>
          </p:cNvSpPr>
          <p:nvPr>
            <p:ph type="sldNum" sz="quarter" idx="12"/>
          </p:nvPr>
        </p:nvSpPr>
        <p:spPr/>
        <p:txBody>
          <a:bodyPr/>
          <a:lstStyle/>
          <a:p>
            <a:pPr>
              <a:spcBef>
                <a:spcPts val="100"/>
              </a:spcBef>
              <a:buSzPct val="99000"/>
            </a:pPr>
            <a:fld id="{49254665-857F-4BD3-BEF6-663071D87EBB}" type="slidenum">
              <a:rPr lang="en-US" smtClean="0"/>
              <a:pPr>
                <a:spcBef>
                  <a:spcPts val="100"/>
                </a:spcBef>
                <a:buSzPct val="99000"/>
              </a:pPr>
              <a:t>7</a:t>
            </a:fld>
            <a:endParaRPr lang="en-US"/>
          </a:p>
        </p:txBody>
      </p:sp>
    </p:spTree>
    <p:extLst>
      <p:ext uri="{BB962C8B-B14F-4D97-AF65-F5344CB8AC3E}">
        <p14:creationId xmlns:p14="http://schemas.microsoft.com/office/powerpoint/2010/main" val="663814313"/>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Discussion Question</a:t>
            </a:r>
          </a:p>
        </p:txBody>
      </p:sp>
      <p:sp>
        <p:nvSpPr>
          <p:cNvPr id="7" name="Content Placeholder 6">
            <a:extLst>
              <a:ext uri="{FF2B5EF4-FFF2-40B4-BE49-F238E27FC236}">
                <a16:creationId xmlns:a16="http://schemas.microsoft.com/office/drawing/2014/main" id="{F9ADFEF0-2C35-425A-ABEC-44C13EFE88F8}"/>
              </a:ext>
            </a:extLst>
          </p:cNvPr>
          <p:cNvSpPr>
            <a:spLocks noGrp="1"/>
          </p:cNvSpPr>
          <p:nvPr>
            <p:ph sz="quarter" idx="14"/>
          </p:nvPr>
        </p:nvSpPr>
        <p:spPr/>
        <p:txBody>
          <a:bodyPr/>
          <a:lstStyle/>
          <a:p>
            <a:pPr>
              <a:spcBef>
                <a:spcPct val="100000"/>
              </a:spcBef>
              <a:buSzPct val="99000"/>
            </a:pPr>
            <a:r>
              <a:rPr lang="en-US" kern="1200">
                <a:sym typeface="Arial"/>
              </a:rPr>
              <a:t>What are the major responsibilities of the Liaison Officer?</a:t>
            </a:r>
            <a:endParaRPr lang="en-US"/>
          </a:p>
        </p:txBody>
      </p:sp>
      <p:pic>
        <p:nvPicPr>
          <p:cNvPr id="8" name="Content Placeholder 7" descr="Discussion Question Icon">
            <a:extLst>
              <a:ext uri="{FF2B5EF4-FFF2-40B4-BE49-F238E27FC236}">
                <a16:creationId xmlns:a16="http://schemas.microsoft.com/office/drawing/2014/main" id="{94C1A59C-F305-4787-90D4-BD84865BFF81}"/>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2024025"/>
            <a:ext cx="314369" cy="533474"/>
          </a:xfrm>
          <a:prstGeom prst="rect">
            <a:avLst/>
          </a:prstGeom>
        </p:spPr>
      </p:pic>
      <p:sp>
        <p:nvSpPr>
          <p:cNvPr id="9" name="Slide Number Placeholder 8">
            <a:extLst>
              <a:ext uri="{FF2B5EF4-FFF2-40B4-BE49-F238E27FC236}">
                <a16:creationId xmlns:a16="http://schemas.microsoft.com/office/drawing/2014/main" id="{BC55DF96-3D77-4622-A778-90EB5691FB62}"/>
              </a:ext>
            </a:extLst>
          </p:cNvPr>
          <p:cNvSpPr>
            <a:spLocks noGrp="1"/>
          </p:cNvSpPr>
          <p:nvPr>
            <p:ph type="sldNum" sz="quarter" idx="12"/>
          </p:nvPr>
        </p:nvSpPr>
        <p:spPr/>
        <p:txBody>
          <a:bodyPr/>
          <a:lstStyle/>
          <a:p>
            <a:pPr>
              <a:spcBef>
                <a:spcPts val="100"/>
              </a:spcBef>
              <a:buSzPct val="99000"/>
            </a:pPr>
            <a:fld id="{49254665-857F-4BD3-BEF6-663071D87EBB}" type="slidenum">
              <a:rPr lang="en-US" smtClean="0"/>
              <a:pPr>
                <a:spcBef>
                  <a:spcPts val="100"/>
                </a:spcBef>
                <a:buSzPct val="99000"/>
              </a:pPr>
              <a:t>8</a:t>
            </a:fld>
            <a:endParaRPr lang="en-US"/>
          </a:p>
        </p:txBody>
      </p:sp>
    </p:spTree>
    <p:extLst>
      <p:ext uri="{BB962C8B-B14F-4D97-AF65-F5344CB8AC3E}">
        <p14:creationId xmlns:p14="http://schemas.microsoft.com/office/powerpoint/2010/main" val="85776989"/>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Assistants</a:t>
            </a:r>
          </a:p>
        </p:txBody>
      </p:sp>
      <p:sp>
        <p:nvSpPr>
          <p:cNvPr id="3" name="Content Placeholder 2">
            <a:extLst>
              <a:ext uri="{FF2B5EF4-FFF2-40B4-BE49-F238E27FC236}">
                <a16:creationId xmlns:a16="http://schemas.microsoft.com/office/drawing/2014/main" id="{C3C48B08-4C91-4CEF-846A-C66AAB761EF7}"/>
              </a:ext>
            </a:extLst>
          </p:cNvPr>
          <p:cNvSpPr>
            <a:spLocks noGrp="1"/>
          </p:cNvSpPr>
          <p:nvPr>
            <p:ph sz="quarter" idx="13"/>
          </p:nvPr>
        </p:nvSpPr>
        <p:spPr/>
        <p:txBody>
          <a:bodyPr>
            <a:normAutofit fontScale="77500" lnSpcReduction="20000"/>
          </a:bodyPr>
          <a:lstStyle/>
          <a:p>
            <a:pPr fontAlgn="auto">
              <a:spcBef>
                <a:spcPct val="100000"/>
              </a:spcBef>
              <a:spcAft>
                <a:spcPts val="0"/>
              </a:spcAft>
              <a:buSzPct val="99000"/>
              <a:tabLst/>
            </a:pPr>
            <a:r>
              <a:rPr lang="en-US" kern="1200">
                <a:sym typeface="Arial"/>
              </a:rPr>
              <a:t>In a large or complex incident, Command Staff members may need one or more Assistants to help manage their workloads. Each Command Staff member is responsible for organizing his or her Assistants for maximum efficiency. Assistants are subordinates of principal Command Staff positions.</a:t>
            </a:r>
          </a:p>
          <a:p>
            <a:pPr fontAlgn="auto">
              <a:spcBef>
                <a:spcPct val="100000"/>
              </a:spcBef>
              <a:spcAft>
                <a:spcPts val="0"/>
              </a:spcAft>
              <a:buSzPct val="99000"/>
              <a:tabLst/>
            </a:pPr>
            <a:r>
              <a:rPr lang="en-US" kern="1200">
                <a:sym typeface="Arial"/>
              </a:rPr>
              <a:t>As the title indicates, Assistants should have a level of technical capability, qualifications, and responsibility subordinate to the primary positions.</a:t>
            </a:r>
          </a:p>
          <a:p>
            <a:pPr fontAlgn="auto">
              <a:spcBef>
                <a:spcPct val="100000"/>
              </a:spcBef>
              <a:spcAft>
                <a:spcPts val="0"/>
              </a:spcAft>
              <a:buSzPct val="99000"/>
              <a:tabLst/>
            </a:pPr>
            <a:r>
              <a:rPr lang="en-US" kern="1200">
                <a:sym typeface="Arial"/>
              </a:rPr>
              <a:t>Assistants may also be assigned to Unit Leaders (e.g., at camps to supervise unit activities). </a:t>
            </a:r>
            <a:endParaRPr lang="en-US"/>
          </a:p>
        </p:txBody>
      </p:sp>
      <p:pic>
        <p:nvPicPr>
          <p:cNvPr id="8" name="Content Placeholder 7" descr="Man looking at a map">
            <a:extLst>
              <a:ext uri="{FF2B5EF4-FFF2-40B4-BE49-F238E27FC236}">
                <a16:creationId xmlns:a16="http://schemas.microsoft.com/office/drawing/2014/main" id="{604A74D7-92C3-4D19-B9D1-7B8CE3448B8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20A6E1C6-8AA5-4A54-ADE9-F2EE8633B51E}"/>
              </a:ext>
            </a:extLst>
          </p:cNvPr>
          <p:cNvSpPr>
            <a:spLocks noGrp="1"/>
          </p:cNvSpPr>
          <p:nvPr>
            <p:ph type="sldNum" sz="quarter" idx="12"/>
          </p:nvPr>
        </p:nvSpPr>
        <p:spPr/>
        <p:txBody>
          <a:bodyPr/>
          <a:lstStyle/>
          <a:p>
            <a:pPr>
              <a:spcBef>
                <a:spcPts val="100"/>
              </a:spcBef>
              <a:buSzPct val="99000"/>
            </a:pPr>
            <a:fld id="{49254665-857F-4BD3-BEF6-663071D87EBB}" type="slidenum">
              <a:rPr lang="en-US" smtClean="0"/>
              <a:pPr>
                <a:spcBef>
                  <a:spcPts val="100"/>
                </a:spcBef>
                <a:buSzPct val="99000"/>
              </a:pPr>
              <a:t>9</a:t>
            </a:fld>
            <a:endParaRPr lang="en-US"/>
          </a:p>
        </p:txBody>
      </p:sp>
    </p:spTree>
    <p:extLst>
      <p:ext uri="{BB962C8B-B14F-4D97-AF65-F5344CB8AC3E}">
        <p14:creationId xmlns:p14="http://schemas.microsoft.com/office/powerpoint/2010/main" val="676044112"/>
      </p:ext>
    </p:extLst>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6.potx" id="{87FA236F-5E7C-4F8D-BD1E-D26C03F4BCD1}" vid="{D5C7932F-4394-40C8-ABE7-3049CD3103A1}"/>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568ddf3f-b77f-46a0-9295-2b9495b51427" ContentTypeId="0x0101" PreviousValue="false"/>
</file>

<file path=customXml/item2.xml><?xml version="1.0" encoding="utf-8"?>
<p:properties xmlns:p="http://schemas.microsoft.com/office/2006/metadata/properties" xmlns:xsi="http://www.w3.org/2001/XMLSchema-instance" xmlns:pc="http://schemas.microsoft.com/office/infopath/2007/PartnerControls">
  <documentManagement>
    <Next_x0020_Course_x0020_Date xmlns="95ba42ad-0bbe-4ff2-b5a3-00bdc267f7a0" xsi:nil="true"/>
    <TaxCatchAll xmlns="62f7385f-acaa-4071-a761-f290236eec2e" xsi:nil="true"/>
    <lcf76f155ced4ddcb4097134ff3c332f xmlns="95ba42ad-0bbe-4ff2-b5a3-00bdc267f7a0">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1A4EFD91463C3843A9BA9A14DC38BC9D" ma:contentTypeVersion="25" ma:contentTypeDescription="Create a new document." ma:contentTypeScope="" ma:versionID="63c86c5d151b2c374eed0304846c5351">
  <xsd:schema xmlns:xsd="http://www.w3.org/2001/XMLSchema" xmlns:xs="http://www.w3.org/2001/XMLSchema" xmlns:p="http://schemas.microsoft.com/office/2006/metadata/properties" xmlns:ns2="95ba42ad-0bbe-4ff2-b5a3-00bdc267f7a0" xmlns:ns3="62f7385f-acaa-4071-a761-f290236eec2e" targetNamespace="http://schemas.microsoft.com/office/2006/metadata/properties" ma:root="true" ma:fieldsID="ce2a220caae50204b5b2160bf59339ea" ns2:_="" ns3:_="">
    <xsd:import namespace="95ba42ad-0bbe-4ff2-b5a3-00bdc267f7a0"/>
    <xsd:import namespace="62f7385f-acaa-4071-a761-f290236eec2e"/>
    <xsd:element name="properties">
      <xsd:complexType>
        <xsd:sequence>
          <xsd:element name="documentManagement">
            <xsd:complexType>
              <xsd:all>
                <xsd:element ref="ns2:Next_x0020_Course_x0020_Date" minOccurs="0"/>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lcf76f155ced4ddcb4097134ff3c332f" minOccurs="0"/>
                <xsd:element ref="ns3:TaxCatchAll" minOccurs="0"/>
                <xsd:element ref="ns2:MediaServiceLocation" minOccurs="0"/>
                <xsd:element ref="ns2:MediaServiceOCR"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ba42ad-0bbe-4ff2-b5a3-00bdc267f7a0"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Length (seconds)" ma:internalName="MediaLengthInSeconds" ma:readOnly="true">
      <xsd:simpleType>
        <xsd:restriction base="dms:Unknown"/>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585e291b-231a-4814-a0e4-2f7fa3dec4ec" ma:termSetId="09814cd3-568e-fe90-9814-8d621ff8fb84" ma:anchorId="fba54fb3-c3e1-fe81-a776-ca4b69148c4d" ma:open="true" ma:isKeyword="false">
      <xsd:complexType>
        <xsd:sequence>
          <xsd:element ref="pc:Terms" minOccurs="0" maxOccurs="1"/>
        </xsd:sequence>
      </xsd:complexType>
    </xsd:element>
    <xsd:element name="MediaServiceLocation" ma:index="21" nillable="true" ma:displayName="Location" ma:internalName="MediaServiceLocation" ma:readOnly="true">
      <xsd:simpleType>
        <xsd:restriction base="dms:Text"/>
      </xsd:simpleType>
    </xsd:element>
    <xsd:element name="MediaServiceOCR" ma:index="22" nillable="true" ma:displayName="Extracted Text" ma:internalName="MediaServiceOCR" ma:readOnly="true">
      <xsd:simpleType>
        <xsd:restriction base="dms:Note">
          <xsd:maxLength value="255"/>
        </xsd:restriction>
      </xsd:simple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2f7385f-acaa-4071-a761-f290236eec2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7886ee64-1b9c-4554-910f-de36f00b0b9f}" ma:internalName="TaxCatchAll" ma:showField="CatchAllData" ma:web="62f7385f-acaa-4071-a761-f290236eec2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9EA0717-B19C-43C0-9A9D-933435FD54F0}">
  <ds:schemaRefs>
    <ds:schemaRef ds:uri="Microsoft.SharePoint.Taxonomy.ContentTypeSync"/>
  </ds:schemaRefs>
</ds:datastoreItem>
</file>

<file path=customXml/itemProps2.xml><?xml version="1.0" encoding="utf-8"?>
<ds:datastoreItem xmlns:ds="http://schemas.openxmlformats.org/officeDocument/2006/customXml" ds:itemID="{184C32E2-A12C-4FC6-A786-992428271B4B}">
  <ds:schemaRefs>
    <ds:schemaRef ds:uri="http://schemas.microsoft.com/office/2006/metadata/properties"/>
    <ds:schemaRef ds:uri="http://schemas.microsoft.com/office/infopath/2007/PartnerControls"/>
    <ds:schemaRef ds:uri="95ba42ad-0bbe-4ff2-b5a3-00bdc267f7a0"/>
  </ds:schemaRefs>
</ds:datastoreItem>
</file>

<file path=customXml/itemProps3.xml><?xml version="1.0" encoding="utf-8"?>
<ds:datastoreItem xmlns:ds="http://schemas.openxmlformats.org/officeDocument/2006/customXml" ds:itemID="{A6A519C6-1903-496D-A7BA-97210C1B3CDB}">
  <ds:schemaRefs>
    <ds:schemaRef ds:uri="http://schemas.microsoft.com/sharepoint/v3/contenttype/forms"/>
  </ds:schemaRefs>
</ds:datastoreItem>
</file>

<file path=customXml/itemProps4.xml><?xml version="1.0" encoding="utf-8"?>
<ds:datastoreItem xmlns:ds="http://schemas.openxmlformats.org/officeDocument/2006/customXml" ds:itemID="{FC7F08E2-5548-4179-AA99-A8E4F78728E8}"/>
</file>

<file path=docProps/app.xml><?xml version="1.0" encoding="utf-8"?>
<Properties xmlns="http://schemas.openxmlformats.org/officeDocument/2006/extended-properties" xmlns:vt="http://schemas.openxmlformats.org/officeDocument/2006/docPropsVTypes">
  <Template>EMI_PPT_V7</Template>
  <TotalTime>0</TotalTime>
  <Words>3178</Words>
  <Application>Microsoft Office PowerPoint</Application>
  <PresentationFormat>On-screen Show (4:3)</PresentationFormat>
  <Paragraphs>240</Paragraphs>
  <Slides>40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40</vt:i4>
      </vt:variant>
    </vt:vector>
  </HeadingPairs>
  <TitlesOfParts>
    <vt:vector size="44" baseType="lpstr">
      <vt:lpstr>Arial</vt:lpstr>
      <vt:lpstr>Times New Roman</vt:lpstr>
      <vt:lpstr>Wingdings</vt:lpstr>
      <vt:lpstr>EMI_PPT</vt:lpstr>
      <vt:lpstr>Lesson 4 Overview</vt:lpstr>
      <vt:lpstr>Incident Commander</vt:lpstr>
      <vt:lpstr>Incident Commander (Continued) </vt:lpstr>
      <vt:lpstr>Deputy Incident Commander</vt:lpstr>
      <vt:lpstr>Command Staff</vt:lpstr>
      <vt:lpstr>Discussion Question</vt:lpstr>
      <vt:lpstr>Discussion Question</vt:lpstr>
      <vt:lpstr>Discussion Question</vt:lpstr>
      <vt:lpstr>Assistants</vt:lpstr>
      <vt:lpstr>Discussion Question</vt:lpstr>
      <vt:lpstr>Assisting Agency</vt:lpstr>
      <vt:lpstr>Cooperating Agency</vt:lpstr>
      <vt:lpstr>Agency Representative</vt:lpstr>
      <vt:lpstr>Expanding Incidents</vt:lpstr>
      <vt:lpstr>Operations Section</vt:lpstr>
      <vt:lpstr>Operations Section Chief</vt:lpstr>
      <vt:lpstr>Operations Section: Staging Areas </vt:lpstr>
      <vt:lpstr>Staging Areas: Chain of Command</vt:lpstr>
      <vt:lpstr>Divisions and Groups</vt:lpstr>
      <vt:lpstr>Branches</vt:lpstr>
      <vt:lpstr>Activity 4.1: The Expanding Incident</vt:lpstr>
      <vt:lpstr>Air Operations Branch</vt:lpstr>
      <vt:lpstr>Planning Section</vt:lpstr>
      <vt:lpstr>Planning Section Key Personnel</vt:lpstr>
      <vt:lpstr>Planning Section Units</vt:lpstr>
      <vt:lpstr>Logistics Section</vt:lpstr>
      <vt:lpstr>Logistics Section Units</vt:lpstr>
      <vt:lpstr>Logistics Section: Service Branch</vt:lpstr>
      <vt:lpstr>Logistics Section: Support Branch</vt:lpstr>
      <vt:lpstr>Finance/Administration Section</vt:lpstr>
      <vt:lpstr>Finance/Administration Units</vt:lpstr>
      <vt:lpstr>Intelligence/Investigations Function in ICS</vt:lpstr>
      <vt:lpstr>Discussion Question</vt:lpstr>
      <vt:lpstr>ICS Tools</vt:lpstr>
      <vt:lpstr>ICS Forms</vt:lpstr>
      <vt:lpstr>ICS Form 201, Incident Briefing</vt:lpstr>
      <vt:lpstr>ICS Form 201, Incident Briefing (Continued)</vt:lpstr>
      <vt:lpstr>Activity 4.2: Using ICS Form 201</vt:lpstr>
      <vt:lpstr>Other Commonly Used ICS Forms</vt:lpstr>
      <vt:lpstr>Lesson Completion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IS-0200c Visuals - Lesson 4</dc:title>
  <dc:creator/>
  <cp:lastModifiedBy/>
  <cp:revision>1</cp:revision>
  <dcterms:created xsi:type="dcterms:W3CDTF">2020-09-21T18:09:02Z</dcterms:created>
  <dcterms:modified xsi:type="dcterms:W3CDTF">2022-03-30T14:16:08Z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0x0101001A4EFD91463C3843A9BA9A14DC38BC9D</vt:lpwstr>
  </property>
</Properties>
</file>