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80E21B83-BFFA-4C7C-B5CA-C509B8C69EEC}" type="datetimeFigureOut">
              <a:rPr lang="en-US" smtClean="0"/>
              <a:t>3/30/2022</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0E21B83-BFFA-4C7C-B5CA-C509B8C69EEC}" type="datetimeFigureOut">
              <a:rPr lang="en-US" smtClean="0"/>
              <a:t>3/30/2022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8F94BA-153A-4FBF-A677-DF38B2BEB10C}"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0E21B83-BFFA-4C7C-B5CA-C509B8C69EE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8F94BA-153A-4FBF-A677-DF38B2BEB10C}"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80E21B83-BFFA-4C7C-B5CA-C509B8C69EEC}" type="datetimeFigureOut">
              <a:rPr lang="en-US" smtClean="0"/>
              <a:t>3/30/2022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EF8F94BA-153A-4FBF-A677-DF38B2BEB10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rtlt.preptoolkit.fema.gov/" TargetMode="Externa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6 Overview</a:t>
            </a:r>
          </a:p>
        </p:txBody>
      </p:sp>
      <p:sp>
        <p:nvSpPr>
          <p:cNvPr id="3" name="Content Placeholder 2">
            <a:extLst>
              <a:ext uri="{FF2B5EF4-FFF2-40B4-BE49-F238E27FC236}">
                <a16:creationId xmlns:a16="http://schemas.microsoft.com/office/drawing/2014/main" id="{7A2F6F63-2CC8-4C88-A9F9-221CC2A8EEC2}"/>
              </a:ext>
            </a:extLst>
          </p:cNvPr>
          <p:cNvSpPr>
            <a:spLocks noGrp="1"/>
          </p:cNvSpPr>
          <p:nvPr>
            <p:ph idx="1"/>
          </p:nvPr>
        </p:nvSpPr>
        <p:spPr/>
        <p:txBody>
          <a:bodyPr>
            <a:normAutofit fontScale="85000" lnSpcReduction="20000"/>
          </a:bodyPr>
          <a:lstStyle/>
          <a:p>
            <a:pPr fontAlgn="auto">
              <a:spcBef>
                <a:spcPct val="100000"/>
              </a:spcBef>
              <a:spcAft>
                <a:spcPts val="0"/>
              </a:spcAft>
              <a:buSzPct val="99000"/>
              <a:tabLst/>
            </a:pPr>
            <a:r>
              <a:rPr lang="en-US" kern="1200">
                <a:sym typeface="Arial"/>
              </a:rPr>
              <a:t>The Organizational Flexibility lesson introduces you to flexibility within the standard ICS organizational structure.</a:t>
            </a:r>
          </a:p>
          <a:p>
            <a:pPr fontAlgn="auto">
              <a:spcBef>
                <a:spcPct val="100000"/>
              </a:spcBef>
              <a:spcAft>
                <a:spcPts val="0"/>
              </a:spcAft>
              <a:buSzPct val="99000"/>
              <a:tabLst/>
            </a:pPr>
            <a:r>
              <a:rPr lang="en-US" b="1" kern="1200">
                <a:sym typeface="Arial"/>
              </a:rPr>
              <a:t>Lesson Objectives</a:t>
            </a:r>
            <a:endParaRPr lang="en-US" kern="1200">
              <a:sym typeface="Arial"/>
            </a:endParaRPr>
          </a:p>
          <a:p>
            <a:pPr fontAlgn="auto">
              <a:spcBef>
                <a:spcPct val="100000"/>
              </a:spcBef>
              <a:spcAft>
                <a:spcPts val="0"/>
              </a:spcAft>
              <a:buSzPct val="99000"/>
              <a:tabLst/>
            </a:pPr>
            <a:r>
              <a:rPr lang="en-US" kern="1200">
                <a:sym typeface="Arial"/>
              </a:rPr>
              <a:t>At the end of this lesson, you should be able to:</a:t>
            </a:r>
          </a:p>
          <a:p>
            <a:pPr marL="254000" lvl="1" indent="-254000" fontAlgn="auto">
              <a:spcBef>
                <a:spcPct val="100000"/>
              </a:spcBef>
              <a:spcAft>
                <a:spcPts val="0"/>
              </a:spcAft>
              <a:buSzPct val="99000"/>
              <a:buFont typeface="Arial"/>
              <a:buChar char="•"/>
              <a:tabLst/>
            </a:pPr>
            <a:r>
              <a:rPr lang="en-US" kern="1200">
                <a:ea typeface="+mn-ea"/>
                <a:sym typeface="Arial"/>
              </a:rPr>
              <a:t>Explain how the modular organization expands and contracts. </a:t>
            </a:r>
          </a:p>
          <a:p>
            <a:pPr marL="254000" lvl="1" indent="-254000" fontAlgn="auto">
              <a:spcBef>
                <a:spcPct val="100000"/>
              </a:spcBef>
              <a:spcAft>
                <a:spcPts val="0"/>
              </a:spcAft>
              <a:buSzPct val="99000"/>
              <a:buFont typeface="Arial"/>
              <a:buChar char="•"/>
              <a:tabLst/>
            </a:pPr>
            <a:r>
              <a:rPr lang="en-US" kern="1200">
                <a:ea typeface="+mn-ea"/>
                <a:sym typeface="Arial"/>
              </a:rPr>
              <a:t>Identify factors to consider when analyzing the complexity of an incident. </a:t>
            </a:r>
          </a:p>
          <a:p>
            <a:pPr marL="254000" lvl="1" indent="-254000" fontAlgn="auto">
              <a:spcBef>
                <a:spcPct val="100000"/>
              </a:spcBef>
              <a:spcAft>
                <a:spcPts val="0"/>
              </a:spcAft>
              <a:buSzPct val="99000"/>
              <a:buFont typeface="Arial"/>
              <a:buChar char="•"/>
              <a:tabLst/>
            </a:pPr>
            <a:r>
              <a:rPr lang="en-US" kern="1200">
                <a:ea typeface="+mn-ea"/>
                <a:sym typeface="Arial"/>
              </a:rPr>
              <a:t>Define the five types of incidents. </a:t>
            </a:r>
            <a:endParaRPr lang="en-US"/>
          </a:p>
        </p:txBody>
      </p:sp>
      <p:sp>
        <p:nvSpPr>
          <p:cNvPr id="6" name="Slide Number Placeholder 5">
            <a:extLst>
              <a:ext uri="{FF2B5EF4-FFF2-40B4-BE49-F238E27FC236}">
                <a16:creationId xmlns:a16="http://schemas.microsoft.com/office/drawing/2014/main" id="{662F644A-A05D-48A8-8996-716446CC9C29}"/>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a:t>
            </a:fld>
            <a:endParaRPr lang="en-US"/>
          </a:p>
        </p:txBody>
      </p:sp>
    </p:spTree>
    <p:extLst>
      <p:ext uri="{BB962C8B-B14F-4D97-AF65-F5344CB8AC3E}">
        <p14:creationId xmlns:p14="http://schemas.microsoft.com/office/powerpoint/2010/main" val="333536253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Resource Management</a:t>
            </a:r>
          </a:p>
        </p:txBody>
      </p:sp>
      <p:sp>
        <p:nvSpPr>
          <p:cNvPr id="3" name="Content Placeholder 2">
            <a:extLst>
              <a:ext uri="{FF2B5EF4-FFF2-40B4-BE49-F238E27FC236}">
                <a16:creationId xmlns:a16="http://schemas.microsoft.com/office/drawing/2014/main" id="{F42C202D-7624-4978-8621-A5E511567638}"/>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Maintaining an accurate and up-to-date picture of resource utilization is a critical component of incident management. The incident resource management process consists of the following:</a:t>
            </a:r>
          </a:p>
          <a:p>
            <a:pPr marL="254000" lvl="1" indent="-254000" fontAlgn="auto">
              <a:spcBef>
                <a:spcPct val="100000"/>
              </a:spcBef>
              <a:buSzPct val="99000"/>
              <a:buFont typeface="Arial"/>
              <a:buChar char="•"/>
              <a:tabLst/>
            </a:pPr>
            <a:r>
              <a:rPr lang="en-US" kern="1200">
                <a:ea typeface="+mn-ea"/>
                <a:sym typeface="Arial"/>
              </a:rPr>
              <a:t>Identifying Requirements</a:t>
            </a:r>
          </a:p>
          <a:p>
            <a:pPr marL="254000" lvl="1" indent="-254000" fontAlgn="auto">
              <a:spcBef>
                <a:spcPct val="100000"/>
              </a:spcBef>
              <a:buSzPct val="99000"/>
              <a:buFont typeface="Arial"/>
              <a:buChar char="•"/>
              <a:tabLst/>
            </a:pPr>
            <a:r>
              <a:rPr lang="en-US" kern="1200">
                <a:ea typeface="+mn-ea"/>
                <a:sym typeface="Arial"/>
              </a:rPr>
              <a:t>Ordering and Acquiring</a:t>
            </a:r>
          </a:p>
          <a:p>
            <a:pPr marL="254000" lvl="1" indent="-254000" fontAlgn="auto">
              <a:spcBef>
                <a:spcPct val="100000"/>
              </a:spcBef>
              <a:buSzPct val="99000"/>
              <a:buFont typeface="Arial"/>
              <a:buChar char="•"/>
              <a:tabLst/>
            </a:pPr>
            <a:r>
              <a:rPr lang="en-US" kern="1200">
                <a:ea typeface="+mn-ea"/>
                <a:sym typeface="Arial"/>
              </a:rPr>
              <a:t>Mobilizing</a:t>
            </a:r>
          </a:p>
          <a:p>
            <a:pPr marL="254000" lvl="1" indent="-254000" fontAlgn="auto">
              <a:spcBef>
                <a:spcPct val="100000"/>
              </a:spcBef>
              <a:buSzPct val="99000"/>
              <a:buFont typeface="Arial"/>
              <a:buChar char="•"/>
              <a:tabLst/>
            </a:pPr>
            <a:r>
              <a:rPr lang="en-US" kern="1200">
                <a:ea typeface="+mn-ea"/>
                <a:sym typeface="Arial"/>
              </a:rPr>
              <a:t>Tracking and Reporting</a:t>
            </a:r>
          </a:p>
          <a:p>
            <a:pPr marL="254000" lvl="1" indent="-254000" fontAlgn="auto">
              <a:spcBef>
                <a:spcPct val="100000"/>
              </a:spcBef>
              <a:buSzPct val="99000"/>
              <a:buFont typeface="Arial"/>
              <a:buChar char="•"/>
              <a:tabLst/>
            </a:pPr>
            <a:r>
              <a:rPr lang="en-US" kern="1200">
                <a:ea typeface="+mn-ea"/>
                <a:sym typeface="Arial"/>
              </a:rPr>
              <a:t>Demobilizing</a:t>
            </a:r>
          </a:p>
          <a:p>
            <a:pPr marL="254000" lvl="1" indent="-254000" fontAlgn="auto">
              <a:spcBef>
                <a:spcPct val="100000"/>
              </a:spcBef>
              <a:buSzPct val="99000"/>
              <a:buFont typeface="Arial"/>
              <a:buChar char="•"/>
              <a:tabLst/>
            </a:pPr>
            <a:r>
              <a:rPr lang="en-US" kern="1200">
                <a:ea typeface="+mn-ea"/>
                <a:sym typeface="Arial"/>
              </a:rPr>
              <a:t>Reimbursing and Restocking</a:t>
            </a:r>
          </a:p>
          <a:p>
            <a:pPr>
              <a:spcBef>
                <a:spcPct val="100000"/>
              </a:spcBef>
              <a:buSzPct val="99000"/>
            </a:pPr>
            <a:r>
              <a:rPr lang="en-US" kern="1200">
                <a:sym typeface="Arial"/>
              </a:rPr>
              <a:t>This section of the lesson reviews key resource management principles. </a:t>
            </a:r>
            <a:endParaRPr lang="en-US"/>
          </a:p>
        </p:txBody>
      </p:sp>
      <p:pic>
        <p:nvPicPr>
          <p:cNvPr id="8" name="Content Placeholder 7" descr="Incident Objectives pointing down to Strategies pointing down to Tactics pointing down to circle with six steps: Identify Requirements, Order and Acquire, Mobilize, Track and Report, Demobilize, Reimburse and Restock.">
            <a:extLst>
              <a:ext uri="{FF2B5EF4-FFF2-40B4-BE49-F238E27FC236}">
                <a16:creationId xmlns:a16="http://schemas.microsoft.com/office/drawing/2014/main" id="{3896B63B-66DA-4385-86AB-CDC133414DD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34162" y="1529000"/>
            <a:ext cx="2990476" cy="3809524"/>
          </a:xfrm>
          <a:prstGeom prst="rect">
            <a:avLst/>
          </a:prstGeom>
        </p:spPr>
      </p:pic>
      <p:sp>
        <p:nvSpPr>
          <p:cNvPr id="9" name="Slide Number Placeholder 8">
            <a:extLst>
              <a:ext uri="{FF2B5EF4-FFF2-40B4-BE49-F238E27FC236}">
                <a16:creationId xmlns:a16="http://schemas.microsoft.com/office/drawing/2014/main" id="{E9248F5D-848B-4EF3-8CAF-F4718928B515}"/>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10</a:t>
            </a:fld>
            <a:endParaRPr lang="en-US"/>
          </a:p>
        </p:txBody>
      </p:sp>
    </p:spTree>
    <p:extLst>
      <p:ext uri="{BB962C8B-B14F-4D97-AF65-F5344CB8AC3E}">
        <p14:creationId xmlns:p14="http://schemas.microsoft.com/office/powerpoint/2010/main" val="238634303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Anticipating Incident Resource Needs </a:t>
            </a:r>
          </a:p>
        </p:txBody>
      </p:sp>
      <p:sp>
        <p:nvSpPr>
          <p:cNvPr id="3" name="Content Placeholder 2">
            <a:extLst>
              <a:ext uri="{FF2B5EF4-FFF2-40B4-BE49-F238E27FC236}">
                <a16:creationId xmlns:a16="http://schemas.microsoft.com/office/drawing/2014/main" id="{A139D608-280D-4589-A868-18BBA7FD6EFE}"/>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Experience and training will help you to predict workloads and corresponding staffing needs. As the graphic illustrates, an incident may build faster than resources can arrive.</a:t>
            </a:r>
          </a:p>
          <a:p>
            <a:pPr fontAlgn="auto">
              <a:spcBef>
                <a:spcPct val="100000"/>
              </a:spcBef>
              <a:spcAft>
                <a:spcPts val="0"/>
              </a:spcAft>
              <a:buSzPct val="99000"/>
              <a:tabLst/>
            </a:pPr>
            <a:r>
              <a:rPr lang="en-US" kern="1200">
                <a:sym typeface="Arial"/>
              </a:rPr>
              <a:t>Eventually, a sufficient number of resources arrive and begin to control the incident. As the incident declines, resources then exceed incident needs. Remember that when resources increase or decrease you will have to reassess your organizational structure and staffing to determine if it is right-sized for the resources that are being managed.</a:t>
            </a:r>
            <a:endParaRPr lang="en-US"/>
          </a:p>
        </p:txBody>
      </p:sp>
      <p:pic>
        <p:nvPicPr>
          <p:cNvPr id="8" name="Content Placeholder 7" descr="Image showing two arcs intersecting at the top. Arcs labeled Incident Arc and Resources Arc. Arcs start at bottom at Not Enough Resources, then join at top labeled Resources On Hand Meet Needs of Incident.  Other end of the arcs is labeled Too Many Resources.">
            <a:extLst>
              <a:ext uri="{FF2B5EF4-FFF2-40B4-BE49-F238E27FC236}">
                <a16:creationId xmlns:a16="http://schemas.microsoft.com/office/drawing/2014/main" id="{DA2A3886-3E40-4949-B850-471BA280A18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57775" y="2481262"/>
            <a:ext cx="3143250" cy="1905000"/>
          </a:xfrm>
          <a:prstGeom prst="rect">
            <a:avLst/>
          </a:prstGeom>
        </p:spPr>
      </p:pic>
      <p:sp>
        <p:nvSpPr>
          <p:cNvPr id="9" name="Slide Number Placeholder 8">
            <a:extLst>
              <a:ext uri="{FF2B5EF4-FFF2-40B4-BE49-F238E27FC236}">
                <a16:creationId xmlns:a16="http://schemas.microsoft.com/office/drawing/2014/main" id="{B71E76DA-2CFF-48C5-9221-0CFA1F1F8BE1}"/>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11</a:t>
            </a:fld>
            <a:endParaRPr lang="en-US"/>
          </a:p>
        </p:txBody>
      </p:sp>
    </p:spTree>
    <p:extLst>
      <p:ext uri="{BB962C8B-B14F-4D97-AF65-F5344CB8AC3E}">
        <p14:creationId xmlns:p14="http://schemas.microsoft.com/office/powerpoint/2010/main" val="23266551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Predicting Incident Workload</a:t>
            </a:r>
          </a:p>
        </p:txBody>
      </p:sp>
      <p:sp>
        <p:nvSpPr>
          <p:cNvPr id="3" name="Content Placeholder 2">
            <a:extLst>
              <a:ext uri="{FF2B5EF4-FFF2-40B4-BE49-F238E27FC236}">
                <a16:creationId xmlns:a16="http://schemas.microsoft.com/office/drawing/2014/main" id="{9D37C458-14DA-4380-BF5D-C6F89BCE51E1}"/>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kern="1200">
                <a:sym typeface="Arial"/>
              </a:rPr>
              <a:t>Incident workload patterns are often predictable throughout the incident life cycle. Several examples are provided below:</a:t>
            </a:r>
          </a:p>
          <a:p>
            <a:pPr marL="254000" lvl="1" indent="-254000" fontAlgn="auto">
              <a:spcBef>
                <a:spcPct val="100000"/>
              </a:spcBef>
              <a:buSzPct val="99000"/>
              <a:buFont typeface="Arial"/>
              <a:buChar char="•"/>
              <a:tabLst/>
            </a:pPr>
            <a:r>
              <a:rPr lang="en-US" b="1" kern="1200">
                <a:ea typeface="+mn-ea"/>
                <a:sym typeface="Arial"/>
              </a:rPr>
              <a:t>Operations Section:</a:t>
            </a:r>
            <a:r>
              <a:rPr lang="en-US" kern="1200">
                <a:ea typeface="+mn-ea"/>
                <a:sym typeface="Arial"/>
              </a:rPr>
              <a:t> The workload on Operations is immediate and often massive. On a rapidly escalating incident, the Operations Section Chief must determine appropriate tactics; organize, assign, and supervise resources; and at the same time participate in the planning process.</a:t>
            </a:r>
          </a:p>
          <a:p>
            <a:pPr marL="254000" lvl="1" indent="-254000" fontAlgn="auto">
              <a:spcBef>
                <a:spcPct val="100000"/>
              </a:spcBef>
              <a:buSzPct val="99000"/>
              <a:buFont typeface="Arial"/>
              <a:buChar char="•"/>
              <a:tabLst/>
            </a:pPr>
            <a:r>
              <a:rPr lang="en-US" b="1" kern="1200">
                <a:ea typeface="+mn-ea"/>
                <a:sym typeface="Arial"/>
              </a:rPr>
              <a:t>Planning Section:</a:t>
            </a:r>
            <a:r>
              <a:rPr lang="en-US" kern="1200">
                <a:ea typeface="+mn-ea"/>
                <a:sym typeface="Arial"/>
              </a:rPr>
              <a:t> The Resources and Situation Units will be very busy in the initial phases of the incident. In the later stages, the workload of the Documentation and Demobilization Units will increase.</a:t>
            </a:r>
          </a:p>
          <a:p>
            <a:pPr marL="254000" lvl="1" indent="-254000">
              <a:spcBef>
                <a:spcPct val="100000"/>
              </a:spcBef>
              <a:buSzPct val="99000"/>
            </a:pPr>
            <a:r>
              <a:rPr lang="en-US" b="1" kern="1200">
                <a:ea typeface="+mn-ea"/>
                <a:sym typeface="Arial"/>
              </a:rPr>
              <a:t>Logistics Section:</a:t>
            </a:r>
            <a:r>
              <a:rPr lang="en-US" kern="1200">
                <a:sym typeface="Arial"/>
              </a:rPr>
              <a:t> The Supply and Communications Units will be very active in the initial and final stages of the incident. </a:t>
            </a:r>
            <a:endParaRPr lang="en-US"/>
          </a:p>
        </p:txBody>
      </p:sp>
      <p:pic>
        <p:nvPicPr>
          <p:cNvPr id="8" name="Content Placeholder 7" descr="Three picture collage of emergency personnel including: EMTs, Emergency Responder looking at map, and disaster workers talking.">
            <a:extLst>
              <a:ext uri="{FF2B5EF4-FFF2-40B4-BE49-F238E27FC236}">
                <a16:creationId xmlns:a16="http://schemas.microsoft.com/office/drawing/2014/main" id="{6B1732CF-ED30-48A3-BA3B-DC72CC158B4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91300" y="2085975"/>
            <a:ext cx="1905000" cy="2686050"/>
          </a:xfrm>
          <a:prstGeom prst="rect">
            <a:avLst/>
          </a:prstGeom>
        </p:spPr>
      </p:pic>
      <p:sp>
        <p:nvSpPr>
          <p:cNvPr id="9" name="Slide Number Placeholder 8">
            <a:extLst>
              <a:ext uri="{FF2B5EF4-FFF2-40B4-BE49-F238E27FC236}">
                <a16:creationId xmlns:a16="http://schemas.microsoft.com/office/drawing/2014/main" id="{FB9320DF-0B1E-490D-B16E-B0D4AE381B1A}"/>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12</a:t>
            </a:fld>
            <a:endParaRPr lang="en-US"/>
          </a:p>
        </p:txBody>
      </p:sp>
    </p:spTree>
    <p:extLst>
      <p:ext uri="{BB962C8B-B14F-4D97-AF65-F5344CB8AC3E}">
        <p14:creationId xmlns:p14="http://schemas.microsoft.com/office/powerpoint/2010/main" val="52109454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Analyzing Incident Complexity</a:t>
            </a:r>
          </a:p>
        </p:txBody>
      </p:sp>
      <p:sp>
        <p:nvSpPr>
          <p:cNvPr id="3" name="Content Placeholder 2">
            <a:extLst>
              <a:ext uri="{FF2B5EF4-FFF2-40B4-BE49-F238E27FC236}">
                <a16:creationId xmlns:a16="http://schemas.microsoft.com/office/drawing/2014/main" id="{598D28E6-01B7-4F00-99B8-51988DEB38B4}"/>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a:sym typeface="Arial"/>
              </a:rPr>
              <a:t>It is important to strike the right balance when determining resource needs. Having too few resources can lead to loss of life and property, while having too many resources can result in unqualified personnel deployed without proper supervision.</a:t>
            </a:r>
          </a:p>
          <a:p>
            <a:pPr fontAlgn="auto">
              <a:spcBef>
                <a:spcPct val="100000"/>
              </a:spcBef>
              <a:spcAft>
                <a:spcPts val="0"/>
              </a:spcAft>
              <a:buSzPct val="99000"/>
              <a:tabLst/>
            </a:pPr>
            <a:r>
              <a:rPr lang="en-US" kern="1200">
                <a:sym typeface="Arial"/>
              </a:rPr>
              <a:t>A complexity analysis can help:</a:t>
            </a:r>
          </a:p>
          <a:p>
            <a:pPr marL="254000" lvl="1" indent="-254000" fontAlgn="auto">
              <a:spcBef>
                <a:spcPct val="100000"/>
              </a:spcBef>
              <a:spcAft>
                <a:spcPts val="0"/>
              </a:spcAft>
              <a:buSzPct val="99000"/>
              <a:buFont typeface="Arial"/>
              <a:buChar char="•"/>
              <a:tabLst/>
            </a:pPr>
            <a:r>
              <a:rPr lang="en-US" kern="1200">
                <a:ea typeface="+mn-ea"/>
                <a:sym typeface="Arial"/>
              </a:rPr>
              <a:t>Identify resource requirements</a:t>
            </a:r>
          </a:p>
          <a:p>
            <a:pPr marL="254000" lvl="1" indent="-254000" fontAlgn="auto">
              <a:spcBef>
                <a:spcPct val="100000"/>
              </a:spcBef>
              <a:spcAft>
                <a:spcPts val="0"/>
              </a:spcAft>
              <a:buSzPct val="99000"/>
              <a:buFont typeface="Arial"/>
              <a:buChar char="•"/>
              <a:tabLst/>
            </a:pPr>
            <a:r>
              <a:rPr lang="en-US" kern="1200">
                <a:ea typeface="+mn-ea"/>
                <a:sym typeface="Arial"/>
              </a:rPr>
              <a:t>Determine if the existing management structure is appropriate</a:t>
            </a:r>
            <a:endParaRPr lang="en-US"/>
          </a:p>
        </p:txBody>
      </p:sp>
      <p:pic>
        <p:nvPicPr>
          <p:cNvPr id="8" name="Content Placeholder 7" descr="A group of people at a table looking at maps">
            <a:extLst>
              <a:ext uri="{FF2B5EF4-FFF2-40B4-BE49-F238E27FC236}">
                <a16:creationId xmlns:a16="http://schemas.microsoft.com/office/drawing/2014/main" id="{51761F7F-AA9C-4114-84CD-77CF31C31BE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8B1D3DEC-7D12-41DF-99BB-800D2229E668}"/>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13</a:t>
            </a:fld>
            <a:endParaRPr lang="en-US"/>
          </a:p>
        </p:txBody>
      </p:sp>
    </p:spTree>
    <p:extLst>
      <p:ext uri="{BB962C8B-B14F-4D97-AF65-F5344CB8AC3E}">
        <p14:creationId xmlns:p14="http://schemas.microsoft.com/office/powerpoint/2010/main" val="206621052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Complexity Analysis Factors</a:t>
            </a:r>
          </a:p>
        </p:txBody>
      </p:sp>
      <p:sp>
        <p:nvSpPr>
          <p:cNvPr id="3" name="Content Placeholder 2">
            <a:extLst>
              <a:ext uri="{FF2B5EF4-FFF2-40B4-BE49-F238E27FC236}">
                <a16:creationId xmlns:a16="http://schemas.microsoft.com/office/drawing/2014/main" id="{6224DEC7-E9F1-4F44-9220-55CEDD11151D}"/>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Community and responder safety</a:t>
            </a:r>
          </a:p>
          <a:p>
            <a:pPr marL="254000" lvl="1" indent="-254000" fontAlgn="auto">
              <a:spcBef>
                <a:spcPct val="100000"/>
              </a:spcBef>
              <a:spcAft>
                <a:spcPts val="0"/>
              </a:spcAft>
              <a:buSzPct val="99000"/>
              <a:buFont typeface="Arial"/>
              <a:buChar char="•"/>
              <a:tabLst/>
            </a:pPr>
            <a:r>
              <a:rPr lang="en-US" kern="1200">
                <a:ea typeface="+mn-ea"/>
                <a:sym typeface="Arial"/>
              </a:rPr>
              <a:t>Impacts to life, property, and the economy</a:t>
            </a:r>
          </a:p>
          <a:p>
            <a:pPr marL="254000" lvl="1" indent="-254000" fontAlgn="auto">
              <a:spcBef>
                <a:spcPct val="100000"/>
              </a:spcBef>
              <a:spcAft>
                <a:spcPts val="0"/>
              </a:spcAft>
              <a:buSzPct val="99000"/>
              <a:buFont typeface="Arial"/>
              <a:buChar char="•"/>
              <a:tabLst/>
            </a:pPr>
            <a:r>
              <a:rPr lang="en-US" kern="1200">
                <a:ea typeface="+mn-ea"/>
                <a:sym typeface="Arial"/>
              </a:rPr>
              <a:t>Potential hazardous materials</a:t>
            </a:r>
          </a:p>
          <a:p>
            <a:pPr marL="254000" lvl="1" indent="-254000" fontAlgn="auto">
              <a:spcBef>
                <a:spcPct val="100000"/>
              </a:spcBef>
              <a:spcAft>
                <a:spcPts val="0"/>
              </a:spcAft>
              <a:buSzPct val="99000"/>
              <a:buFont typeface="Arial"/>
              <a:buChar char="•"/>
              <a:tabLst/>
            </a:pPr>
            <a:r>
              <a:rPr lang="en-US" kern="1200">
                <a:ea typeface="+mn-ea"/>
                <a:sym typeface="Arial"/>
              </a:rPr>
              <a:t>Weather and other environmental influences</a:t>
            </a:r>
          </a:p>
          <a:p>
            <a:pPr marL="254000" lvl="1" indent="-254000" fontAlgn="auto">
              <a:spcBef>
                <a:spcPct val="100000"/>
              </a:spcBef>
              <a:spcAft>
                <a:spcPts val="0"/>
              </a:spcAft>
              <a:buSzPct val="99000"/>
              <a:buFont typeface="Arial"/>
              <a:buChar char="•"/>
              <a:tabLst/>
            </a:pPr>
            <a:r>
              <a:rPr lang="en-US" kern="1200">
                <a:ea typeface="+mn-ea"/>
                <a:sym typeface="Arial"/>
              </a:rPr>
              <a:t>Likelihood of cascading events</a:t>
            </a:r>
          </a:p>
          <a:p>
            <a:pPr marL="254000" lvl="1" indent="-254000" fontAlgn="auto">
              <a:spcBef>
                <a:spcPct val="100000"/>
              </a:spcBef>
              <a:spcAft>
                <a:spcPts val="0"/>
              </a:spcAft>
              <a:buSzPct val="99000"/>
              <a:buFont typeface="Arial"/>
              <a:buChar char="•"/>
              <a:tabLst/>
            </a:pPr>
            <a:r>
              <a:rPr lang="en-US" kern="1200">
                <a:ea typeface="+mn-ea"/>
                <a:sym typeface="Arial"/>
              </a:rPr>
              <a:t>Potential crime scene (including terrorism)</a:t>
            </a:r>
          </a:p>
          <a:p>
            <a:pPr marL="254000" lvl="1" indent="-254000" fontAlgn="auto">
              <a:spcBef>
                <a:spcPct val="100000"/>
              </a:spcBef>
              <a:spcAft>
                <a:spcPts val="0"/>
              </a:spcAft>
              <a:buSzPct val="99000"/>
              <a:buFont typeface="Arial"/>
              <a:buChar char="•"/>
              <a:tabLst/>
            </a:pPr>
            <a:r>
              <a:rPr lang="en-US" kern="1200">
                <a:ea typeface="+mn-ea"/>
                <a:sym typeface="Arial"/>
              </a:rPr>
              <a:t>Political sensitivity, external influences, and media relations</a:t>
            </a:r>
          </a:p>
          <a:p>
            <a:pPr marL="254000" lvl="1" indent="-254000" fontAlgn="auto">
              <a:spcBef>
                <a:spcPct val="100000"/>
              </a:spcBef>
              <a:spcAft>
                <a:spcPts val="0"/>
              </a:spcAft>
              <a:buSzPct val="99000"/>
              <a:buFont typeface="Arial"/>
              <a:buChar char="•"/>
              <a:tabLst/>
            </a:pPr>
            <a:r>
              <a:rPr lang="en-US" kern="1200">
                <a:ea typeface="+mn-ea"/>
                <a:sym typeface="Arial"/>
              </a:rPr>
              <a:t>Area involved, jurisdictional boundaries</a:t>
            </a:r>
          </a:p>
          <a:p>
            <a:pPr marL="254000" lvl="1" indent="-254000" fontAlgn="auto">
              <a:spcBef>
                <a:spcPct val="100000"/>
              </a:spcBef>
              <a:spcAft>
                <a:spcPts val="0"/>
              </a:spcAft>
              <a:buSzPct val="99000"/>
              <a:buFont typeface="Arial"/>
              <a:buChar char="•"/>
              <a:tabLst/>
            </a:pPr>
            <a:r>
              <a:rPr lang="en-US" kern="1200">
                <a:ea typeface="+mn-ea"/>
                <a:sym typeface="Arial"/>
              </a:rPr>
              <a:t>Availability of resources</a:t>
            </a:r>
            <a:endParaRPr lang="en-US"/>
          </a:p>
        </p:txBody>
      </p:sp>
      <p:sp>
        <p:nvSpPr>
          <p:cNvPr id="6" name="Slide Number Placeholder 5">
            <a:extLst>
              <a:ext uri="{FF2B5EF4-FFF2-40B4-BE49-F238E27FC236}">
                <a16:creationId xmlns:a16="http://schemas.microsoft.com/office/drawing/2014/main" id="{5640A66F-CAA5-4DE5-A374-DCBF09070184}"/>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14</a:t>
            </a:fld>
            <a:endParaRPr lang="en-US"/>
          </a:p>
        </p:txBody>
      </p:sp>
    </p:spTree>
    <p:extLst>
      <p:ext uri="{BB962C8B-B14F-4D97-AF65-F5344CB8AC3E}">
        <p14:creationId xmlns:p14="http://schemas.microsoft.com/office/powerpoint/2010/main" val="402286272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6.1: Complexity Analysis</a:t>
            </a:r>
          </a:p>
        </p:txBody>
      </p:sp>
      <p:sp>
        <p:nvSpPr>
          <p:cNvPr id="3" name="Content Placeholder 2">
            <a:extLst>
              <a:ext uri="{FF2B5EF4-FFF2-40B4-BE49-F238E27FC236}">
                <a16:creationId xmlns:a16="http://schemas.microsoft.com/office/drawing/2014/main" id="{3007FB81-3905-4904-AA4B-7650B6DC8DC0}"/>
              </a:ext>
            </a:extLst>
          </p:cNvPr>
          <p:cNvSpPr>
            <a:spLocks noGrp="1"/>
          </p:cNvSpPr>
          <p:nvPr>
            <p:ph idx="1"/>
          </p:nvPr>
        </p:nvSpPr>
        <p:spPr/>
        <p:txBody>
          <a:bodyPr>
            <a:normAutofit fontScale="55000" lnSpcReduction="20000"/>
          </a:bodyPr>
          <a:lstStyle/>
          <a:p>
            <a:pPr fontAlgn="auto">
              <a:spcBef>
                <a:spcPct val="100000"/>
              </a:spcBef>
              <a:buSzPct val="99000"/>
              <a:tabLst/>
            </a:pPr>
            <a:r>
              <a:rPr lang="en-US" b="1" u="sng" kern="1200">
                <a:sym typeface="Arial"/>
              </a:rPr>
              <a:t>Activity Purpose:</a:t>
            </a:r>
            <a:r>
              <a:rPr lang="en-US" kern="1200">
                <a:sym typeface="Arial"/>
              </a:rPr>
              <a:t> To give the students practice at identifying the indicators that are considered when analyzing and determining the complexity of an incident.</a:t>
            </a:r>
          </a:p>
          <a:p>
            <a:pPr fontAlgn="auto">
              <a:spcBef>
                <a:spcPct val="100000"/>
              </a:spcBef>
              <a:buSzPct val="99000"/>
              <a:tabLst/>
            </a:pPr>
            <a:r>
              <a:rPr lang="en-US" b="1" u="sng" kern="1200">
                <a:sym typeface="Arial"/>
              </a:rPr>
              <a:t>Time:</a:t>
            </a:r>
            <a:r>
              <a:rPr lang="en-US" kern="1200">
                <a:sym typeface="Arial"/>
              </a:rPr>
              <a:t> 20 minutes</a:t>
            </a:r>
          </a:p>
          <a:p>
            <a:pPr fontAlgn="auto">
              <a:spcBef>
                <a:spcPct val="100000"/>
              </a:spcBef>
              <a:buSzPct val="99000"/>
              <a:tabLst/>
            </a:pPr>
            <a:r>
              <a:rPr lang="en-US" b="1" u="sng" kern="1200">
                <a:sym typeface="Arial"/>
              </a:rPr>
              <a:t>Instructions:</a:t>
            </a:r>
            <a:r>
              <a:rPr lang="en-US" kern="1200">
                <a:sym typeface="Arial"/>
              </a:rPr>
              <a:t> Working in your team:</a:t>
            </a:r>
          </a:p>
          <a:p>
            <a:pPr marL="254000" lvl="1" indent="-254000" fontAlgn="auto">
              <a:spcBef>
                <a:spcPct val="100000"/>
              </a:spcBef>
              <a:buSzPct val="99000"/>
              <a:buFont typeface="Arial"/>
              <a:buAutoNum type="arabicPeriod"/>
              <a:tabLst/>
            </a:pPr>
            <a:r>
              <a:rPr lang="en-US" kern="1200">
                <a:ea typeface="+mn-ea"/>
                <a:sym typeface="Arial"/>
              </a:rPr>
              <a:t>Select an incident (e.g., flood, building collapse, water main break, bridge accident, hostage, hazardous materials, fire, disease outbreak, planned event, etc.). (Or you may want to assign an incident type to each team.)</a:t>
            </a:r>
          </a:p>
          <a:p>
            <a:pPr marL="254000" lvl="1" indent="-254000" fontAlgn="auto">
              <a:spcBef>
                <a:spcPct val="100000"/>
              </a:spcBef>
              <a:buSzPct val="99000"/>
              <a:buFont typeface="Arial"/>
              <a:buAutoNum type="arabicPeriod"/>
              <a:tabLst/>
            </a:pPr>
            <a:r>
              <a:rPr lang="en-US" kern="1200">
                <a:ea typeface="+mn-ea"/>
                <a:sym typeface="Arial"/>
              </a:rPr>
              <a:t>Using the worksheet in the Student Manual (see the next page), identify a list of indicators that you might consider in order to determine the complexity of this incident. List the top three critical factors on chart paper.</a:t>
            </a:r>
          </a:p>
          <a:p>
            <a:pPr marL="254000" lvl="1" indent="-254000" fontAlgn="auto">
              <a:spcBef>
                <a:spcPct val="100000"/>
              </a:spcBef>
              <a:buSzPct val="99000"/>
              <a:buFont typeface="Arial"/>
              <a:buAutoNum type="arabicPeriod"/>
              <a:tabLst/>
            </a:pPr>
            <a:r>
              <a:rPr lang="en-US" kern="1200">
                <a:ea typeface="+mn-ea"/>
                <a:sym typeface="Arial"/>
              </a:rPr>
              <a:t>Choose a spokesperson and be ready to present your complexity analysis to the class in 15 minutes.</a:t>
            </a:r>
          </a:p>
          <a:p>
            <a:pPr>
              <a:spcBef>
                <a:spcPct val="100000"/>
              </a:spcBef>
              <a:buSzPct val="99000"/>
            </a:pPr>
            <a:r>
              <a:rPr lang="en-US" kern="1200">
                <a:sym typeface="Arial"/>
              </a:rPr>
              <a:t> </a:t>
            </a:r>
            <a:endParaRPr lang="en-US"/>
          </a:p>
        </p:txBody>
      </p:sp>
      <p:sp>
        <p:nvSpPr>
          <p:cNvPr id="6" name="Slide Number Placeholder 5">
            <a:extLst>
              <a:ext uri="{FF2B5EF4-FFF2-40B4-BE49-F238E27FC236}">
                <a16:creationId xmlns:a16="http://schemas.microsoft.com/office/drawing/2014/main" id="{958481A9-072B-4CC2-8053-CB8A9164EE4D}"/>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15</a:t>
            </a:fld>
            <a:endParaRPr lang="en-US"/>
          </a:p>
        </p:txBody>
      </p:sp>
    </p:spTree>
    <p:extLst>
      <p:ext uri="{BB962C8B-B14F-4D97-AF65-F5344CB8AC3E}">
        <p14:creationId xmlns:p14="http://schemas.microsoft.com/office/powerpoint/2010/main" val="151508794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Complexity and Resource Needs</a:t>
            </a:r>
          </a:p>
        </p:txBody>
      </p:sp>
      <p:sp>
        <p:nvSpPr>
          <p:cNvPr id="8" name="Content Placeholder 7">
            <a:extLst>
              <a:ext uri="{FF2B5EF4-FFF2-40B4-BE49-F238E27FC236}">
                <a16:creationId xmlns:a16="http://schemas.microsoft.com/office/drawing/2014/main" id="{38D388FC-42D4-4F7E-A789-BC6E04CAF8A1}"/>
              </a:ext>
            </a:extLst>
          </p:cNvPr>
          <p:cNvSpPr>
            <a:spLocks noGrp="1"/>
          </p:cNvSpPr>
          <p:nvPr>
            <p:ph sz="quarter" idx="13"/>
          </p:nvPr>
        </p:nvSpPr>
        <p:spPr/>
        <p:txBody>
          <a:bodyPr>
            <a:normAutofit fontScale="85000" lnSpcReduction="10000"/>
          </a:bodyPr>
          <a:lstStyle/>
          <a:p>
            <a:pPr>
              <a:spcBef>
                <a:spcPct val="100000"/>
              </a:spcBef>
              <a:buSzPct val="99000"/>
            </a:pPr>
            <a:r>
              <a:rPr lang="en-US" kern="1200">
                <a:sym typeface="Arial"/>
              </a:rPr>
              <a:t>As illustrated below, when incident complexity increases, your resource needs and ICS structure grow accordingly.</a:t>
            </a:r>
            <a:endParaRPr lang="en-US"/>
          </a:p>
        </p:txBody>
      </p:sp>
      <p:pic>
        <p:nvPicPr>
          <p:cNvPr id="10" name="Content Placeholder 9" descr="Images of a wrecked high-rise building (Incident Complexity), a row of different company's ambulances in a lot waiting with stretchers (Resource Needs), and a large sample organization chart with no text (ICS Structure). The word 'complexity' is on the left of the images with an arrow pointing upwards.">
            <a:extLst>
              <a:ext uri="{FF2B5EF4-FFF2-40B4-BE49-F238E27FC236}">
                <a16:creationId xmlns:a16="http://schemas.microsoft.com/office/drawing/2014/main" id="{13328421-D254-4338-A17B-C21DBB6533D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 y="2557339"/>
            <a:ext cx="8229600" cy="2648197"/>
          </a:xfrm>
          <a:prstGeom prst="rect">
            <a:avLst/>
          </a:prstGeom>
        </p:spPr>
      </p:pic>
      <p:sp>
        <p:nvSpPr>
          <p:cNvPr id="11" name="Slide Number Placeholder 10">
            <a:extLst>
              <a:ext uri="{FF2B5EF4-FFF2-40B4-BE49-F238E27FC236}">
                <a16:creationId xmlns:a16="http://schemas.microsoft.com/office/drawing/2014/main" id="{5D1FEC98-24E4-4323-B8C4-32CDFD1B0C4D}"/>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16</a:t>
            </a:fld>
            <a:endParaRPr lang="en-US"/>
          </a:p>
        </p:txBody>
      </p:sp>
    </p:spTree>
    <p:extLst>
      <p:ext uri="{BB962C8B-B14F-4D97-AF65-F5344CB8AC3E}">
        <p14:creationId xmlns:p14="http://schemas.microsoft.com/office/powerpoint/2010/main" val="236223003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Resource Typing </a:t>
            </a:r>
          </a:p>
        </p:txBody>
      </p:sp>
      <p:sp>
        <p:nvSpPr>
          <p:cNvPr id="3" name="Content Placeholder 2">
            <a:extLst>
              <a:ext uri="{FF2B5EF4-FFF2-40B4-BE49-F238E27FC236}">
                <a16:creationId xmlns:a16="http://schemas.microsoft.com/office/drawing/2014/main" id="{D66D3E30-3CE7-463E-A6BF-911F56BB9D2B}"/>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Resource Typing defines and categorizes incident resources by capability. Typing is done to ensure that responders get the right personnel and equipment. </a:t>
            </a:r>
          </a:p>
          <a:p>
            <a:pPr fontAlgn="auto">
              <a:spcBef>
                <a:spcPct val="100000"/>
              </a:spcBef>
              <a:buSzPct val="99000"/>
              <a:tabLst/>
            </a:pPr>
            <a:r>
              <a:rPr lang="en-US" kern="1200">
                <a:sym typeface="Arial"/>
              </a:rPr>
              <a:t>ICS resources are categorized by Capability, Category, Kind, and Type. </a:t>
            </a:r>
          </a:p>
          <a:p>
            <a:pPr marL="254000" lvl="1" indent="-254000" fontAlgn="auto">
              <a:spcBef>
                <a:spcPct val="100000"/>
              </a:spcBef>
              <a:buSzPct val="99000"/>
              <a:buFont typeface="Arial"/>
              <a:buChar char="•"/>
              <a:tabLst/>
            </a:pPr>
            <a:r>
              <a:rPr lang="en-US" b="1" kern="1200">
                <a:ea typeface="+mn-ea"/>
                <a:sym typeface="Arial"/>
              </a:rPr>
              <a:t>Capability: </a:t>
            </a:r>
            <a:r>
              <a:rPr lang="en-US" kern="1200">
                <a:ea typeface="+mn-ea"/>
                <a:sym typeface="Arial"/>
              </a:rPr>
              <a:t>The Core Capability for which a resource is most useful. </a:t>
            </a:r>
          </a:p>
          <a:p>
            <a:pPr marL="254000" lvl="1" indent="-254000" fontAlgn="auto">
              <a:spcBef>
                <a:spcPct val="100000"/>
              </a:spcBef>
              <a:buSzPct val="99000"/>
              <a:buFont typeface="Arial"/>
              <a:buChar char="•"/>
              <a:tabLst/>
            </a:pPr>
            <a:r>
              <a:rPr lang="en-US" b="1" kern="1200">
                <a:ea typeface="+mn-ea"/>
                <a:sym typeface="Arial"/>
              </a:rPr>
              <a:t>Category: </a:t>
            </a:r>
            <a:r>
              <a:rPr lang="en-US" kern="1200">
                <a:ea typeface="+mn-ea"/>
                <a:sym typeface="Arial"/>
              </a:rPr>
              <a:t>The function for which a resource is most useful. </a:t>
            </a:r>
          </a:p>
          <a:p>
            <a:pPr marL="254000" lvl="1" indent="-254000" fontAlgn="auto">
              <a:spcBef>
                <a:spcPct val="100000"/>
              </a:spcBef>
              <a:buSzPct val="99000"/>
              <a:buFont typeface="Arial"/>
              <a:buChar char="•"/>
              <a:tabLst/>
            </a:pPr>
            <a:r>
              <a:rPr lang="en-US" b="1" kern="1200">
                <a:ea typeface="+mn-ea"/>
                <a:sym typeface="Arial"/>
              </a:rPr>
              <a:t>Kind: </a:t>
            </a:r>
            <a:r>
              <a:rPr lang="en-US" kern="1200">
                <a:ea typeface="+mn-ea"/>
                <a:sym typeface="Arial"/>
              </a:rPr>
              <a:t>A description of what a resource is (personnel, teams, facilities, equipment or supplies).</a:t>
            </a:r>
          </a:p>
          <a:p>
            <a:pPr marL="254000" lvl="1" indent="-254000">
              <a:spcBef>
                <a:spcPct val="100000"/>
              </a:spcBef>
              <a:buSzPct val="99000"/>
            </a:pPr>
            <a:r>
              <a:rPr lang="en-US" b="1" kern="1200">
                <a:ea typeface="+mn-ea"/>
                <a:sym typeface="Arial"/>
              </a:rPr>
              <a:t>Type:</a:t>
            </a:r>
            <a:r>
              <a:rPr lang="en-US" kern="1200">
                <a:sym typeface="Arial"/>
              </a:rPr>
              <a:t> The resource's minimum capability to perform its function. The level of capability is based on size, power and capacity (for equipment), or experience and qualifications (for personnel or teams). </a:t>
            </a:r>
            <a:endParaRPr lang="en-US"/>
          </a:p>
        </p:txBody>
      </p:sp>
      <p:pic>
        <p:nvPicPr>
          <p:cNvPr id="8" name="Content Placeholder 7" descr="Person in a hard hat and an ambulance with the text Kind = What’s Needed? And Type = Qualifications? Capabilities?">
            <a:extLst>
              <a:ext uri="{FF2B5EF4-FFF2-40B4-BE49-F238E27FC236}">
                <a16:creationId xmlns:a16="http://schemas.microsoft.com/office/drawing/2014/main" id="{16E2E4DC-3ED3-4888-8CAF-F7ADF0E68FC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00675" y="2381251"/>
            <a:ext cx="2857500" cy="1733550"/>
          </a:xfrm>
          <a:prstGeom prst="rect">
            <a:avLst/>
          </a:prstGeom>
        </p:spPr>
      </p:pic>
      <p:sp>
        <p:nvSpPr>
          <p:cNvPr id="9" name="Slide Number Placeholder 8">
            <a:extLst>
              <a:ext uri="{FF2B5EF4-FFF2-40B4-BE49-F238E27FC236}">
                <a16:creationId xmlns:a16="http://schemas.microsoft.com/office/drawing/2014/main" id="{142FF01B-278D-4064-AC40-EFCE87C7D593}"/>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17</a:t>
            </a:fld>
            <a:endParaRPr lang="en-US"/>
          </a:p>
        </p:txBody>
      </p:sp>
    </p:spTree>
    <p:extLst>
      <p:ext uri="{BB962C8B-B14F-4D97-AF65-F5344CB8AC3E}">
        <p14:creationId xmlns:p14="http://schemas.microsoft.com/office/powerpoint/2010/main" val="3843809030"/>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AD52A414-42DF-4FBE-BE19-CE7BAB71316E}"/>
              </a:ext>
            </a:extLst>
          </p:cNvPr>
          <p:cNvSpPr>
            <a:spLocks noGrp="1"/>
          </p:cNvSpPr>
          <p:nvPr>
            <p:ph sz="quarter" idx="14"/>
          </p:nvPr>
        </p:nvSpPr>
        <p:spPr/>
        <p:txBody>
          <a:bodyPr>
            <a:normAutofit fontScale="92500" lnSpcReduction="20000"/>
          </a:bodyPr>
          <a:lstStyle/>
          <a:p>
            <a:pPr fontAlgn="auto">
              <a:spcBef>
                <a:spcPct val="100000"/>
              </a:spcBef>
              <a:spcAft>
                <a:spcPts val="0"/>
              </a:spcAft>
              <a:buSzPct val="99000"/>
              <a:tabLst/>
            </a:pPr>
            <a:r>
              <a:rPr lang="en-US" b="1" kern="1200">
                <a:sym typeface="Arial"/>
              </a:rPr>
              <a:t>Which is a kind? Which is a type?</a:t>
            </a:r>
            <a:endParaRPr lang="en-US" kern="1200">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Ordering a bus with seating for more than 40 adults is an example of ? </a:t>
            </a:r>
          </a:p>
          <a:p>
            <a:pPr marL="254000" lvl="1" indent="-254000" fontAlgn="auto">
              <a:spcBef>
                <a:spcPct val="100000"/>
              </a:spcBef>
              <a:spcAft>
                <a:spcPts val="0"/>
              </a:spcAft>
              <a:buSzPct val="99000"/>
              <a:buFont typeface="Arial"/>
              <a:buChar char="•"/>
              <a:tabLst/>
            </a:pPr>
            <a:r>
              <a:rPr lang="en-US" kern="1200">
                <a:ea typeface="+mn-ea"/>
                <a:sym typeface="Arial"/>
              </a:rPr>
              <a:t>Ordering a canine team is an example of ?</a:t>
            </a:r>
            <a:endParaRPr lang="en-US"/>
          </a:p>
        </p:txBody>
      </p:sp>
      <p:pic>
        <p:nvPicPr>
          <p:cNvPr id="8" name="Content Placeholder 7" descr="Discussion Question Icon">
            <a:extLst>
              <a:ext uri="{FF2B5EF4-FFF2-40B4-BE49-F238E27FC236}">
                <a16:creationId xmlns:a16="http://schemas.microsoft.com/office/drawing/2014/main" id="{21EA4F71-EBB6-47F1-BDF6-582FF224CFB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29187B2A-DE08-4AD1-9F59-2F5D6BBCCD95}"/>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18</a:t>
            </a:fld>
            <a:endParaRPr lang="en-US"/>
          </a:p>
        </p:txBody>
      </p:sp>
    </p:spTree>
    <p:extLst>
      <p:ext uri="{BB962C8B-B14F-4D97-AF65-F5344CB8AC3E}">
        <p14:creationId xmlns:p14="http://schemas.microsoft.com/office/powerpoint/2010/main" val="268014561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Importance of Resource Typing </a:t>
            </a:r>
          </a:p>
        </p:txBody>
      </p:sp>
      <p:sp>
        <p:nvSpPr>
          <p:cNvPr id="3" name="Content Placeholder 2">
            <a:extLst>
              <a:ext uri="{FF2B5EF4-FFF2-40B4-BE49-F238E27FC236}">
                <a16:creationId xmlns:a16="http://schemas.microsoft.com/office/drawing/2014/main" id="{24F685ED-42D3-4E13-8CC3-6F62180394F8}"/>
              </a:ext>
            </a:extLst>
          </p:cNvPr>
          <p:cNvSpPr>
            <a:spLocks noGrp="1"/>
          </p:cNvSpPr>
          <p:nvPr>
            <p:ph sz="quarter" idx="13"/>
          </p:nvPr>
        </p:nvSpPr>
        <p:spPr/>
        <p:txBody>
          <a:bodyPr/>
          <a:lstStyle/>
          <a:p>
            <a:pPr fontAlgn="auto">
              <a:spcBef>
                <a:spcPct val="100000"/>
              </a:spcBef>
              <a:spcAft>
                <a:spcPts val="0"/>
              </a:spcAft>
              <a:buSzPct val="99000"/>
              <a:tabLst/>
            </a:pPr>
            <a:r>
              <a:rPr lang="en-US" kern="1200">
                <a:sym typeface="Arial"/>
              </a:rPr>
              <a:t>Requesting a resource kind without specifying a resource type could result in an inadequate resource arriving on the scene. </a:t>
            </a:r>
          </a:p>
          <a:p>
            <a:pPr fontAlgn="auto">
              <a:spcBef>
                <a:spcPct val="100000"/>
              </a:spcBef>
              <a:spcAft>
                <a:spcPts val="0"/>
              </a:spcAft>
              <a:buSzPct val="99000"/>
              <a:tabLst/>
            </a:pPr>
            <a:r>
              <a:rPr lang="en-US" kern="1200">
                <a:sym typeface="Arial"/>
              </a:rPr>
              <a:t>The Order: "We need a HazMat team."</a:t>
            </a:r>
            <a:endParaRPr lang="en-US"/>
          </a:p>
        </p:txBody>
      </p:sp>
      <p:pic>
        <p:nvPicPr>
          <p:cNvPr id="8" name="Content Placeholder 7" descr="Photo 1, What You Need -  is two people dressed in HazMat gear caring for a patient. Photo 2, What Arrived -  is a man with hazmat face gear.">
            <a:extLst>
              <a:ext uri="{FF2B5EF4-FFF2-40B4-BE49-F238E27FC236}">
                <a16:creationId xmlns:a16="http://schemas.microsoft.com/office/drawing/2014/main" id="{671E39F2-5DA3-43B1-841D-759DF23E23D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557181" y="3717010"/>
            <a:ext cx="4029637" cy="1743318"/>
          </a:xfrm>
          <a:prstGeom prst="rect">
            <a:avLst/>
          </a:prstGeom>
        </p:spPr>
      </p:pic>
      <p:sp>
        <p:nvSpPr>
          <p:cNvPr id="9" name="Slide Number Placeholder 8">
            <a:extLst>
              <a:ext uri="{FF2B5EF4-FFF2-40B4-BE49-F238E27FC236}">
                <a16:creationId xmlns:a16="http://schemas.microsoft.com/office/drawing/2014/main" id="{7643A2A8-FBE9-46AC-8F69-DEECC5CCD5B6}"/>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19</a:t>
            </a:fld>
            <a:endParaRPr lang="en-US"/>
          </a:p>
        </p:txBody>
      </p:sp>
    </p:spTree>
    <p:extLst>
      <p:ext uri="{BB962C8B-B14F-4D97-AF65-F5344CB8AC3E}">
        <p14:creationId xmlns:p14="http://schemas.microsoft.com/office/powerpoint/2010/main" val="363459658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Flexibility and Standardization</a:t>
            </a:r>
          </a:p>
        </p:txBody>
      </p:sp>
      <p:sp>
        <p:nvSpPr>
          <p:cNvPr id="3" name="Content Placeholder 2">
            <a:extLst>
              <a:ext uri="{FF2B5EF4-FFF2-40B4-BE49-F238E27FC236}">
                <a16:creationId xmlns:a16="http://schemas.microsoft.com/office/drawing/2014/main" id="{230410EA-0074-48D9-B2C5-0C62F37960D9}"/>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A guiding principle of NIMS is </a:t>
            </a:r>
            <a:r>
              <a:rPr lang="en-US" b="1" kern="1200">
                <a:sym typeface="Arial"/>
              </a:rPr>
              <a:t>flexibility.</a:t>
            </a:r>
            <a:r>
              <a:rPr lang="en-US" kern="1200">
                <a:sym typeface="Arial"/>
              </a:rPr>
              <a:t> The ICS organization may be expanded easily from a very small size for routine operations to a larger organization capable of handling catastrophic events.</a:t>
            </a:r>
          </a:p>
          <a:p>
            <a:pPr fontAlgn="auto">
              <a:spcBef>
                <a:spcPct val="100000"/>
              </a:spcBef>
              <a:spcAft>
                <a:spcPts val="0"/>
              </a:spcAft>
              <a:buSzPct val="99000"/>
              <a:tabLst/>
            </a:pPr>
            <a:r>
              <a:rPr lang="en-US" kern="1200">
                <a:sym typeface="Arial"/>
              </a:rPr>
              <a:t>Standardization within ICS does NOT limit flexibility. ICS works for small, routine operations as well as catastrophic events.</a:t>
            </a:r>
          </a:p>
          <a:p>
            <a:pPr fontAlgn="auto">
              <a:spcBef>
                <a:spcPct val="100000"/>
              </a:spcBef>
              <a:spcAft>
                <a:spcPts val="0"/>
              </a:spcAft>
              <a:buSzPct val="99000"/>
              <a:tabLst/>
            </a:pPr>
            <a:r>
              <a:rPr lang="en-US" kern="1200">
                <a:sym typeface="Arial"/>
              </a:rPr>
              <a:t>Flexibility does NOT mean that the NIMS Management Characteristic Common Terminology is superseded. Flexibility is exercised only within the standard ICS organizational structure and position titles. Flexibility does not mean using non-standard organizational structures or position titles that would interfere with the NIMS Management Characteristics Common Terminology and Modular Organization.</a:t>
            </a:r>
            <a:endParaRPr lang="en-US"/>
          </a:p>
        </p:txBody>
      </p:sp>
      <p:pic>
        <p:nvPicPr>
          <p:cNvPr id="8" name="Content Placeholder 7" descr="Men in orange vests using a handheld radio.">
            <a:extLst>
              <a:ext uri="{FF2B5EF4-FFF2-40B4-BE49-F238E27FC236}">
                <a16:creationId xmlns:a16="http://schemas.microsoft.com/office/drawing/2014/main" id="{77884FFD-08B5-4D4B-8EA1-84B100A037E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FC722A24-7E41-43B5-A18D-70A2855FDD0A}"/>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a:t>
            </a:fld>
            <a:endParaRPr lang="en-US"/>
          </a:p>
        </p:txBody>
      </p:sp>
    </p:spTree>
    <p:extLst>
      <p:ext uri="{BB962C8B-B14F-4D97-AF65-F5344CB8AC3E}">
        <p14:creationId xmlns:p14="http://schemas.microsoft.com/office/powerpoint/2010/main" val="181323287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Resource Typing (Continued)</a:t>
            </a:r>
          </a:p>
        </p:txBody>
      </p:sp>
      <p:sp>
        <p:nvSpPr>
          <p:cNvPr id="3" name="Content Placeholder 2">
            <a:extLst>
              <a:ext uri="{FF2B5EF4-FFF2-40B4-BE49-F238E27FC236}">
                <a16:creationId xmlns:a16="http://schemas.microsoft.com/office/drawing/2014/main" id="{1F5BFFD3-9E65-4642-8248-EEE9D128C0B4}"/>
              </a:ext>
            </a:extLst>
          </p:cNvPr>
          <p:cNvSpPr>
            <a:spLocks noGrp="1"/>
          </p:cNvSpPr>
          <p:nvPr>
            <p:ph sz="quarter" idx="13"/>
          </p:nvPr>
        </p:nvSpPr>
        <p:spPr/>
        <p:txBody>
          <a:bodyPr/>
          <a:lstStyle/>
          <a:p>
            <a:pPr>
              <a:spcBef>
                <a:spcPct val="100000"/>
              </a:spcBef>
              <a:buSzPct val="99000"/>
            </a:pPr>
            <a:r>
              <a:rPr lang="en-US" kern="1200">
                <a:sym typeface="Arial"/>
              </a:rPr>
              <a:t>Resource types range from Type I (most capable) to Type IV (least capable), letting you reserve the appropriate level of resource for your incident by describing the size, capability, and staffing qualifications of a specific resource.</a:t>
            </a:r>
            <a:endParaRPr lang="en-US"/>
          </a:p>
        </p:txBody>
      </p:sp>
      <p:pic>
        <p:nvPicPr>
          <p:cNvPr id="8" name="Content Placeholder 7" descr="Image of two men carrying a box labeled Type IV Capability and an image of a man standing in next to a building labeled Type I Capability. The images illustrate how resource types range from Type I (most capable) to Type IV (least capable).">
            <a:extLst>
              <a:ext uri="{FF2B5EF4-FFF2-40B4-BE49-F238E27FC236}">
                <a16:creationId xmlns:a16="http://schemas.microsoft.com/office/drawing/2014/main" id="{E5CB3350-ED1A-4131-998C-8346767A62C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190750" y="3669506"/>
            <a:ext cx="4762500" cy="1838325"/>
          </a:xfrm>
          <a:prstGeom prst="rect">
            <a:avLst/>
          </a:prstGeom>
        </p:spPr>
      </p:pic>
      <p:sp>
        <p:nvSpPr>
          <p:cNvPr id="9" name="Slide Number Placeholder 8">
            <a:extLst>
              <a:ext uri="{FF2B5EF4-FFF2-40B4-BE49-F238E27FC236}">
                <a16:creationId xmlns:a16="http://schemas.microsoft.com/office/drawing/2014/main" id="{DEFB5C53-B5D7-4BC7-968D-3B01401F2D89}"/>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20</a:t>
            </a:fld>
            <a:endParaRPr lang="en-US"/>
          </a:p>
        </p:txBody>
      </p:sp>
    </p:spTree>
    <p:extLst>
      <p:ext uri="{BB962C8B-B14F-4D97-AF65-F5344CB8AC3E}">
        <p14:creationId xmlns:p14="http://schemas.microsoft.com/office/powerpoint/2010/main" val="226609376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Resource Typing and NIMS</a:t>
            </a:r>
          </a:p>
        </p:txBody>
      </p:sp>
      <p:sp>
        <p:nvSpPr>
          <p:cNvPr id="3" name="Content Placeholder 2">
            <a:extLst>
              <a:ext uri="{FF2B5EF4-FFF2-40B4-BE49-F238E27FC236}">
                <a16:creationId xmlns:a16="http://schemas.microsoft.com/office/drawing/2014/main" id="{E37CBB38-571B-4872-AFB5-7F10577AACFF}"/>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Resource Management is a key component of NIMS. This effort helps all Federal, State, tribal, and local jurisdictions locate, request, and track resources to assist neighboring jurisdictions when local capability is overwhelmed. </a:t>
            </a:r>
          </a:p>
          <a:p>
            <a:pPr fontAlgn="auto">
              <a:spcBef>
                <a:spcPct val="100000"/>
              </a:spcBef>
              <a:spcAft>
                <a:spcPts val="0"/>
              </a:spcAft>
              <a:buSzPct val="99000"/>
              <a:tabLst/>
            </a:pPr>
            <a:r>
              <a:rPr lang="en-US" kern="1200">
                <a:sym typeface="Arial"/>
              </a:rPr>
              <a:t>The Resource Typing Library Tool (RTLT) is an online catalogue of national resource typing definitions, position qualifications and Position Task Books (PTBs) provided by the Federal Emergency Management Agency (FEMA).</a:t>
            </a:r>
          </a:p>
          <a:p>
            <a:pPr fontAlgn="auto">
              <a:spcBef>
                <a:spcPct val="100000"/>
              </a:spcBef>
              <a:spcAft>
                <a:spcPts val="0"/>
              </a:spcAft>
              <a:buSzPct val="99000"/>
              <a:tabLst/>
            </a:pPr>
            <a:r>
              <a:rPr lang="en-US" kern="1200">
                <a:sym typeface="Arial"/>
              </a:rPr>
              <a:t>For more information you can access the RTLT at </a:t>
            </a:r>
            <a:r>
              <a:rPr lang="en-US" kern="1200">
                <a:sym typeface="Arial"/>
                <a:hlinkClick r:id="rId2">
                  <a:extLst>
                    <a:ext uri="{A12FA001-AC4F-418D-AE19-62706E023703}">
                      <ahyp:hlinkClr xmlns:ahyp="http://schemas.microsoft.com/office/drawing/2018/hyperlinkcolor" val="tx"/>
                    </a:ext>
                  </a:extLst>
                </a:hlinkClick>
              </a:rPr>
              <a:t>https://rtlt.preptoolkit.fema.gov</a:t>
            </a:r>
            <a:r>
              <a:rPr lang="en-US" kern="1200">
                <a:sym typeface="Arial"/>
              </a:rPr>
              <a:t>.</a:t>
            </a:r>
            <a:endParaRPr lang="en-US"/>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B9C028A2-AFDF-43D2-A2CF-4C5365732460}"/>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6726205E-6DB5-49CE-B728-26760D63E385}"/>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21</a:t>
            </a:fld>
            <a:endParaRPr lang="en-US"/>
          </a:p>
        </p:txBody>
      </p:sp>
    </p:spTree>
    <p:extLst>
      <p:ext uri="{BB962C8B-B14F-4D97-AF65-F5344CB8AC3E}">
        <p14:creationId xmlns:p14="http://schemas.microsoft.com/office/powerpoint/2010/main" val="124458062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Additional Resource Terminology</a:t>
            </a:r>
          </a:p>
        </p:txBody>
      </p:sp>
      <p:sp>
        <p:nvSpPr>
          <p:cNvPr id="3" name="Content Placeholder 2">
            <a:extLst>
              <a:ext uri="{FF2B5EF4-FFF2-40B4-BE49-F238E27FC236}">
                <a16:creationId xmlns:a16="http://schemas.microsoft.com/office/drawing/2014/main" id="{8A2524D9-D634-4D4F-B8C0-974CB78E7BBF}"/>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The following terms apply to resources:</a:t>
            </a:r>
          </a:p>
          <a:p>
            <a:pPr marL="254000" lvl="1" indent="-254000" fontAlgn="auto">
              <a:spcBef>
                <a:spcPct val="100000"/>
              </a:spcBef>
              <a:spcAft>
                <a:spcPts val="0"/>
              </a:spcAft>
              <a:buSzPct val="99000"/>
              <a:buFont typeface="Arial"/>
              <a:buChar char="•"/>
              <a:tabLst/>
            </a:pPr>
            <a:r>
              <a:rPr lang="en-US" kern="1200">
                <a:ea typeface="+mn-ea"/>
                <a:sym typeface="Arial"/>
              </a:rPr>
              <a:t>A </a:t>
            </a:r>
            <a:r>
              <a:rPr lang="en-US" b="1" kern="1200">
                <a:ea typeface="+mn-ea"/>
                <a:sym typeface="Arial"/>
              </a:rPr>
              <a:t>Task Force</a:t>
            </a:r>
            <a:r>
              <a:rPr lang="en-US" kern="1200">
                <a:ea typeface="+mn-ea"/>
                <a:sym typeface="Arial"/>
              </a:rPr>
              <a:t> is a combination of mixed resources with common communications operating under the direct supervision of a Task Force Leader.</a:t>
            </a:r>
          </a:p>
          <a:p>
            <a:pPr marL="254000" lvl="1" indent="-254000" fontAlgn="auto">
              <a:spcBef>
                <a:spcPct val="100000"/>
              </a:spcBef>
              <a:spcAft>
                <a:spcPts val="0"/>
              </a:spcAft>
              <a:buSzPct val="99000"/>
              <a:buFont typeface="Arial"/>
              <a:buChar char="•"/>
              <a:tabLst/>
            </a:pPr>
            <a:r>
              <a:rPr lang="en-US" kern="1200">
                <a:ea typeface="+mn-ea"/>
                <a:sym typeface="Arial"/>
              </a:rPr>
              <a:t>A </a:t>
            </a:r>
            <a:r>
              <a:rPr lang="en-US" b="1" kern="1200">
                <a:ea typeface="+mn-ea"/>
                <a:sym typeface="Arial"/>
              </a:rPr>
              <a:t>Strike Team / Resource Team</a:t>
            </a:r>
            <a:r>
              <a:rPr lang="en-US" kern="1200">
                <a:ea typeface="+mn-ea"/>
                <a:sym typeface="Arial"/>
              </a:rPr>
              <a:t> is a set number of resources of the same kind and type with common communications operating under the direct supervision of a Strike Team Leader. A Strike Team may also be referred to as a Resource Team by law enforcement.</a:t>
            </a:r>
          </a:p>
          <a:p>
            <a:pPr marL="254000" lvl="1" indent="-254000" fontAlgn="auto">
              <a:spcBef>
                <a:spcPct val="100000"/>
              </a:spcBef>
              <a:spcAft>
                <a:spcPts val="0"/>
              </a:spcAft>
              <a:buSzPct val="99000"/>
              <a:buFont typeface="Arial"/>
              <a:buChar char="•"/>
              <a:tabLst/>
            </a:pPr>
            <a:r>
              <a:rPr lang="en-US" kern="1200">
                <a:ea typeface="+mn-ea"/>
                <a:sym typeface="Arial"/>
              </a:rPr>
              <a:t>A </a:t>
            </a:r>
            <a:r>
              <a:rPr lang="en-US" b="1" kern="1200">
                <a:ea typeface="+mn-ea"/>
                <a:sym typeface="Arial"/>
              </a:rPr>
              <a:t>Single Resource</a:t>
            </a:r>
            <a:r>
              <a:rPr lang="en-US" kern="1200">
                <a:sym typeface="Arial"/>
              </a:rPr>
              <a:t> is an individual, a piece of equipment and its personnel complement, or a crew or team of individuals with an identified work supervisor that can be used on an incident. </a:t>
            </a:r>
            <a:endParaRPr lang="en-US"/>
          </a:p>
        </p:txBody>
      </p:sp>
      <p:pic>
        <p:nvPicPr>
          <p:cNvPr id="8" name="Content Placeholder 7" descr="Operations Section Org Chart. Under the Operations Section includes Task Force, Strike Team, and Single Resource.">
            <a:extLst>
              <a:ext uri="{FF2B5EF4-FFF2-40B4-BE49-F238E27FC236}">
                <a16:creationId xmlns:a16="http://schemas.microsoft.com/office/drawing/2014/main" id="{E95D0811-630C-4E35-8C81-372C2A30A2B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470784" y="1936936"/>
            <a:ext cx="2146032" cy="2984127"/>
          </a:xfrm>
          <a:prstGeom prst="rect">
            <a:avLst/>
          </a:prstGeom>
        </p:spPr>
      </p:pic>
      <p:sp>
        <p:nvSpPr>
          <p:cNvPr id="9" name="Slide Number Placeholder 8">
            <a:extLst>
              <a:ext uri="{FF2B5EF4-FFF2-40B4-BE49-F238E27FC236}">
                <a16:creationId xmlns:a16="http://schemas.microsoft.com/office/drawing/2014/main" id="{87FC5EEF-4C28-4A58-8B62-CE3806AFB48D}"/>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22</a:t>
            </a:fld>
            <a:endParaRPr lang="en-US"/>
          </a:p>
        </p:txBody>
      </p:sp>
    </p:spTree>
    <p:extLst>
      <p:ext uri="{BB962C8B-B14F-4D97-AF65-F5344CB8AC3E}">
        <p14:creationId xmlns:p14="http://schemas.microsoft.com/office/powerpoint/2010/main" val="301426650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C72EC9FD-8A89-4A07-98E3-C08FE8622D66}"/>
              </a:ext>
            </a:extLst>
          </p:cNvPr>
          <p:cNvSpPr>
            <a:spLocks noGrp="1"/>
          </p:cNvSpPr>
          <p:nvPr>
            <p:ph sz="quarter" idx="14"/>
          </p:nvPr>
        </p:nvSpPr>
        <p:spPr>
          <a:xfrm>
            <a:off x="457199" y="3091070"/>
            <a:ext cx="8229600" cy="2232852"/>
          </a:xfrm>
        </p:spPr>
        <p:txBody>
          <a:bodyPr>
            <a:normAutofit fontScale="55000" lnSpcReduction="20000"/>
          </a:bodyPr>
          <a:lstStyle/>
          <a:p>
            <a:pPr fontAlgn="auto">
              <a:spcBef>
                <a:spcPct val="100000"/>
              </a:spcBef>
              <a:buSzPct val="99000"/>
              <a:tabLst/>
            </a:pPr>
            <a:r>
              <a:rPr lang="en-US" sz="2900" kern="1200" dirty="0">
                <a:sym typeface="Arial"/>
              </a:rPr>
              <a:t> </a:t>
            </a:r>
            <a:r>
              <a:rPr lang="en-US" sz="2900" b="1" kern="1200" dirty="0">
                <a:sym typeface="Arial"/>
              </a:rPr>
              <a:t>Which of these is Strike (Resource) Team? Task Force? Single Resource?</a:t>
            </a:r>
            <a:r>
              <a:rPr lang="en-US" sz="2900" kern="1200" dirty="0">
                <a:sym typeface="Arial"/>
              </a:rPr>
              <a:t> </a:t>
            </a:r>
          </a:p>
          <a:p>
            <a:pPr marL="254000" lvl="1" indent="-254000" fontAlgn="auto">
              <a:spcBef>
                <a:spcPct val="100000"/>
              </a:spcBef>
              <a:buSzPct val="99000"/>
              <a:buFont typeface="Arial"/>
              <a:buChar char="•"/>
              <a:tabLst/>
            </a:pPr>
            <a:r>
              <a:rPr lang="en-US" sz="2900" kern="1200" dirty="0">
                <a:ea typeface="+mn-ea"/>
                <a:sym typeface="Arial"/>
              </a:rPr>
              <a:t>Five Type I ambulances and crew complements with a leader.</a:t>
            </a:r>
          </a:p>
          <a:p>
            <a:pPr marL="254000" lvl="1" indent="-254000" fontAlgn="auto">
              <a:spcBef>
                <a:spcPct val="100000"/>
              </a:spcBef>
              <a:buSzPct val="99000"/>
              <a:buFont typeface="Arial"/>
              <a:buChar char="•"/>
              <a:tabLst/>
            </a:pPr>
            <a:r>
              <a:rPr lang="en-US" sz="2900" kern="1200" dirty="0">
                <a:ea typeface="+mn-ea"/>
                <a:sym typeface="Arial"/>
              </a:rPr>
              <a:t>One Type I ambulance and crew complement.</a:t>
            </a:r>
          </a:p>
          <a:p>
            <a:pPr marL="254000" lvl="1" indent="-254000" fontAlgn="auto">
              <a:spcBef>
                <a:spcPct val="100000"/>
              </a:spcBef>
              <a:buSzPct val="99000"/>
              <a:buFont typeface="Arial"/>
              <a:buChar char="•"/>
              <a:tabLst/>
            </a:pPr>
            <a:r>
              <a:rPr lang="en-US" sz="2900" kern="1200" dirty="0">
                <a:ea typeface="+mn-ea"/>
                <a:sym typeface="Arial"/>
              </a:rPr>
              <a:t>One Type III Helicopter, one Urban Search &amp; Rescue Team, and one Emergency Medical Technician with a leader.</a:t>
            </a:r>
          </a:p>
          <a:p>
            <a:pPr>
              <a:spcBef>
                <a:spcPct val="100000"/>
              </a:spcBef>
              <a:buSzPct val="99000"/>
            </a:pPr>
            <a:r>
              <a:rPr lang="en-US" kern="1200" dirty="0">
                <a:sym typeface="Arial"/>
              </a:rPr>
              <a:t> </a:t>
            </a:r>
            <a:endParaRPr lang="en-US" dirty="0"/>
          </a:p>
        </p:txBody>
      </p:sp>
      <p:pic>
        <p:nvPicPr>
          <p:cNvPr id="8" name="Content Placeholder 7" descr="Discussion Question Icon">
            <a:extLst>
              <a:ext uri="{FF2B5EF4-FFF2-40B4-BE49-F238E27FC236}">
                <a16:creationId xmlns:a16="http://schemas.microsoft.com/office/drawing/2014/main" id="{3F3431EE-E09D-49AF-8337-D3BB0FB1BB6A}"/>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4EB5CF95-E343-4BF1-B1BD-F78F6FEF79A3}"/>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23</a:t>
            </a:fld>
            <a:endParaRPr lang="en-US"/>
          </a:p>
        </p:txBody>
      </p:sp>
    </p:spTree>
    <p:extLst>
      <p:ext uri="{BB962C8B-B14F-4D97-AF65-F5344CB8AC3E}">
        <p14:creationId xmlns:p14="http://schemas.microsoft.com/office/powerpoint/2010/main" val="406619088"/>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Typing: Overview</a:t>
            </a:r>
          </a:p>
        </p:txBody>
      </p:sp>
      <p:sp>
        <p:nvSpPr>
          <p:cNvPr id="3" name="Content Placeholder 2">
            <a:extLst>
              <a:ext uri="{FF2B5EF4-FFF2-40B4-BE49-F238E27FC236}">
                <a16:creationId xmlns:a16="http://schemas.microsoft.com/office/drawing/2014/main" id="{AF867FE9-5328-4C15-B313-03BEBB3627B7}"/>
              </a:ext>
            </a:extLst>
          </p:cNvPr>
          <p:cNvSpPr>
            <a:spLocks noGrp="1"/>
          </p:cNvSpPr>
          <p:nvPr>
            <p:ph sz="quarter" idx="13"/>
          </p:nvPr>
        </p:nvSpPr>
        <p:spPr/>
        <p:txBody>
          <a:bodyPr>
            <a:normAutofit fontScale="85000" lnSpcReduction="10000"/>
          </a:bodyPr>
          <a:lstStyle/>
          <a:p>
            <a:pPr fontAlgn="auto">
              <a:spcBef>
                <a:spcPct val="100000"/>
              </a:spcBef>
              <a:spcAft>
                <a:spcPts val="0"/>
              </a:spcAft>
              <a:buSzPct val="99000"/>
              <a:tabLst/>
            </a:pPr>
            <a:r>
              <a:rPr lang="en-US" kern="1200">
                <a:sym typeface="Arial"/>
              </a:rPr>
              <a:t>Incidents, like resources, may be categorized into five types based on complexity. Type 5 incidents are the least complex and Type 1 the most complex. Incident typing may be used to:</a:t>
            </a:r>
          </a:p>
          <a:p>
            <a:pPr marL="254000" lvl="1" indent="-254000" fontAlgn="auto">
              <a:spcBef>
                <a:spcPct val="100000"/>
              </a:spcBef>
              <a:spcAft>
                <a:spcPts val="0"/>
              </a:spcAft>
              <a:buSzPct val="99000"/>
              <a:buFont typeface="Arial"/>
              <a:buChar char="•"/>
              <a:tabLst/>
            </a:pPr>
            <a:r>
              <a:rPr lang="en-US" kern="1200">
                <a:ea typeface="+mn-ea"/>
                <a:sym typeface="Arial"/>
              </a:rPr>
              <a:t>Make decisions about resource requirements.</a:t>
            </a:r>
          </a:p>
          <a:p>
            <a:pPr marL="254000" lvl="1" indent="-254000" fontAlgn="auto">
              <a:spcBef>
                <a:spcPct val="100000"/>
              </a:spcBef>
              <a:spcAft>
                <a:spcPts val="0"/>
              </a:spcAft>
              <a:buSzPct val="99000"/>
              <a:buFont typeface="Arial"/>
              <a:buChar char="•"/>
              <a:tabLst/>
            </a:pPr>
            <a:r>
              <a:rPr lang="en-US" kern="1200">
                <a:ea typeface="+mn-ea"/>
                <a:sym typeface="Arial"/>
              </a:rPr>
              <a:t>Order Incident Management Teams (IMTs). An IMT is made up of the Command and General Staff members in an ICS organization. </a:t>
            </a:r>
            <a:endParaRPr lang="en-US"/>
          </a:p>
        </p:txBody>
      </p:sp>
      <p:pic>
        <p:nvPicPr>
          <p:cNvPr id="8" name="Content Placeholder 7" descr="Arrow pointing up with Type 1 at the top and Type 5 at the bottom. The illustration shows type 5 incidents are the least complex and Type 1 the most complex.">
            <a:extLst>
              <a:ext uri="{FF2B5EF4-FFF2-40B4-BE49-F238E27FC236}">
                <a16:creationId xmlns:a16="http://schemas.microsoft.com/office/drawing/2014/main" id="{931DF3B0-3336-45D1-A210-9E0A2DA46A3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035863" y="1905190"/>
            <a:ext cx="1015873" cy="3047619"/>
          </a:xfrm>
          <a:prstGeom prst="rect">
            <a:avLst/>
          </a:prstGeom>
        </p:spPr>
      </p:pic>
      <p:sp>
        <p:nvSpPr>
          <p:cNvPr id="9" name="Slide Number Placeholder 8">
            <a:extLst>
              <a:ext uri="{FF2B5EF4-FFF2-40B4-BE49-F238E27FC236}">
                <a16:creationId xmlns:a16="http://schemas.microsoft.com/office/drawing/2014/main" id="{C5D212AA-A020-4EA9-8EEF-1D42B1677DFA}"/>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24</a:t>
            </a:fld>
            <a:endParaRPr lang="en-US"/>
          </a:p>
        </p:txBody>
      </p:sp>
    </p:spTree>
    <p:extLst>
      <p:ext uri="{BB962C8B-B14F-4D97-AF65-F5344CB8AC3E}">
        <p14:creationId xmlns:p14="http://schemas.microsoft.com/office/powerpoint/2010/main" val="207785258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Typing: Overview (Continued)</a:t>
            </a:r>
          </a:p>
        </p:txBody>
      </p:sp>
      <p:sp>
        <p:nvSpPr>
          <p:cNvPr id="3" name="Content Placeholder 2">
            <a:extLst>
              <a:ext uri="{FF2B5EF4-FFF2-40B4-BE49-F238E27FC236}">
                <a16:creationId xmlns:a16="http://schemas.microsoft.com/office/drawing/2014/main" id="{2D2901B9-F0A7-4CCA-B98F-584CFAF1D091}"/>
              </a:ext>
            </a:extLst>
          </p:cNvPr>
          <p:cNvSpPr>
            <a:spLocks noGrp="1"/>
          </p:cNvSpPr>
          <p:nvPr>
            <p:ph sz="quarter" idx="13"/>
          </p:nvPr>
        </p:nvSpPr>
        <p:spPr/>
        <p:txBody>
          <a:bodyPr>
            <a:normAutofit fontScale="70000" lnSpcReduction="20000"/>
          </a:bodyPr>
          <a:lstStyle/>
          <a:p>
            <a:pPr>
              <a:spcBef>
                <a:spcPct val="100000"/>
              </a:spcBef>
              <a:buSzPct val="99000"/>
            </a:pPr>
            <a:r>
              <a:rPr lang="en-US" kern="1200">
                <a:sym typeface="Arial"/>
              </a:rPr>
              <a:t>The incident type corresponds to both the number of resources required and the anticipated incident duration. The incident types move from Type 5 being the least complex to Type 1 being the most complex. As the number of resources required gets larger and the duration of the incident gets longer, the complexity increases. The vast majority of incidents are in the Type 3-5 range.</a:t>
            </a:r>
          </a:p>
          <a:p>
            <a:pPr>
              <a:spcBef>
                <a:spcPct val="100000"/>
              </a:spcBef>
              <a:buSzPct val="99000"/>
            </a:pPr>
            <a:r>
              <a:rPr lang="en-US" kern="1200">
                <a:sym typeface="Arial"/>
              </a:rPr>
              <a:t>Clocks do not depict length of incident time.</a:t>
            </a:r>
            <a:endParaRPr lang="en-US"/>
          </a:p>
        </p:txBody>
      </p:sp>
      <p:pic>
        <p:nvPicPr>
          <p:cNvPr id="9" name="Content Placeholder 8" descr="An image showing an inverted pyramid with different levels of incidents going from Type 1 (at top) to Type 5 (at bottom). The image depicts clocks with longer durations and more people as it moves from Type 5 to Type 1.  There is a bracket which indicates the vast mojority of  all incidents are Types 3, 4, or 5.">
            <a:extLst>
              <a:ext uri="{FF2B5EF4-FFF2-40B4-BE49-F238E27FC236}">
                <a16:creationId xmlns:a16="http://schemas.microsoft.com/office/drawing/2014/main" id="{AD244DC3-3184-4042-850A-245777574C3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447948" y="3471863"/>
            <a:ext cx="4248104" cy="2233612"/>
          </a:xfrm>
          <a:prstGeom prst="rect">
            <a:avLst/>
          </a:prstGeom>
        </p:spPr>
      </p:pic>
      <p:sp>
        <p:nvSpPr>
          <p:cNvPr id="10" name="Slide Number Placeholder 9">
            <a:extLst>
              <a:ext uri="{FF2B5EF4-FFF2-40B4-BE49-F238E27FC236}">
                <a16:creationId xmlns:a16="http://schemas.microsoft.com/office/drawing/2014/main" id="{3A572995-A9AB-421F-9004-DEE1E052E8FA}"/>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25</a:t>
            </a:fld>
            <a:endParaRPr lang="en-US"/>
          </a:p>
        </p:txBody>
      </p:sp>
    </p:spTree>
    <p:extLst>
      <p:ext uri="{BB962C8B-B14F-4D97-AF65-F5344CB8AC3E}">
        <p14:creationId xmlns:p14="http://schemas.microsoft.com/office/powerpoint/2010/main" val="2831696462"/>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Type 5 Incident </a:t>
            </a:r>
          </a:p>
        </p:txBody>
      </p:sp>
      <p:sp>
        <p:nvSpPr>
          <p:cNvPr id="3" name="Content Placeholder 2">
            <a:extLst>
              <a:ext uri="{FF2B5EF4-FFF2-40B4-BE49-F238E27FC236}">
                <a16:creationId xmlns:a16="http://schemas.microsoft.com/office/drawing/2014/main" id="{4704C09C-DECA-4893-B47C-1405DC3B0967}"/>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a:sym typeface="Arial"/>
              </a:rPr>
              <a:t>Characteristics of a Type 5 Incident are as follows:</a:t>
            </a:r>
          </a:p>
          <a:p>
            <a:pPr marL="254000" lvl="1" indent="-254000" fontAlgn="auto">
              <a:spcBef>
                <a:spcPct val="100000"/>
              </a:spcBef>
              <a:buSzPct val="99000"/>
              <a:buFont typeface="Arial"/>
              <a:buChar char="•"/>
              <a:tabLst/>
            </a:pPr>
            <a:r>
              <a:rPr lang="en-US" b="1" kern="1200">
                <a:ea typeface="+mn-ea"/>
                <a:sym typeface="Arial"/>
              </a:rPr>
              <a:t>Resources:</a:t>
            </a:r>
            <a:r>
              <a:rPr lang="en-US" kern="1200">
                <a:ea typeface="+mn-ea"/>
                <a:sym typeface="Arial"/>
              </a:rPr>
              <a:t> One or two single resources with up to six personnel. Command and General Staff positions (other than the Incident Commander) are not activated.</a:t>
            </a:r>
          </a:p>
          <a:p>
            <a:pPr marL="254000" lvl="1" indent="-254000" fontAlgn="auto">
              <a:spcBef>
                <a:spcPct val="100000"/>
              </a:spcBef>
              <a:buSzPct val="99000"/>
              <a:buFont typeface="Arial"/>
              <a:buChar char="•"/>
              <a:tabLst/>
            </a:pPr>
            <a:r>
              <a:rPr lang="en-US" b="1" kern="1200">
                <a:ea typeface="+mn-ea"/>
                <a:sym typeface="Arial"/>
              </a:rPr>
              <a:t>Time Span:</a:t>
            </a:r>
            <a:r>
              <a:rPr lang="en-US" kern="1200">
                <a:ea typeface="+mn-ea"/>
                <a:sym typeface="Arial"/>
              </a:rPr>
              <a:t> Incident is contained within the first operational period and often within a few hours after resources arrive on scene. No written Incident Action Plan is required.</a:t>
            </a:r>
          </a:p>
          <a:p>
            <a:pPr>
              <a:spcBef>
                <a:spcPct val="100000"/>
              </a:spcBef>
              <a:buSzPct val="99000"/>
            </a:pPr>
            <a:r>
              <a:rPr lang="en-US" kern="1200">
                <a:sym typeface="Arial"/>
              </a:rPr>
              <a:t>Examples include a vehicle fire, an injured person, or a police traffic stop. </a:t>
            </a:r>
            <a:endParaRPr lang="en-US"/>
          </a:p>
        </p:txBody>
      </p:sp>
      <p:pic>
        <p:nvPicPr>
          <p:cNvPr id="8" name="Content Placeholder 7" descr="A car with a smashed bumper sits in front of a police car">
            <a:extLst>
              <a:ext uri="{FF2B5EF4-FFF2-40B4-BE49-F238E27FC236}">
                <a16:creationId xmlns:a16="http://schemas.microsoft.com/office/drawing/2014/main" id="{DFD40154-9EA8-4654-ABB2-4A6039ABF09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27DE4B2B-3685-427F-A6B9-61303CA8B070}"/>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26</a:t>
            </a:fld>
            <a:endParaRPr lang="en-US"/>
          </a:p>
        </p:txBody>
      </p:sp>
    </p:spTree>
    <p:extLst>
      <p:ext uri="{BB962C8B-B14F-4D97-AF65-F5344CB8AC3E}">
        <p14:creationId xmlns:p14="http://schemas.microsoft.com/office/powerpoint/2010/main" val="1907765483"/>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Type 4 Incident </a:t>
            </a:r>
          </a:p>
        </p:txBody>
      </p:sp>
      <p:sp>
        <p:nvSpPr>
          <p:cNvPr id="3" name="Content Placeholder 2">
            <a:extLst>
              <a:ext uri="{FF2B5EF4-FFF2-40B4-BE49-F238E27FC236}">
                <a16:creationId xmlns:a16="http://schemas.microsoft.com/office/drawing/2014/main" id="{EA659D57-87FE-40FD-8831-506D9981FCF8}"/>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kern="1200">
                <a:sym typeface="Arial"/>
              </a:rPr>
              <a:t>Characteristics of a Type 4 Incident are as follows:</a:t>
            </a:r>
          </a:p>
          <a:p>
            <a:pPr marL="254000" lvl="1" indent="-254000" fontAlgn="auto">
              <a:spcBef>
                <a:spcPct val="100000"/>
              </a:spcBef>
              <a:buSzPct val="99000"/>
              <a:buFont typeface="Arial"/>
              <a:buChar char="•"/>
              <a:tabLst/>
            </a:pPr>
            <a:r>
              <a:rPr lang="en-US" b="1" kern="1200">
                <a:ea typeface="+mn-ea"/>
                <a:sym typeface="Arial"/>
              </a:rPr>
              <a:t>Resources:</a:t>
            </a:r>
            <a:r>
              <a:rPr lang="en-US" kern="1200">
                <a:ea typeface="+mn-ea"/>
                <a:sym typeface="Arial"/>
              </a:rPr>
              <a:t> Command Staff and General Staff functions are activated (only if needed). Several single resources are required to mitigate the incident.</a:t>
            </a:r>
          </a:p>
          <a:p>
            <a:pPr marL="254000" lvl="1" indent="-254000">
              <a:spcBef>
                <a:spcPct val="100000"/>
              </a:spcBef>
              <a:buSzPct val="99000"/>
            </a:pPr>
            <a:r>
              <a:rPr lang="en-US" b="1" kern="1200">
                <a:ea typeface="+mn-ea"/>
                <a:sym typeface="Arial"/>
              </a:rPr>
              <a:t>Time Span:</a:t>
            </a:r>
            <a:r>
              <a:rPr lang="en-US" kern="1200">
                <a:sym typeface="Arial"/>
              </a:rPr>
              <a:t> Limited to one operational period in the control phase. No written Incident Action Plan is required for non-HazMat incidents. A documented operational briefing is completed. </a:t>
            </a:r>
            <a:endParaRPr lang="en-US"/>
          </a:p>
        </p:txBody>
      </p:sp>
      <p:pic>
        <p:nvPicPr>
          <p:cNvPr id="8" name="Content Placeholder 7" descr="House on Fire">
            <a:extLst>
              <a:ext uri="{FF2B5EF4-FFF2-40B4-BE49-F238E27FC236}">
                <a16:creationId xmlns:a16="http://schemas.microsoft.com/office/drawing/2014/main" id="{BB63E071-0C16-44C3-BF90-EC1FD7D6678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59559" y="2589318"/>
            <a:ext cx="2539682" cy="1688889"/>
          </a:xfrm>
          <a:prstGeom prst="rect">
            <a:avLst/>
          </a:prstGeom>
        </p:spPr>
      </p:pic>
      <p:sp>
        <p:nvSpPr>
          <p:cNvPr id="9" name="Slide Number Placeholder 8">
            <a:extLst>
              <a:ext uri="{FF2B5EF4-FFF2-40B4-BE49-F238E27FC236}">
                <a16:creationId xmlns:a16="http://schemas.microsoft.com/office/drawing/2014/main" id="{7F1261CB-375F-469B-B55B-D33CB15830D4}"/>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27</a:t>
            </a:fld>
            <a:endParaRPr lang="en-US"/>
          </a:p>
        </p:txBody>
      </p:sp>
    </p:spTree>
    <p:extLst>
      <p:ext uri="{BB962C8B-B14F-4D97-AF65-F5344CB8AC3E}">
        <p14:creationId xmlns:p14="http://schemas.microsoft.com/office/powerpoint/2010/main" val="106784315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Type 3 Incident</a:t>
            </a:r>
          </a:p>
        </p:txBody>
      </p:sp>
      <p:sp>
        <p:nvSpPr>
          <p:cNvPr id="3" name="Content Placeholder 2">
            <a:extLst>
              <a:ext uri="{FF2B5EF4-FFF2-40B4-BE49-F238E27FC236}">
                <a16:creationId xmlns:a16="http://schemas.microsoft.com/office/drawing/2014/main" id="{2CA73796-74FA-4B3E-A020-A11EFA7816BA}"/>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kern="1200">
                <a:sym typeface="Arial"/>
              </a:rPr>
              <a:t>Characteristics of a Type 3 Incident are as follows:</a:t>
            </a:r>
          </a:p>
          <a:p>
            <a:pPr marL="254000" lvl="1" indent="-254000" fontAlgn="auto">
              <a:spcBef>
                <a:spcPct val="100000"/>
              </a:spcBef>
              <a:buSzPct val="99000"/>
              <a:buFont typeface="Arial"/>
              <a:buChar char="•"/>
              <a:tabLst/>
            </a:pPr>
            <a:r>
              <a:rPr lang="en-US" b="1" kern="1200">
                <a:ea typeface="+mn-ea"/>
                <a:sym typeface="Arial"/>
              </a:rPr>
              <a:t>Resources:</a:t>
            </a:r>
            <a:r>
              <a:rPr lang="en-US" kern="1200">
                <a:ea typeface="+mn-ea"/>
                <a:sym typeface="Arial"/>
              </a:rPr>
              <a:t> When capabilities exceed initial response, the appropriate ICS positions should be added to match the complexity of the incident. Some or all of the Command and General Staff positions may be activated, as well as Division or Group Supervisor and/or Unit Leader level positions. An Incident Management Team (IMT) or incident command organization manages initial action incidents with a significant number of resources, and an extended response incident until containment/control is achieved.</a:t>
            </a:r>
          </a:p>
          <a:p>
            <a:pPr marL="254000" lvl="1" indent="-254000">
              <a:spcBef>
                <a:spcPct val="100000"/>
              </a:spcBef>
              <a:buSzPct val="99000"/>
            </a:pPr>
            <a:r>
              <a:rPr lang="en-US" b="1" kern="1200">
                <a:ea typeface="+mn-ea"/>
                <a:sym typeface="Arial"/>
              </a:rPr>
              <a:t>Time Span:</a:t>
            </a:r>
            <a:r>
              <a:rPr lang="en-US" kern="1200">
                <a:sym typeface="Arial"/>
              </a:rPr>
              <a:t> The incident may extend into multiple operational periods and a written Incident Action Plan may be required for each operational period. </a:t>
            </a:r>
            <a:endParaRPr lang="en-US"/>
          </a:p>
        </p:txBody>
      </p:sp>
      <p:pic>
        <p:nvPicPr>
          <p:cNvPr id="8" name="Content Placeholder 7" descr="An aerial view of a derailed train">
            <a:extLst>
              <a:ext uri="{FF2B5EF4-FFF2-40B4-BE49-F238E27FC236}">
                <a16:creationId xmlns:a16="http://schemas.microsoft.com/office/drawing/2014/main" id="{FB634F7E-D086-4F0A-9552-620DCDC39B7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997BA819-A9AE-471B-A75D-DC2776B78F49}"/>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28</a:t>
            </a:fld>
            <a:endParaRPr lang="en-US"/>
          </a:p>
        </p:txBody>
      </p:sp>
    </p:spTree>
    <p:extLst>
      <p:ext uri="{BB962C8B-B14F-4D97-AF65-F5344CB8AC3E}">
        <p14:creationId xmlns:p14="http://schemas.microsoft.com/office/powerpoint/2010/main" val="401248768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Type 2 Incident </a:t>
            </a:r>
          </a:p>
        </p:txBody>
      </p:sp>
      <p:sp>
        <p:nvSpPr>
          <p:cNvPr id="3" name="Content Placeholder 2">
            <a:extLst>
              <a:ext uri="{FF2B5EF4-FFF2-40B4-BE49-F238E27FC236}">
                <a16:creationId xmlns:a16="http://schemas.microsoft.com/office/drawing/2014/main" id="{9C83139B-4621-42D0-9582-4CBABB06A292}"/>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kern="1200">
                <a:sym typeface="Arial"/>
              </a:rPr>
              <a:t>Characteristics of a Type 2 Incident are as follows:</a:t>
            </a:r>
          </a:p>
          <a:p>
            <a:pPr marL="254000" lvl="1" indent="-254000" fontAlgn="auto">
              <a:spcBef>
                <a:spcPct val="100000"/>
              </a:spcBef>
              <a:buSzPct val="99000"/>
              <a:buFont typeface="Arial"/>
              <a:buChar char="•"/>
              <a:tabLst/>
            </a:pPr>
            <a:r>
              <a:rPr lang="en-US" b="1" kern="1200">
                <a:ea typeface="+mn-ea"/>
                <a:sym typeface="Arial"/>
              </a:rPr>
              <a:t>Resources:</a:t>
            </a:r>
            <a:r>
              <a:rPr lang="en-US" kern="1200">
                <a:ea typeface="+mn-ea"/>
                <a:sym typeface="Arial"/>
              </a:rPr>
              <a:t> Regional and/or national resources are required to safely and effectively manage the operations. Most or all Command and General Staff positions are filled. Operations personnel typically do not exceed 200 per operational period and the total does not exceed 500. The agency administrator/official is responsible for the incident complexity analysis, agency administrator briefings, and written delegation of authority.</a:t>
            </a:r>
          </a:p>
          <a:p>
            <a:pPr marL="254000" lvl="1" indent="-254000">
              <a:spcBef>
                <a:spcPct val="100000"/>
              </a:spcBef>
              <a:buSzPct val="99000"/>
            </a:pPr>
            <a:r>
              <a:rPr lang="en-US" b="1" kern="1200">
                <a:ea typeface="+mn-ea"/>
                <a:sym typeface="Arial"/>
              </a:rPr>
              <a:t>Time Span:</a:t>
            </a:r>
            <a:r>
              <a:rPr lang="en-US" kern="1200">
                <a:sym typeface="Arial"/>
              </a:rPr>
              <a:t> The incident is expected to go into multiple operational periods. A written Incident Action Plan is required for each operational period. </a:t>
            </a:r>
            <a:endParaRPr lang="en-US"/>
          </a:p>
        </p:txBody>
      </p:sp>
      <p:pic>
        <p:nvPicPr>
          <p:cNvPr id="8" name="Content Placeholder 7" descr="An aerial view of flooded houses">
            <a:extLst>
              <a:ext uri="{FF2B5EF4-FFF2-40B4-BE49-F238E27FC236}">
                <a16:creationId xmlns:a16="http://schemas.microsoft.com/office/drawing/2014/main" id="{47FB4805-D1EA-4480-8DBA-86B921A9D04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69C1B852-8C1A-4D40-918F-21AF6254B485}"/>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29</a:t>
            </a:fld>
            <a:endParaRPr lang="en-US"/>
          </a:p>
        </p:txBody>
      </p:sp>
    </p:spTree>
    <p:extLst>
      <p:ext uri="{BB962C8B-B14F-4D97-AF65-F5344CB8AC3E}">
        <p14:creationId xmlns:p14="http://schemas.microsoft.com/office/powerpoint/2010/main" val="158992189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Modular Organization</a:t>
            </a:r>
          </a:p>
        </p:txBody>
      </p:sp>
      <p:sp>
        <p:nvSpPr>
          <p:cNvPr id="3" name="Content Placeholder 2">
            <a:extLst>
              <a:ext uri="{FF2B5EF4-FFF2-40B4-BE49-F238E27FC236}">
                <a16:creationId xmlns:a16="http://schemas.microsoft.com/office/drawing/2014/main" id="{EAA47A3A-4100-4B4B-8E85-8096C9351016}"/>
              </a:ext>
            </a:extLst>
          </p:cNvPr>
          <p:cNvSpPr>
            <a:spLocks noGrp="1"/>
          </p:cNvSpPr>
          <p:nvPr>
            <p:ph sz="quarter" idx="13"/>
          </p:nvPr>
        </p:nvSpPr>
        <p:spPr/>
        <p:txBody>
          <a:bodyPr>
            <a:normAutofit fontScale="85000" lnSpcReduction="10000"/>
          </a:bodyPr>
          <a:lstStyle/>
          <a:p>
            <a:pPr fontAlgn="auto">
              <a:spcBef>
                <a:spcPct val="100000"/>
              </a:spcBef>
              <a:spcAft>
                <a:spcPts val="0"/>
              </a:spcAft>
              <a:buSzPct val="99000"/>
              <a:tabLst/>
            </a:pPr>
            <a:r>
              <a:rPr lang="en-US" kern="1200">
                <a:sym typeface="Arial"/>
              </a:rPr>
              <a:t>Incident command organizational structure is based on:</a:t>
            </a:r>
          </a:p>
          <a:p>
            <a:pPr marL="254000" lvl="1" indent="-254000" fontAlgn="auto">
              <a:spcBef>
                <a:spcPct val="100000"/>
              </a:spcBef>
              <a:spcAft>
                <a:spcPts val="0"/>
              </a:spcAft>
              <a:buSzPct val="99000"/>
              <a:buFont typeface="Arial"/>
              <a:buChar char="•"/>
              <a:tabLst/>
            </a:pPr>
            <a:r>
              <a:rPr lang="en-US" kern="1200">
                <a:ea typeface="+mn-ea"/>
                <a:sym typeface="Arial"/>
              </a:rPr>
              <a:t>Size and complexity of the incident</a:t>
            </a:r>
          </a:p>
          <a:p>
            <a:pPr marL="254000" lvl="1" indent="-254000" fontAlgn="auto">
              <a:spcBef>
                <a:spcPct val="100000"/>
              </a:spcBef>
              <a:spcAft>
                <a:spcPts val="0"/>
              </a:spcAft>
              <a:buSzPct val="99000"/>
              <a:buFont typeface="Arial"/>
              <a:buChar char="•"/>
              <a:tabLst/>
            </a:pPr>
            <a:r>
              <a:rPr lang="en-US" kern="1200">
                <a:ea typeface="+mn-ea"/>
                <a:sym typeface="Arial"/>
              </a:rPr>
              <a:t>Specifics of the hazard environment created by the incident</a:t>
            </a:r>
          </a:p>
          <a:p>
            <a:pPr marL="254000" lvl="1" indent="-254000" fontAlgn="auto">
              <a:spcBef>
                <a:spcPct val="100000"/>
              </a:spcBef>
              <a:spcAft>
                <a:spcPts val="0"/>
              </a:spcAft>
              <a:buSzPct val="99000"/>
              <a:buFont typeface="Arial"/>
              <a:buChar char="•"/>
              <a:tabLst/>
            </a:pPr>
            <a:r>
              <a:rPr lang="en-US" kern="1200">
                <a:ea typeface="+mn-ea"/>
                <a:sym typeface="Arial"/>
              </a:rPr>
              <a:t>Incident planning process and incident objectives</a:t>
            </a:r>
            <a:endParaRPr lang="en-US"/>
          </a:p>
        </p:txBody>
      </p:sp>
      <p:pic>
        <p:nvPicPr>
          <p:cNvPr id="8" name="Content Placeholder 7" descr="Sample of Modular Organization Chart">
            <a:extLst>
              <a:ext uri="{FF2B5EF4-FFF2-40B4-BE49-F238E27FC236}">
                <a16:creationId xmlns:a16="http://schemas.microsoft.com/office/drawing/2014/main" id="{E8D10C8C-859A-4772-9B32-C410AD89995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65048" y="1595659"/>
            <a:ext cx="3328704" cy="3676207"/>
          </a:xfrm>
          <a:prstGeom prst="rect">
            <a:avLst/>
          </a:prstGeom>
        </p:spPr>
      </p:pic>
      <p:sp>
        <p:nvSpPr>
          <p:cNvPr id="9" name="Slide Number Placeholder 8">
            <a:extLst>
              <a:ext uri="{FF2B5EF4-FFF2-40B4-BE49-F238E27FC236}">
                <a16:creationId xmlns:a16="http://schemas.microsoft.com/office/drawing/2014/main" id="{A50D4972-BF9B-45E0-AD12-8FC6FB0310EB}"/>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3</a:t>
            </a:fld>
            <a:endParaRPr lang="en-US"/>
          </a:p>
        </p:txBody>
      </p:sp>
    </p:spTree>
    <p:extLst>
      <p:ext uri="{BB962C8B-B14F-4D97-AF65-F5344CB8AC3E}">
        <p14:creationId xmlns:p14="http://schemas.microsoft.com/office/powerpoint/2010/main" val="3053449743"/>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Type 1 Incident </a:t>
            </a:r>
          </a:p>
        </p:txBody>
      </p:sp>
      <p:sp>
        <p:nvSpPr>
          <p:cNvPr id="3" name="Content Placeholder 2">
            <a:extLst>
              <a:ext uri="{FF2B5EF4-FFF2-40B4-BE49-F238E27FC236}">
                <a16:creationId xmlns:a16="http://schemas.microsoft.com/office/drawing/2014/main" id="{9E339DDF-6E95-4E07-B105-C0AAFF1FC195}"/>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kern="1200">
                <a:sym typeface="Arial"/>
              </a:rPr>
              <a:t>Characteristics of a Type 1 Incident are as follows:</a:t>
            </a:r>
          </a:p>
          <a:p>
            <a:pPr marL="254000" lvl="1" indent="-254000" fontAlgn="auto">
              <a:spcBef>
                <a:spcPct val="100000"/>
              </a:spcBef>
              <a:buSzPct val="99000"/>
              <a:buFont typeface="Arial"/>
              <a:buChar char="•"/>
              <a:tabLst/>
            </a:pPr>
            <a:r>
              <a:rPr lang="en-US" b="1" kern="1200">
                <a:ea typeface="+mn-ea"/>
                <a:sym typeface="Arial"/>
              </a:rPr>
              <a:t>Resources:</a:t>
            </a:r>
            <a:r>
              <a:rPr lang="en-US" kern="1200">
                <a:ea typeface="+mn-ea"/>
                <a:sym typeface="Arial"/>
              </a:rPr>
              <a:t> National resources are required to safely and effectively manage the operations. All Command and General Staff positions are activated, and Branches need to be established. Operations personnel often exceed 500 per operational period and total personnel will usually exceed 1,000. There is a high impact on the local jurisdiction, requiring additional staff for office administrative and support functions. The incident may result in a disaster declaration.</a:t>
            </a:r>
          </a:p>
          <a:p>
            <a:pPr marL="254000" lvl="1" indent="-254000">
              <a:spcBef>
                <a:spcPct val="100000"/>
              </a:spcBef>
              <a:buSzPct val="99000"/>
            </a:pPr>
            <a:r>
              <a:rPr lang="en-US" b="1" kern="1200">
                <a:ea typeface="+mn-ea"/>
                <a:sym typeface="Arial"/>
              </a:rPr>
              <a:t>Time Span:</a:t>
            </a:r>
            <a:r>
              <a:rPr lang="en-US" kern="1200">
                <a:sym typeface="Arial"/>
              </a:rPr>
              <a:t> The incident is expected to go into multiple operational periods. A written Incident Action Plan is required for each operational period. </a:t>
            </a:r>
            <a:endParaRPr lang="en-US"/>
          </a:p>
        </p:txBody>
      </p:sp>
      <p:pic>
        <p:nvPicPr>
          <p:cNvPr id="8" name="Content Placeholder 7" descr="Two people wearing FEMA jackets inspecting damaged property.">
            <a:extLst>
              <a:ext uri="{FF2B5EF4-FFF2-40B4-BE49-F238E27FC236}">
                <a16:creationId xmlns:a16="http://schemas.microsoft.com/office/drawing/2014/main" id="{F5AA904C-64AF-4C94-9CA0-039A32143CC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5C4A165C-E7A3-429E-A03F-1AFFDB379458}"/>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30</a:t>
            </a:fld>
            <a:endParaRPr lang="en-US"/>
          </a:p>
        </p:txBody>
      </p:sp>
    </p:spTree>
    <p:extLst>
      <p:ext uri="{BB962C8B-B14F-4D97-AF65-F5344CB8AC3E}">
        <p14:creationId xmlns:p14="http://schemas.microsoft.com/office/powerpoint/2010/main" val="266874267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Management Teams (IMTs)</a:t>
            </a:r>
          </a:p>
        </p:txBody>
      </p:sp>
      <p:sp>
        <p:nvSpPr>
          <p:cNvPr id="3" name="Content Placeholder 2">
            <a:extLst>
              <a:ext uri="{FF2B5EF4-FFF2-40B4-BE49-F238E27FC236}">
                <a16:creationId xmlns:a16="http://schemas.microsoft.com/office/drawing/2014/main" id="{2369839C-9A5F-46C0-913A-2E52FC88438F}"/>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IMTs are rostered groups of ICS-qualified personnel consisting of an Incident Commander, other incident leadership, and personnel qualified for other key ICS positions. An IMT may be used to respond to an incident. IMTs include Command and General Staff members. IMT types correspond to incident type and include:</a:t>
            </a:r>
          </a:p>
          <a:p>
            <a:pPr marL="254000" lvl="1" indent="-254000" fontAlgn="auto">
              <a:spcBef>
                <a:spcPct val="100000"/>
              </a:spcBef>
              <a:buSzPct val="99000"/>
              <a:buFont typeface="Arial"/>
              <a:buChar char="•"/>
              <a:tabLst/>
            </a:pPr>
            <a:r>
              <a:rPr lang="en-US" kern="1200">
                <a:ea typeface="+mn-ea"/>
                <a:sym typeface="Arial"/>
              </a:rPr>
              <a:t>Type 5: Local Village and Township Level</a:t>
            </a:r>
          </a:p>
          <a:p>
            <a:pPr marL="254000" lvl="1" indent="-254000" fontAlgn="auto">
              <a:spcBef>
                <a:spcPct val="100000"/>
              </a:spcBef>
              <a:buSzPct val="99000"/>
              <a:buFont typeface="Arial"/>
              <a:buChar char="•"/>
              <a:tabLst/>
            </a:pPr>
            <a:r>
              <a:rPr lang="en-US" kern="1200">
                <a:ea typeface="+mn-ea"/>
                <a:sym typeface="Arial"/>
              </a:rPr>
              <a:t>Type 4: City, County, or Fire District Level</a:t>
            </a:r>
          </a:p>
          <a:p>
            <a:pPr marL="254000" lvl="1" indent="-254000" fontAlgn="auto">
              <a:spcBef>
                <a:spcPct val="100000"/>
              </a:spcBef>
              <a:buSzPct val="99000"/>
              <a:buFont typeface="Arial"/>
              <a:buChar char="•"/>
              <a:tabLst/>
            </a:pPr>
            <a:r>
              <a:rPr lang="en-US" kern="1200">
                <a:ea typeface="+mn-ea"/>
                <a:sym typeface="Arial"/>
              </a:rPr>
              <a:t>Type 3: State, Territory, Tribal, or Metropolitan Area Level</a:t>
            </a:r>
          </a:p>
          <a:p>
            <a:pPr marL="254000" lvl="1" indent="-254000" fontAlgn="auto">
              <a:spcBef>
                <a:spcPct val="100000"/>
              </a:spcBef>
              <a:buSzPct val="99000"/>
              <a:buFont typeface="Arial"/>
              <a:buChar char="•"/>
              <a:tabLst/>
            </a:pPr>
            <a:r>
              <a:rPr lang="en-US" kern="1200">
                <a:ea typeface="+mn-ea"/>
                <a:sym typeface="Arial"/>
              </a:rPr>
              <a:t>Type 2: National and State Level</a:t>
            </a:r>
          </a:p>
          <a:p>
            <a:pPr marL="254000" lvl="1" indent="-254000" fontAlgn="auto">
              <a:spcBef>
                <a:spcPct val="100000"/>
              </a:spcBef>
              <a:buSzPct val="99000"/>
              <a:buFont typeface="Arial"/>
              <a:buChar char="•"/>
              <a:tabLst/>
            </a:pPr>
            <a:r>
              <a:rPr lang="en-US" kern="1200">
                <a:ea typeface="+mn-ea"/>
                <a:sym typeface="Arial"/>
              </a:rPr>
              <a:t>Type 1: National and State Level (Type 1 Incident)</a:t>
            </a:r>
          </a:p>
          <a:p>
            <a:pPr>
              <a:spcBef>
                <a:spcPct val="100000"/>
              </a:spcBef>
              <a:buSzPct val="99000"/>
            </a:pPr>
            <a:r>
              <a:rPr lang="en-US" kern="1200">
                <a:sym typeface="Arial"/>
              </a:rPr>
              <a:t>Team members are certified as having the necessary training and experience to fulfill IMT positions.</a:t>
            </a:r>
            <a:endParaRPr lang="en-US"/>
          </a:p>
        </p:txBody>
      </p:sp>
      <p:pic>
        <p:nvPicPr>
          <p:cNvPr id="8" name="Content Placeholder 7" descr="FEMA and Emergency Personnel talking">
            <a:extLst>
              <a:ext uri="{FF2B5EF4-FFF2-40B4-BE49-F238E27FC236}">
                <a16:creationId xmlns:a16="http://schemas.microsoft.com/office/drawing/2014/main" id="{1681D78F-143A-4792-B6FB-1E5B6EDA6BA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8DE16A6C-AB8B-4ABC-A311-7B2290C9B261}"/>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31</a:t>
            </a:fld>
            <a:endParaRPr lang="en-US"/>
          </a:p>
        </p:txBody>
      </p:sp>
    </p:spTree>
    <p:extLst>
      <p:ext uri="{BB962C8B-B14F-4D97-AF65-F5344CB8AC3E}">
        <p14:creationId xmlns:p14="http://schemas.microsoft.com/office/powerpoint/2010/main" val="2828322305"/>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6.2: Incident Types</a:t>
            </a:r>
          </a:p>
        </p:txBody>
      </p:sp>
      <p:sp>
        <p:nvSpPr>
          <p:cNvPr id="3" name="Content Placeholder 2">
            <a:extLst>
              <a:ext uri="{FF2B5EF4-FFF2-40B4-BE49-F238E27FC236}">
                <a16:creationId xmlns:a16="http://schemas.microsoft.com/office/drawing/2014/main" id="{A07D2653-F885-4EAE-9EC4-EAE606067F6B}"/>
              </a:ext>
            </a:extLst>
          </p:cNvPr>
          <p:cNvSpPr>
            <a:spLocks noGrp="1"/>
          </p:cNvSpPr>
          <p:nvPr>
            <p:ph idx="1"/>
          </p:nvPr>
        </p:nvSpPr>
        <p:spPr/>
        <p:txBody>
          <a:bodyPr>
            <a:normAutofit fontScale="70000" lnSpcReduction="20000"/>
          </a:bodyPr>
          <a:lstStyle/>
          <a:p>
            <a:pPr fontAlgn="auto">
              <a:spcBef>
                <a:spcPct val="100000"/>
              </a:spcBef>
              <a:buSzPct val="99000"/>
              <a:tabLst/>
            </a:pPr>
            <a:r>
              <a:rPr lang="en-US" b="1" u="sng" kern="1200">
                <a:sym typeface="Arial"/>
              </a:rPr>
              <a:t>Activity Purpose:</a:t>
            </a:r>
            <a:r>
              <a:rPr lang="en-US" kern="1200">
                <a:sym typeface="Arial"/>
              </a:rPr>
              <a:t> To give students practice at determining incident types for various scenarios.</a:t>
            </a:r>
          </a:p>
          <a:p>
            <a:pPr fontAlgn="auto">
              <a:spcBef>
                <a:spcPct val="100000"/>
              </a:spcBef>
              <a:buSzPct val="99000"/>
              <a:tabLst/>
            </a:pPr>
            <a:r>
              <a:rPr lang="en-US" b="1" u="sng" kern="1200">
                <a:sym typeface="Arial"/>
              </a:rPr>
              <a:t>Time:</a:t>
            </a:r>
            <a:r>
              <a:rPr lang="en-US" kern="1200">
                <a:sym typeface="Arial"/>
              </a:rPr>
              <a:t> 15 minutes</a:t>
            </a:r>
          </a:p>
          <a:p>
            <a:pPr fontAlgn="auto">
              <a:spcBef>
                <a:spcPct val="100000"/>
              </a:spcBef>
              <a:buSzPct val="99000"/>
              <a:tabLst/>
            </a:pPr>
            <a:r>
              <a:rPr lang="en-US" b="1" u="sng" kern="1200">
                <a:sym typeface="Arial"/>
              </a:rPr>
              <a:t>Instructions:</a:t>
            </a:r>
            <a:r>
              <a:rPr lang="en-US" kern="1200">
                <a:sym typeface="Arial"/>
              </a:rPr>
              <a:t> Working with your team:</a:t>
            </a:r>
          </a:p>
          <a:p>
            <a:pPr marL="254000" lvl="1" indent="-254000" fontAlgn="auto">
              <a:spcBef>
                <a:spcPct val="100000"/>
              </a:spcBef>
              <a:buSzPct val="99000"/>
              <a:buFont typeface="Arial"/>
              <a:buAutoNum type="arabicPeriod"/>
              <a:tabLst/>
            </a:pPr>
            <a:r>
              <a:rPr lang="en-US" kern="1200">
                <a:ea typeface="+mn-ea"/>
                <a:sym typeface="Arial"/>
              </a:rPr>
              <a:t>Review the facts presented about the five incident scenarios in your Student Manual.</a:t>
            </a:r>
          </a:p>
          <a:p>
            <a:pPr marL="254000" lvl="1" indent="-254000" fontAlgn="auto">
              <a:spcBef>
                <a:spcPct val="100000"/>
              </a:spcBef>
              <a:buSzPct val="99000"/>
              <a:buFont typeface="Arial"/>
              <a:buAutoNum type="arabicPeriod"/>
              <a:tabLst/>
            </a:pPr>
            <a:r>
              <a:rPr lang="en-US" kern="1200">
                <a:ea typeface="+mn-ea"/>
                <a:sym typeface="Arial"/>
              </a:rPr>
              <a:t>Determine the incident type.</a:t>
            </a:r>
          </a:p>
          <a:p>
            <a:pPr marL="254000" lvl="1" indent="-254000" fontAlgn="auto">
              <a:spcBef>
                <a:spcPct val="100000"/>
              </a:spcBef>
              <a:buSzPct val="99000"/>
              <a:buFont typeface="Arial"/>
              <a:buAutoNum type="arabicPeriod"/>
              <a:tabLst/>
            </a:pPr>
            <a:r>
              <a:rPr lang="en-US" kern="1200">
                <a:ea typeface="+mn-ea"/>
                <a:sym typeface="Arial"/>
              </a:rPr>
              <a:t>Choose a spokesperson and be ready to list the incident types for each scenario in 10 minutes.</a:t>
            </a:r>
          </a:p>
          <a:p>
            <a:pPr>
              <a:spcBef>
                <a:spcPct val="100000"/>
              </a:spcBef>
              <a:buSzPct val="99000"/>
            </a:pPr>
            <a:r>
              <a:rPr lang="en-US" kern="1200">
                <a:sym typeface="Arial"/>
              </a:rPr>
              <a:t>Note: A table summarizing characteristics of each type is provided after the scenarios.</a:t>
            </a:r>
            <a:endParaRPr lang="en-US"/>
          </a:p>
        </p:txBody>
      </p:sp>
      <p:sp>
        <p:nvSpPr>
          <p:cNvPr id="6" name="Slide Number Placeholder 5">
            <a:extLst>
              <a:ext uri="{FF2B5EF4-FFF2-40B4-BE49-F238E27FC236}">
                <a16:creationId xmlns:a16="http://schemas.microsoft.com/office/drawing/2014/main" id="{0F996269-D25C-448A-B418-B3D655576A62}"/>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32</a:t>
            </a:fld>
            <a:endParaRPr lang="en-US"/>
          </a:p>
        </p:txBody>
      </p:sp>
    </p:spTree>
    <p:extLst>
      <p:ext uri="{BB962C8B-B14F-4D97-AF65-F5344CB8AC3E}">
        <p14:creationId xmlns:p14="http://schemas.microsoft.com/office/powerpoint/2010/main" val="1665997169"/>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Completion</a:t>
            </a:r>
          </a:p>
        </p:txBody>
      </p:sp>
      <p:sp>
        <p:nvSpPr>
          <p:cNvPr id="3" name="Content Placeholder 2">
            <a:extLst>
              <a:ext uri="{FF2B5EF4-FFF2-40B4-BE49-F238E27FC236}">
                <a16:creationId xmlns:a16="http://schemas.microsoft.com/office/drawing/2014/main" id="{B128A135-713F-46D8-B5F0-E504BC297C67}"/>
              </a:ext>
            </a:extLst>
          </p:cNvPr>
          <p:cNvSpPr>
            <a:spLocks noGrp="1"/>
          </p:cNvSpPr>
          <p:nvPr>
            <p:ph idx="1"/>
          </p:nvPr>
        </p:nvSpPr>
        <p:spPr/>
        <p:txBody>
          <a:bodyPr>
            <a:normAutofit fontScale="92500" lnSpcReduction="10000"/>
          </a:bodyPr>
          <a:lstStyle/>
          <a:p>
            <a:pPr fontAlgn="auto">
              <a:spcBef>
                <a:spcPct val="100000"/>
              </a:spcBef>
              <a:buSzPct val="99000"/>
              <a:tabLst/>
            </a:pPr>
            <a:r>
              <a:rPr lang="en-US" kern="1200">
                <a:sym typeface="Arial"/>
              </a:rPr>
              <a:t>You have completed the Organizational Flexibility lesson. You should now be able to:</a:t>
            </a:r>
          </a:p>
          <a:p>
            <a:pPr marL="254000" lvl="1" indent="-254000" fontAlgn="auto">
              <a:spcBef>
                <a:spcPct val="100000"/>
              </a:spcBef>
              <a:buSzPct val="99000"/>
              <a:buFont typeface="Arial"/>
              <a:buChar char="•"/>
              <a:tabLst/>
            </a:pPr>
            <a:r>
              <a:rPr lang="en-US" kern="1200">
                <a:ea typeface="+mn-ea"/>
                <a:sym typeface="Arial"/>
              </a:rPr>
              <a:t>Explain how the modular organization expands and contracts.</a:t>
            </a:r>
          </a:p>
          <a:p>
            <a:pPr marL="254000" lvl="1" indent="-254000" fontAlgn="auto">
              <a:spcBef>
                <a:spcPct val="100000"/>
              </a:spcBef>
              <a:buSzPct val="99000"/>
              <a:buFont typeface="Arial"/>
              <a:buChar char="•"/>
              <a:tabLst/>
            </a:pPr>
            <a:r>
              <a:rPr lang="en-US" kern="1200">
                <a:ea typeface="+mn-ea"/>
                <a:sym typeface="Arial"/>
              </a:rPr>
              <a:t>Identify factors to consider when analyzing the complexity of an incident.</a:t>
            </a:r>
          </a:p>
          <a:p>
            <a:pPr marL="254000" lvl="1" indent="-254000" fontAlgn="auto">
              <a:spcBef>
                <a:spcPct val="100000"/>
              </a:spcBef>
              <a:buSzPct val="99000"/>
              <a:buFont typeface="Arial"/>
              <a:buChar char="•"/>
              <a:tabLst/>
            </a:pPr>
            <a:r>
              <a:rPr lang="en-US" kern="1200">
                <a:ea typeface="+mn-ea"/>
                <a:sym typeface="Arial"/>
              </a:rPr>
              <a:t>Define the five types of incidents.</a:t>
            </a:r>
          </a:p>
          <a:p>
            <a:pPr>
              <a:spcBef>
                <a:spcPct val="100000"/>
              </a:spcBef>
              <a:buSzPct val="99000"/>
            </a:pPr>
            <a:r>
              <a:rPr lang="en-US" kern="1200">
                <a:sym typeface="Arial"/>
              </a:rPr>
              <a:t>The next lesson will cover transfer of command. </a:t>
            </a:r>
            <a:endParaRPr lang="en-US"/>
          </a:p>
        </p:txBody>
      </p:sp>
      <p:sp>
        <p:nvSpPr>
          <p:cNvPr id="6" name="Slide Number Placeholder 5">
            <a:extLst>
              <a:ext uri="{FF2B5EF4-FFF2-40B4-BE49-F238E27FC236}">
                <a16:creationId xmlns:a16="http://schemas.microsoft.com/office/drawing/2014/main" id="{2226E37C-1252-46D2-BBD8-DFBD05F946C0}"/>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33</a:t>
            </a:fld>
            <a:endParaRPr lang="en-US"/>
          </a:p>
        </p:txBody>
      </p:sp>
    </p:spTree>
    <p:extLst>
      <p:ext uri="{BB962C8B-B14F-4D97-AF65-F5344CB8AC3E}">
        <p14:creationId xmlns:p14="http://schemas.microsoft.com/office/powerpoint/2010/main" val="31425871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D8FE2335-3295-4C29-BD24-975099A18853}"/>
              </a:ext>
            </a:extLst>
          </p:cNvPr>
          <p:cNvSpPr>
            <a:spLocks noGrp="1"/>
          </p:cNvSpPr>
          <p:nvPr>
            <p:ph sz="quarter" idx="14"/>
          </p:nvPr>
        </p:nvSpPr>
        <p:spPr/>
        <p:txBody>
          <a:bodyPr/>
          <a:lstStyle/>
          <a:p>
            <a:pPr>
              <a:spcBef>
                <a:spcPct val="100000"/>
              </a:spcBef>
              <a:buSzPct val="99000"/>
            </a:pPr>
            <a:r>
              <a:rPr lang="en-US" kern="1200">
                <a:sym typeface="Arial"/>
              </a:rPr>
              <a:t>Should an incident's ICS organizational structure include all General and Command Staff functions and positions at all times?</a:t>
            </a:r>
            <a:endParaRPr lang="en-US"/>
          </a:p>
        </p:txBody>
      </p:sp>
      <p:pic>
        <p:nvPicPr>
          <p:cNvPr id="8" name="Content Placeholder 7" descr="Discussion Question Icon">
            <a:extLst>
              <a:ext uri="{FF2B5EF4-FFF2-40B4-BE49-F238E27FC236}">
                <a16:creationId xmlns:a16="http://schemas.microsoft.com/office/drawing/2014/main" id="{99DF97AB-EBAF-470E-A94B-DF25D7325917}"/>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60EBF220-08A9-49C4-BC89-4116413E8720}"/>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4</a:t>
            </a:fld>
            <a:endParaRPr lang="en-US"/>
          </a:p>
        </p:txBody>
      </p:sp>
    </p:spTree>
    <p:extLst>
      <p:ext uri="{BB962C8B-B14F-4D97-AF65-F5344CB8AC3E}">
        <p14:creationId xmlns:p14="http://schemas.microsoft.com/office/powerpoint/2010/main" val="312242756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ICS Expansion and Contraction</a:t>
            </a:r>
          </a:p>
        </p:txBody>
      </p:sp>
      <p:sp>
        <p:nvSpPr>
          <p:cNvPr id="3" name="Content Placeholder 2">
            <a:extLst>
              <a:ext uri="{FF2B5EF4-FFF2-40B4-BE49-F238E27FC236}">
                <a16:creationId xmlns:a16="http://schemas.microsoft.com/office/drawing/2014/main" id="{1A08A844-91D9-47D7-8AEF-B68959D8D8F9}"/>
              </a:ext>
            </a:extLst>
          </p:cNvPr>
          <p:cNvSpPr>
            <a:spLocks noGrp="1"/>
          </p:cNvSpPr>
          <p:nvPr>
            <p:ph sz="quarter" idx="13"/>
          </p:nvPr>
        </p:nvSpPr>
        <p:spPr/>
        <p:txBody>
          <a:bodyPr>
            <a:normAutofit fontScale="92500" lnSpcReduction="10000"/>
          </a:bodyPr>
          <a:lstStyle/>
          <a:p>
            <a:pPr fontAlgn="auto">
              <a:spcBef>
                <a:spcPct val="100000"/>
              </a:spcBef>
              <a:spcAft>
                <a:spcPts val="0"/>
              </a:spcAft>
              <a:buSzPct val="99000"/>
              <a:tabLst/>
            </a:pPr>
            <a:r>
              <a:rPr lang="en-US" kern="1200">
                <a:sym typeface="Arial"/>
              </a:rPr>
              <a:t>Although there are no hard-and-fast rules, it is important to remember that:</a:t>
            </a:r>
          </a:p>
          <a:p>
            <a:pPr marL="254000" lvl="1" indent="-254000" fontAlgn="auto">
              <a:spcBef>
                <a:spcPct val="100000"/>
              </a:spcBef>
              <a:spcAft>
                <a:spcPts val="0"/>
              </a:spcAft>
              <a:buSzPct val="99000"/>
              <a:buFont typeface="Arial"/>
              <a:buChar char="•"/>
              <a:tabLst/>
            </a:pPr>
            <a:r>
              <a:rPr lang="en-US" kern="1200">
                <a:ea typeface="+mn-ea"/>
                <a:sym typeface="Arial"/>
              </a:rPr>
              <a:t>Only functions and positions that are necessary to achieve incident objectives are filled.</a:t>
            </a:r>
          </a:p>
          <a:p>
            <a:pPr marL="254000" lvl="1" indent="-254000" fontAlgn="auto">
              <a:spcBef>
                <a:spcPct val="100000"/>
              </a:spcBef>
              <a:spcAft>
                <a:spcPts val="0"/>
              </a:spcAft>
              <a:buSzPct val="99000"/>
              <a:buFont typeface="Arial"/>
              <a:buChar char="•"/>
              <a:tabLst/>
            </a:pPr>
            <a:r>
              <a:rPr lang="en-US" kern="1200">
                <a:ea typeface="+mn-ea"/>
                <a:sym typeface="Arial"/>
              </a:rPr>
              <a:t>Each activated element must have a person in charge.</a:t>
            </a:r>
          </a:p>
          <a:p>
            <a:pPr marL="254000" lvl="1" indent="-254000" fontAlgn="auto">
              <a:spcBef>
                <a:spcPct val="100000"/>
              </a:spcBef>
              <a:spcAft>
                <a:spcPts val="0"/>
              </a:spcAft>
              <a:buSzPct val="99000"/>
              <a:buFont typeface="Arial"/>
              <a:buChar char="•"/>
              <a:tabLst/>
            </a:pPr>
            <a:r>
              <a:rPr lang="en-US" kern="1200">
                <a:ea typeface="+mn-ea"/>
                <a:sym typeface="Arial"/>
              </a:rPr>
              <a:t>An effective span of control must be maintained. </a:t>
            </a:r>
            <a:endParaRPr lang="en-US"/>
          </a:p>
        </p:txBody>
      </p:sp>
      <p:pic>
        <p:nvPicPr>
          <p:cNvPr id="8" name="Content Placeholder 7" descr="A chart showing three ICS positions under one Incident Commander.">
            <a:extLst>
              <a:ext uri="{FF2B5EF4-FFF2-40B4-BE49-F238E27FC236}">
                <a16:creationId xmlns:a16="http://schemas.microsoft.com/office/drawing/2014/main" id="{FE17FBE2-7112-4E22-97B9-500B15BAA13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777133" y="2533762"/>
            <a:ext cx="1533333" cy="1790476"/>
          </a:xfrm>
          <a:prstGeom prst="rect">
            <a:avLst/>
          </a:prstGeom>
        </p:spPr>
      </p:pic>
      <p:sp>
        <p:nvSpPr>
          <p:cNvPr id="9" name="Slide Number Placeholder 8">
            <a:extLst>
              <a:ext uri="{FF2B5EF4-FFF2-40B4-BE49-F238E27FC236}">
                <a16:creationId xmlns:a16="http://schemas.microsoft.com/office/drawing/2014/main" id="{73425095-E583-4338-8A77-6B3748832B8A}"/>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5</a:t>
            </a:fld>
            <a:endParaRPr lang="en-US"/>
          </a:p>
        </p:txBody>
      </p:sp>
    </p:spTree>
    <p:extLst>
      <p:ext uri="{BB962C8B-B14F-4D97-AF65-F5344CB8AC3E}">
        <p14:creationId xmlns:p14="http://schemas.microsoft.com/office/powerpoint/2010/main" val="87719771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Activation of Organizational Elements </a:t>
            </a:r>
          </a:p>
        </p:txBody>
      </p:sp>
      <p:sp>
        <p:nvSpPr>
          <p:cNvPr id="3" name="Content Placeholder 2">
            <a:extLst>
              <a:ext uri="{FF2B5EF4-FFF2-40B4-BE49-F238E27FC236}">
                <a16:creationId xmlns:a16="http://schemas.microsoft.com/office/drawing/2014/main" id="{B27A75F1-DC68-4BA5-ABE7-006254B465F5}"/>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Many incidents will never require the activation of the entire Command or General Staff or entire list of organizational elements within each Section. Other incidents will require some or all members of the Command Staff and all sub-elements of each General Staff section.</a:t>
            </a:r>
          </a:p>
          <a:p>
            <a:pPr fontAlgn="auto">
              <a:spcBef>
                <a:spcPct val="100000"/>
              </a:spcBef>
              <a:spcAft>
                <a:spcPts val="0"/>
              </a:spcAft>
              <a:buSzPct val="99000"/>
              <a:tabLst/>
            </a:pPr>
            <a:r>
              <a:rPr lang="en-US" kern="1200">
                <a:sym typeface="Arial"/>
              </a:rPr>
              <a:t>The decision to activate an element (Section, Branch, Division, Group or Unit) must be based on incident objectives and resource needs. </a:t>
            </a:r>
            <a:endParaRPr lang="en-US"/>
          </a:p>
        </p:txBody>
      </p:sp>
      <p:pic>
        <p:nvPicPr>
          <p:cNvPr id="8" name="Content Placeholder 7" descr="Clipboard with the words incident objectives written on it and an arrow pointing to a blank org chart.">
            <a:extLst>
              <a:ext uri="{FF2B5EF4-FFF2-40B4-BE49-F238E27FC236}">
                <a16:creationId xmlns:a16="http://schemas.microsoft.com/office/drawing/2014/main" id="{1BB98EC3-A664-4FE2-9A95-3F743D364A2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48447" y="1929000"/>
            <a:ext cx="2361905" cy="3009524"/>
          </a:xfrm>
          <a:prstGeom prst="rect">
            <a:avLst/>
          </a:prstGeom>
        </p:spPr>
      </p:pic>
      <p:sp>
        <p:nvSpPr>
          <p:cNvPr id="9" name="Slide Number Placeholder 8">
            <a:extLst>
              <a:ext uri="{FF2B5EF4-FFF2-40B4-BE49-F238E27FC236}">
                <a16:creationId xmlns:a16="http://schemas.microsoft.com/office/drawing/2014/main" id="{B6FBEA92-14F4-4AF7-9C2D-3EF6648E3D62}"/>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6</a:t>
            </a:fld>
            <a:endParaRPr lang="en-US"/>
          </a:p>
        </p:txBody>
      </p:sp>
    </p:spTree>
    <p:extLst>
      <p:ext uri="{BB962C8B-B14F-4D97-AF65-F5344CB8AC3E}">
        <p14:creationId xmlns:p14="http://schemas.microsoft.com/office/powerpoint/2010/main" val="192814141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Activation of Organizational Elements (Continued)</a:t>
            </a:r>
          </a:p>
        </p:txBody>
      </p:sp>
      <p:sp>
        <p:nvSpPr>
          <p:cNvPr id="3" name="Content Placeholder 2">
            <a:extLst>
              <a:ext uri="{FF2B5EF4-FFF2-40B4-BE49-F238E27FC236}">
                <a16:creationId xmlns:a16="http://schemas.microsoft.com/office/drawing/2014/main" id="{A6670A65-FECF-4324-973B-7A79BFDB8A3F}"/>
              </a:ext>
            </a:extLst>
          </p:cNvPr>
          <p:cNvSpPr>
            <a:spLocks noGrp="1"/>
          </p:cNvSpPr>
          <p:nvPr>
            <p:ph sz="quarter" idx="13"/>
          </p:nvPr>
        </p:nvSpPr>
        <p:spPr/>
        <p:txBody>
          <a:bodyPr>
            <a:normAutofit fontScale="85000" lnSpcReduction="10000"/>
          </a:bodyPr>
          <a:lstStyle/>
          <a:p>
            <a:pPr fontAlgn="auto">
              <a:spcBef>
                <a:spcPct val="100000"/>
              </a:spcBef>
              <a:spcAft>
                <a:spcPts val="0"/>
              </a:spcAft>
              <a:buSzPct val="99000"/>
              <a:tabLst/>
            </a:pPr>
            <a:r>
              <a:rPr lang="en-US" kern="1200">
                <a:sym typeface="Arial"/>
              </a:rPr>
              <a:t>An important concept is that many organizational elements may be activated in various Sections </a:t>
            </a:r>
            <a:r>
              <a:rPr lang="en-US" b="1" kern="1200">
                <a:sym typeface="Arial"/>
              </a:rPr>
              <a:t>without</a:t>
            </a:r>
            <a:r>
              <a:rPr lang="en-US" kern="1200">
                <a:sym typeface="Arial"/>
              </a:rPr>
              <a:t> activating the Section Chief.</a:t>
            </a:r>
          </a:p>
          <a:p>
            <a:pPr fontAlgn="auto">
              <a:spcBef>
                <a:spcPct val="100000"/>
              </a:spcBef>
              <a:spcAft>
                <a:spcPts val="0"/>
              </a:spcAft>
              <a:buSzPct val="99000"/>
              <a:tabLst/>
            </a:pPr>
            <a:r>
              <a:rPr lang="en-US" kern="1200">
                <a:sym typeface="Arial"/>
              </a:rPr>
              <a:t>For example, the Situation Unit can be activated without a Planning Section Chief assigned. In this case, the supervision of the Situation Unit will rest with the Incident Commander. </a:t>
            </a:r>
            <a:endParaRPr lang="en-US"/>
          </a:p>
        </p:txBody>
      </p:sp>
      <p:pic>
        <p:nvPicPr>
          <p:cNvPr id="8" name="Content Placeholder 7" descr="A graphic of a partial organization chart: 1st level: Incident Commander 2nd level:  Safety Officer, Operations Section, Situation Unit (highlighted). Under Operations Section is a third level, which includes Victim Decontamination Group and Immediate Treatment Group.">
            <a:extLst>
              <a:ext uri="{FF2B5EF4-FFF2-40B4-BE49-F238E27FC236}">
                <a16:creationId xmlns:a16="http://schemas.microsoft.com/office/drawing/2014/main" id="{8DCDD63D-6B6C-465C-A04C-D2D27C69977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38924" y="1655985"/>
            <a:ext cx="3580952" cy="3555555"/>
          </a:xfrm>
          <a:prstGeom prst="rect">
            <a:avLst/>
          </a:prstGeom>
        </p:spPr>
      </p:pic>
      <p:sp>
        <p:nvSpPr>
          <p:cNvPr id="9" name="Slide Number Placeholder 8">
            <a:extLst>
              <a:ext uri="{FF2B5EF4-FFF2-40B4-BE49-F238E27FC236}">
                <a16:creationId xmlns:a16="http://schemas.microsoft.com/office/drawing/2014/main" id="{205B0277-B9F8-4E84-9FE9-3AC6833C82A0}"/>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7</a:t>
            </a:fld>
            <a:endParaRPr lang="en-US"/>
          </a:p>
        </p:txBody>
      </p:sp>
    </p:spTree>
    <p:extLst>
      <p:ext uri="{BB962C8B-B14F-4D97-AF65-F5344CB8AC3E}">
        <p14:creationId xmlns:p14="http://schemas.microsoft.com/office/powerpoint/2010/main" val="136463773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D999AE4D-94E1-4330-9192-97CFF3DE62FD}"/>
              </a:ext>
            </a:extLst>
          </p:cNvPr>
          <p:cNvSpPr>
            <a:spLocks noGrp="1"/>
          </p:cNvSpPr>
          <p:nvPr>
            <p:ph sz="quarter" idx="14"/>
          </p:nvPr>
        </p:nvSpPr>
        <p:spPr/>
        <p:txBody>
          <a:bodyPr/>
          <a:lstStyle/>
          <a:p>
            <a:pPr>
              <a:spcBef>
                <a:spcPct val="100000"/>
              </a:spcBef>
              <a:buSzPct val="99000"/>
            </a:pPr>
            <a:r>
              <a:rPr lang="en-US" kern="1200">
                <a:sym typeface="Arial"/>
              </a:rPr>
              <a:t>Should you combine ICS positions and titles in order to save on staffing or achieve a higher level of efficiency?</a:t>
            </a:r>
            <a:endParaRPr lang="en-US"/>
          </a:p>
        </p:txBody>
      </p:sp>
      <p:pic>
        <p:nvPicPr>
          <p:cNvPr id="8" name="Content Placeholder 7" descr="Discussion Question Icon">
            <a:extLst>
              <a:ext uri="{FF2B5EF4-FFF2-40B4-BE49-F238E27FC236}">
                <a16:creationId xmlns:a16="http://schemas.microsoft.com/office/drawing/2014/main" id="{AC3F44D5-5355-4D2C-AAB4-C704C89325CF}"/>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E36DBED9-1C1C-40C3-9D5F-0782B9BD27D8}"/>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8</a:t>
            </a:fld>
            <a:endParaRPr lang="en-US"/>
          </a:p>
        </p:txBody>
      </p:sp>
    </p:spTree>
    <p:extLst>
      <p:ext uri="{BB962C8B-B14F-4D97-AF65-F5344CB8AC3E}">
        <p14:creationId xmlns:p14="http://schemas.microsoft.com/office/powerpoint/2010/main" val="355179422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Avoid Combining Positions</a:t>
            </a:r>
          </a:p>
        </p:txBody>
      </p:sp>
      <p:sp>
        <p:nvSpPr>
          <p:cNvPr id="3" name="Content Placeholder 2">
            <a:extLst>
              <a:ext uri="{FF2B5EF4-FFF2-40B4-BE49-F238E27FC236}">
                <a16:creationId xmlns:a16="http://schemas.microsoft.com/office/drawing/2014/main" id="{DC2CA7B4-5F00-4541-8DB0-7A432E671AD3}"/>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It is tempting to combine ICS positions to gain staffing efficiency. Rather than combining positions, you may assign the same individual to supervise multiple units.</a:t>
            </a:r>
          </a:p>
          <a:p>
            <a:pPr fontAlgn="auto">
              <a:spcBef>
                <a:spcPct val="100000"/>
              </a:spcBef>
              <a:spcAft>
                <a:spcPts val="0"/>
              </a:spcAft>
              <a:buSzPct val="99000"/>
              <a:tabLst/>
            </a:pPr>
            <a:r>
              <a:rPr lang="en-US" kern="1200">
                <a:sym typeface="Arial"/>
              </a:rPr>
              <a:t>When assigning personnel to multiple positions, do not use nonstandard titles. Creating new titles may be unrecognizable to assisting or cooperating personnel and may cause confusion. Be aware of potential span-of-control issues that may arise from assigning one person to multiple positions.</a:t>
            </a:r>
            <a:endParaRPr lang="en-US"/>
          </a:p>
        </p:txBody>
      </p:sp>
      <p:pic>
        <p:nvPicPr>
          <p:cNvPr id="8" name="Content Placeholder 7" descr="Graphic illustrating that it is OK for Bob to supervise both the Supply Unit and the Ground Support Unit, but it is unadvisable to combine units and have Bob supervising a unit called Supply and Ground Support Unit.">
            <a:extLst>
              <a:ext uri="{FF2B5EF4-FFF2-40B4-BE49-F238E27FC236}">
                <a16:creationId xmlns:a16="http://schemas.microsoft.com/office/drawing/2014/main" id="{DE8570E4-A3A7-41BD-9AFA-86A264289F7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873587" y="3795018"/>
            <a:ext cx="5396825" cy="1587302"/>
          </a:xfrm>
          <a:prstGeom prst="rect">
            <a:avLst/>
          </a:prstGeom>
        </p:spPr>
      </p:pic>
      <p:sp>
        <p:nvSpPr>
          <p:cNvPr id="9" name="Slide Number Placeholder 8">
            <a:extLst>
              <a:ext uri="{FF2B5EF4-FFF2-40B4-BE49-F238E27FC236}">
                <a16:creationId xmlns:a16="http://schemas.microsoft.com/office/drawing/2014/main" id="{9BF594E8-4D48-435F-A7C8-90893D4F1B56}"/>
              </a:ext>
            </a:extLst>
          </p:cNvPr>
          <p:cNvSpPr>
            <a:spLocks noGrp="1"/>
          </p:cNvSpPr>
          <p:nvPr>
            <p:ph type="sldNum" sz="quarter" idx="12"/>
          </p:nvPr>
        </p:nvSpPr>
        <p:spPr/>
        <p:txBody>
          <a:bodyPr/>
          <a:lstStyle/>
          <a:p>
            <a:pPr>
              <a:spcBef>
                <a:spcPts val="100"/>
              </a:spcBef>
              <a:buSzPct val="99000"/>
            </a:pPr>
            <a:fld id="{EF8F94BA-153A-4FBF-A677-DF38B2BEB10C}" type="slidenum">
              <a:rPr lang="en-US" smtClean="0"/>
              <a:pPr>
                <a:spcBef>
                  <a:spcPts val="100"/>
                </a:spcBef>
                <a:buSzPct val="99000"/>
              </a:pPr>
              <a:t>9</a:t>
            </a:fld>
            <a:endParaRPr lang="en-US"/>
          </a:p>
        </p:txBody>
      </p:sp>
    </p:spTree>
    <p:extLst>
      <p:ext uri="{BB962C8B-B14F-4D97-AF65-F5344CB8AC3E}">
        <p14:creationId xmlns:p14="http://schemas.microsoft.com/office/powerpoint/2010/main" val="1691194106"/>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568ddf3f-b77f-46a0-9295-2b9495b51427" ContentTypeId="0x0101" PreviousValue="false"/>
</file>

<file path=customXml/itemProps1.xml><?xml version="1.0" encoding="utf-8"?>
<ds:datastoreItem xmlns:ds="http://schemas.openxmlformats.org/officeDocument/2006/customXml" ds:itemID="{0A729281-880C-44BA-B9FE-F26081892321}"/>
</file>

<file path=customXml/itemProps2.xml><?xml version="1.0" encoding="utf-8"?>
<ds:datastoreItem xmlns:ds="http://schemas.openxmlformats.org/officeDocument/2006/customXml" ds:itemID="{7DE9647E-A0E2-46C9-A09F-252C99EDF175}">
  <ds:schemaRefs>
    <ds:schemaRef ds:uri="http://schemas.microsoft.com/office/2006/metadata/properties"/>
    <ds:schemaRef ds:uri="http://schemas.microsoft.com/office/infopath/2007/PartnerControls"/>
    <ds:schemaRef ds:uri="95ba42ad-0bbe-4ff2-b5a3-00bdc267f7a0"/>
  </ds:schemaRefs>
</ds:datastoreItem>
</file>

<file path=customXml/itemProps3.xml><?xml version="1.0" encoding="utf-8"?>
<ds:datastoreItem xmlns:ds="http://schemas.openxmlformats.org/officeDocument/2006/customXml" ds:itemID="{0138A52B-5997-49A2-A2C7-CF379266B50A}">
  <ds:schemaRefs>
    <ds:schemaRef ds:uri="http://schemas.microsoft.com/sharepoint/v3/contenttype/forms"/>
  </ds:schemaRefs>
</ds:datastoreItem>
</file>

<file path=customXml/itemProps4.xml><?xml version="1.0" encoding="utf-8"?>
<ds:datastoreItem xmlns:ds="http://schemas.openxmlformats.org/officeDocument/2006/customXml" ds:itemID="{B190DF35-10D5-4172-A907-7EC7AB26E498}">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EMI_PPT_V7</Template>
  <TotalTime>0</TotalTime>
  <Words>2539</Words>
  <Application>Microsoft Office PowerPoint</Application>
  <PresentationFormat>On-screen Show (4:3)</PresentationFormat>
  <Paragraphs>190</Paragraphs>
  <Slides>33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Times New Roman</vt:lpstr>
      <vt:lpstr>Wingdings</vt:lpstr>
      <vt:lpstr>EMI_PPT</vt:lpstr>
      <vt:lpstr>Lesson 6 Overview</vt:lpstr>
      <vt:lpstr>Flexibility and Standardization</vt:lpstr>
      <vt:lpstr>Modular Organization</vt:lpstr>
      <vt:lpstr>Discussion Question</vt:lpstr>
      <vt:lpstr>ICS Expansion and Contraction</vt:lpstr>
      <vt:lpstr>Activation of Organizational Elements </vt:lpstr>
      <vt:lpstr>Activation of Organizational Elements (Continued)</vt:lpstr>
      <vt:lpstr>Discussion Question</vt:lpstr>
      <vt:lpstr>Avoid Combining Positions</vt:lpstr>
      <vt:lpstr>Resource Management</vt:lpstr>
      <vt:lpstr>Anticipating Incident Resource Needs </vt:lpstr>
      <vt:lpstr>Predicting Incident Workload</vt:lpstr>
      <vt:lpstr>Analyzing Incident Complexity</vt:lpstr>
      <vt:lpstr>Complexity Analysis Factors</vt:lpstr>
      <vt:lpstr>Activity 6.1: Complexity Analysis</vt:lpstr>
      <vt:lpstr>Incident Complexity and Resource Needs</vt:lpstr>
      <vt:lpstr>Resource Typing </vt:lpstr>
      <vt:lpstr>Discussion Question</vt:lpstr>
      <vt:lpstr>Importance of Resource Typing </vt:lpstr>
      <vt:lpstr>Resource Typing (Continued)</vt:lpstr>
      <vt:lpstr>Resource Typing and NIMS</vt:lpstr>
      <vt:lpstr>Additional Resource Terminology</vt:lpstr>
      <vt:lpstr>Discussion Question</vt:lpstr>
      <vt:lpstr>Incident Typing: Overview</vt:lpstr>
      <vt:lpstr>Incident Typing: Overview (Continued)</vt:lpstr>
      <vt:lpstr>Type 5 Incident </vt:lpstr>
      <vt:lpstr>Type 4 Incident </vt:lpstr>
      <vt:lpstr>Type 3 Incident</vt:lpstr>
      <vt:lpstr>Type 2 Incident </vt:lpstr>
      <vt:lpstr>Type 1 Incident </vt:lpstr>
      <vt:lpstr>Incident Management Teams (IMTs)</vt:lpstr>
      <vt:lpstr>Activity 6.2: Incident Types</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6</dc:title>
  <dc:creator/>
  <cp:lastModifiedBy/>
  <cp:revision>1</cp:revision>
  <dcterms:created xsi:type="dcterms:W3CDTF">2020-09-21T18:09:54Z</dcterms:created>
  <dcterms:modified xsi:type="dcterms:W3CDTF">2022-03-30T14:17:39Z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