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C8B9823F-AF77-4EC1-AD77-8151DA35815D}" type="datetimeFigureOut">
              <a:rPr lang="en-US" smtClean="0"/>
              <a:t>3/30/2022</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8B9823F-AF77-4EC1-AD77-8151DA35815D}" type="datetimeFigureOut">
              <a:rPr lang="en-US" smtClean="0"/>
              <a:t>3/30/2022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F2BB6B-D9AD-4198-A3ED-6EF6FC09C74B}"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C8B9823F-AF77-4EC1-AD77-8151DA35815D}"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3F2BB6B-D9AD-4198-A3ED-6EF6FC09C74B}"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C8B9823F-AF77-4EC1-AD77-8151DA35815D}" type="datetimeFigureOut">
              <a:rPr lang="en-US" smtClean="0"/>
              <a:t>3/30/2022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D3F2BB6B-D9AD-4198-A3ED-6EF6FC09C74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hyperlink" Target="https://www.fema.gov/pdf/about/divisions/npd/CPG_101_V2.pdf" TargetMode="External"/><Relationship Id="rId2" Type="http://schemas.openxmlformats.org/officeDocument/2006/relationships/hyperlink" Target="https://www.fema.gov/national-incident-management-system" TargetMode="Externa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fema.gov/resource-management-mutual-aid"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3 Overview</a:t>
            </a:r>
          </a:p>
        </p:txBody>
      </p:sp>
      <p:sp>
        <p:nvSpPr>
          <p:cNvPr id="3" name="Content Placeholder 2">
            <a:extLst>
              <a:ext uri="{FF2B5EF4-FFF2-40B4-BE49-F238E27FC236}">
                <a16:creationId xmlns:a16="http://schemas.microsoft.com/office/drawing/2014/main" id="{D50F7337-F6DA-45F9-AF5B-27A6D4C7BBF5}"/>
              </a:ext>
            </a:extLst>
          </p:cNvPr>
          <p:cNvSpPr>
            <a:spLocks noGrp="1"/>
          </p:cNvSpPr>
          <p:nvPr>
            <p:ph idx="1"/>
          </p:nvPr>
        </p:nvSpPr>
        <p:spPr/>
        <p:txBody>
          <a:bodyPr>
            <a:normAutofit fontScale="70000" lnSpcReduction="20000"/>
          </a:bodyPr>
          <a:lstStyle/>
          <a:p>
            <a:pPr fontAlgn="auto">
              <a:spcBef>
                <a:spcPct val="100000"/>
              </a:spcBef>
              <a:spcAft>
                <a:spcPts val="0"/>
              </a:spcAft>
              <a:buSzPct val="99000"/>
              <a:tabLst/>
            </a:pPr>
            <a:r>
              <a:rPr lang="en-US" kern="1200">
                <a:sym typeface="Arial"/>
              </a:rPr>
              <a:t>The Delegation of Authority &amp; Management by Objectives lesson introduces you to the delegation of authority process, implementing authorities, management by objectives, and preparedness plans and agreements.</a:t>
            </a:r>
          </a:p>
          <a:p>
            <a:pPr fontAlgn="auto">
              <a:spcBef>
                <a:spcPct val="100000"/>
              </a:spcBef>
              <a:spcAft>
                <a:spcPts val="0"/>
              </a:spcAft>
              <a:buSzPct val="99000"/>
              <a:tabLst/>
            </a:pPr>
            <a:r>
              <a:rPr lang="en-US" b="1" kern="1200">
                <a:sym typeface="Arial"/>
              </a:rPr>
              <a:t>Lesson Objectives</a:t>
            </a:r>
            <a:endParaRPr lang="en-US" kern="1200">
              <a:sym typeface="Arial"/>
            </a:endParaRPr>
          </a:p>
          <a:p>
            <a:pPr fontAlgn="auto">
              <a:spcBef>
                <a:spcPct val="100000"/>
              </a:spcBef>
              <a:spcAft>
                <a:spcPts val="0"/>
              </a:spcAft>
              <a:buSzPct val="99000"/>
              <a:tabLst/>
            </a:pPr>
            <a:r>
              <a:rPr lang="en-US" kern="1200">
                <a:sym typeface="Arial"/>
              </a:rPr>
              <a:t>At the end of this lesson, you should be able to:</a:t>
            </a:r>
          </a:p>
          <a:p>
            <a:pPr marL="254000" lvl="1" indent="-254000" fontAlgn="auto">
              <a:spcBef>
                <a:spcPct val="100000"/>
              </a:spcBef>
              <a:spcAft>
                <a:spcPts val="0"/>
              </a:spcAft>
              <a:buSzPct val="99000"/>
              <a:buFont typeface="Arial"/>
              <a:buChar char="•"/>
              <a:tabLst/>
            </a:pPr>
            <a:r>
              <a:rPr lang="en-US" kern="1200">
                <a:ea typeface="+mn-ea"/>
                <a:sym typeface="Arial"/>
              </a:rPr>
              <a:t>Describe the delegation of authority process. </a:t>
            </a:r>
          </a:p>
          <a:p>
            <a:pPr marL="254000" lvl="1" indent="-254000" fontAlgn="auto">
              <a:spcBef>
                <a:spcPct val="100000"/>
              </a:spcBef>
              <a:spcAft>
                <a:spcPts val="0"/>
              </a:spcAft>
              <a:buSzPct val="99000"/>
              <a:buFont typeface="Arial"/>
              <a:buChar char="•"/>
              <a:tabLst/>
            </a:pPr>
            <a:r>
              <a:rPr lang="en-US" kern="1200">
                <a:ea typeface="+mn-ea"/>
                <a:sym typeface="Arial"/>
              </a:rPr>
              <a:t>Describe scope of authority. </a:t>
            </a:r>
          </a:p>
          <a:p>
            <a:pPr marL="254000" lvl="1" indent="-254000" fontAlgn="auto">
              <a:spcBef>
                <a:spcPct val="100000"/>
              </a:spcBef>
              <a:spcAft>
                <a:spcPts val="0"/>
              </a:spcAft>
              <a:buSzPct val="99000"/>
              <a:buFont typeface="Arial"/>
              <a:buChar char="•"/>
              <a:tabLst/>
            </a:pPr>
            <a:r>
              <a:rPr lang="en-US" kern="1200">
                <a:ea typeface="+mn-ea"/>
                <a:sym typeface="Arial"/>
              </a:rPr>
              <a:t>Describe management by objectives. </a:t>
            </a:r>
          </a:p>
          <a:p>
            <a:pPr marL="254000" lvl="1" indent="-254000" fontAlgn="auto">
              <a:spcBef>
                <a:spcPct val="100000"/>
              </a:spcBef>
              <a:spcAft>
                <a:spcPts val="0"/>
              </a:spcAft>
              <a:buSzPct val="99000"/>
              <a:buFont typeface="Arial"/>
              <a:buChar char="•"/>
              <a:tabLst/>
            </a:pPr>
            <a:r>
              <a:rPr lang="en-US" kern="1200">
                <a:ea typeface="+mn-ea"/>
                <a:sym typeface="Arial"/>
              </a:rPr>
              <a:t>Describe the importance of preparedness plans and agreements. </a:t>
            </a:r>
            <a:endParaRPr lang="en-US"/>
          </a:p>
        </p:txBody>
      </p:sp>
      <p:sp>
        <p:nvSpPr>
          <p:cNvPr id="6" name="Slide Number Placeholder 5">
            <a:extLst>
              <a:ext uri="{FF2B5EF4-FFF2-40B4-BE49-F238E27FC236}">
                <a16:creationId xmlns:a16="http://schemas.microsoft.com/office/drawing/2014/main" id="{2CDDD2E5-F819-4E4E-8688-B717F86CB901}"/>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1</a:t>
            </a:fld>
            <a:endParaRPr lang="en-US"/>
          </a:p>
        </p:txBody>
      </p:sp>
    </p:spTree>
    <p:extLst>
      <p:ext uri="{BB962C8B-B14F-4D97-AF65-F5344CB8AC3E}">
        <p14:creationId xmlns:p14="http://schemas.microsoft.com/office/powerpoint/2010/main" val="84073514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A32976A4-C2D1-4A28-9D0A-0B9111783198}"/>
              </a:ext>
            </a:extLst>
          </p:cNvPr>
          <p:cNvSpPr>
            <a:spLocks noGrp="1"/>
          </p:cNvSpPr>
          <p:nvPr>
            <p:ph sz="quarter" idx="14"/>
          </p:nvPr>
        </p:nvSpPr>
        <p:spPr/>
        <p:txBody>
          <a:bodyPr/>
          <a:lstStyle/>
          <a:p>
            <a:pPr>
              <a:spcBef>
                <a:spcPct val="100000"/>
              </a:spcBef>
              <a:buSzPct val="99000"/>
            </a:pPr>
            <a:r>
              <a:rPr lang="en-US" kern="1200">
                <a:sym typeface="Arial"/>
              </a:rPr>
              <a:t>How do you ensure that the delegating authority remains an active part of the incident response?</a:t>
            </a:r>
            <a:endParaRPr lang="en-US"/>
          </a:p>
        </p:txBody>
      </p:sp>
      <p:pic>
        <p:nvPicPr>
          <p:cNvPr id="8" name="Content Placeholder 7" descr="Discussion Question Icon">
            <a:extLst>
              <a:ext uri="{FF2B5EF4-FFF2-40B4-BE49-F238E27FC236}">
                <a16:creationId xmlns:a16="http://schemas.microsoft.com/office/drawing/2014/main" id="{6A9F3641-A557-47E0-8260-EF7F07F3B84E}"/>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59C6BDB7-2ADE-49DB-A4B5-9F586B1F3F47}"/>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10</a:t>
            </a:fld>
            <a:endParaRPr lang="en-US"/>
          </a:p>
        </p:txBody>
      </p:sp>
    </p:spTree>
    <p:extLst>
      <p:ext uri="{BB962C8B-B14F-4D97-AF65-F5344CB8AC3E}">
        <p14:creationId xmlns:p14="http://schemas.microsoft.com/office/powerpoint/2010/main" val="8082106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3.1: Delegating Authority </a:t>
            </a:r>
          </a:p>
        </p:txBody>
      </p:sp>
      <p:sp>
        <p:nvSpPr>
          <p:cNvPr id="3" name="Content Placeholder 2">
            <a:extLst>
              <a:ext uri="{FF2B5EF4-FFF2-40B4-BE49-F238E27FC236}">
                <a16:creationId xmlns:a16="http://schemas.microsoft.com/office/drawing/2014/main" id="{C4E64E31-27D4-4724-9B1B-2AFD2C4B0AFB}"/>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identify and reinforce ways that incident management personnel can keep their agency executives involved and informed during an incident.</a:t>
            </a:r>
          </a:p>
          <a:p>
            <a:pPr fontAlgn="auto">
              <a:spcBef>
                <a:spcPct val="100000"/>
              </a:spcBef>
              <a:spcAft>
                <a:spcPts val="0"/>
              </a:spcAft>
              <a:buSzPct val="99000"/>
              <a:tabLst/>
            </a:pPr>
            <a:r>
              <a:rPr lang="en-US" b="1" u="sng" kern="1200">
                <a:sym typeface="Arial"/>
              </a:rPr>
              <a:t>Time:</a:t>
            </a:r>
            <a:r>
              <a:rPr lang="en-US" kern="1200">
                <a:sym typeface="Arial"/>
              </a:rPr>
              <a:t> 15 minutes</a:t>
            </a:r>
          </a:p>
          <a:p>
            <a:pPr fontAlgn="auto">
              <a:spcBef>
                <a:spcPct val="100000"/>
              </a:spcBef>
              <a:spcAft>
                <a:spcPts val="0"/>
              </a:spcAft>
              <a:buSzPct val="99000"/>
              <a:tabLst/>
            </a:pPr>
            <a:r>
              <a:rPr lang="en-US" b="1" u="sng" kern="1200">
                <a:sym typeface="Arial"/>
              </a:rPr>
              <a:t>Instructions:</a:t>
            </a:r>
            <a:r>
              <a:rPr lang="en-US" kern="1200">
                <a:sym typeface="Arial"/>
              </a:rPr>
              <a:t> Working in your team:</a:t>
            </a:r>
          </a:p>
          <a:p>
            <a:pPr marL="254000" lvl="1" indent="-254000" fontAlgn="auto">
              <a:spcBef>
                <a:spcPct val="100000"/>
              </a:spcBef>
              <a:spcAft>
                <a:spcPts val="0"/>
              </a:spcAft>
              <a:buSzPct val="99000"/>
              <a:buFont typeface="Arial"/>
              <a:buAutoNum type="arabicPeriod"/>
              <a:tabLst/>
            </a:pPr>
            <a:r>
              <a:rPr lang="en-US" kern="1200">
                <a:ea typeface="+mn-ea"/>
                <a:sym typeface="Arial"/>
              </a:rPr>
              <a:t>Read the case study in your Student Manual.</a:t>
            </a:r>
          </a:p>
          <a:p>
            <a:pPr marL="254000" lvl="1" indent="-254000" fontAlgn="auto">
              <a:spcBef>
                <a:spcPct val="100000"/>
              </a:spcBef>
              <a:spcAft>
                <a:spcPts val="0"/>
              </a:spcAft>
              <a:buSzPct val="99000"/>
              <a:buFont typeface="Arial"/>
              <a:buAutoNum type="arabicPeriod"/>
              <a:tabLst/>
            </a:pPr>
            <a:r>
              <a:rPr lang="en-US" kern="1200">
                <a:ea typeface="+mn-ea"/>
                <a:sym typeface="Arial"/>
              </a:rPr>
              <a:t>Identify the steps you would take to keep the agency executives involved in this incident.</a:t>
            </a:r>
          </a:p>
          <a:p>
            <a:pPr marL="254000" lvl="1" indent="-254000" fontAlgn="auto">
              <a:spcBef>
                <a:spcPct val="100000"/>
              </a:spcBef>
              <a:spcAft>
                <a:spcPts val="0"/>
              </a:spcAft>
              <a:buSzPct val="99000"/>
              <a:buFont typeface="Arial"/>
              <a:buAutoNum type="arabicPeriod"/>
              <a:tabLst/>
            </a:pPr>
            <a:r>
              <a:rPr lang="en-US" kern="1200">
                <a:ea typeface="+mn-ea"/>
                <a:sym typeface="Arial"/>
              </a:rPr>
              <a:t>List the steps on chart paper.</a:t>
            </a:r>
          </a:p>
          <a:p>
            <a:pPr fontAlgn="auto">
              <a:spcBef>
                <a:spcPct val="100000"/>
              </a:spcBef>
              <a:spcAft>
                <a:spcPts val="0"/>
              </a:spcAft>
              <a:buSzPct val="99000"/>
              <a:tabLst/>
            </a:pPr>
            <a:r>
              <a:rPr lang="en-US" b="1" u="sng" kern="1200">
                <a:sym typeface="Arial"/>
              </a:rPr>
              <a:t>Case Study:</a:t>
            </a:r>
            <a:endParaRPr lang="en-US" kern="1200">
              <a:sym typeface="Arial"/>
            </a:endParaRPr>
          </a:p>
          <a:p>
            <a:pPr fontAlgn="auto">
              <a:spcBef>
                <a:spcPct val="100000"/>
              </a:spcBef>
              <a:spcAft>
                <a:spcPts val="0"/>
              </a:spcAft>
              <a:buSzPct val="99000"/>
              <a:tabLst/>
            </a:pPr>
            <a:r>
              <a:rPr lang="en-US" kern="1200">
                <a:sym typeface="Arial"/>
              </a:rPr>
              <a:t>The Beltway sniper case was one of the most infamous crimes in recent law enforcement, instilling fear in thousands of people. According to the after-action report, communication was clearly the most compelling concern in the sniper case. Investigations of this kind succeed or fail based on executives’ ability to effectively manage and communicate information in a timely manner. Incident Commanders must balance the incident needs with the obligations of local executives to be responsive to their citizens. In the words of one police chief, “You cannot expect leaders to stop leading.”</a:t>
            </a:r>
            <a:endParaRPr lang="en-US"/>
          </a:p>
        </p:txBody>
      </p:sp>
      <p:sp>
        <p:nvSpPr>
          <p:cNvPr id="6" name="Slide Number Placeholder 5">
            <a:extLst>
              <a:ext uri="{FF2B5EF4-FFF2-40B4-BE49-F238E27FC236}">
                <a16:creationId xmlns:a16="http://schemas.microsoft.com/office/drawing/2014/main" id="{6C5480AE-445F-4D0C-B893-D0731678D371}"/>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11</a:t>
            </a:fld>
            <a:endParaRPr lang="en-US"/>
          </a:p>
        </p:txBody>
      </p:sp>
    </p:spTree>
    <p:extLst>
      <p:ext uri="{BB962C8B-B14F-4D97-AF65-F5344CB8AC3E}">
        <p14:creationId xmlns:p14="http://schemas.microsoft.com/office/powerpoint/2010/main" val="358900994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Implementing Authorities</a:t>
            </a:r>
          </a:p>
        </p:txBody>
      </p:sp>
      <p:sp>
        <p:nvSpPr>
          <p:cNvPr id="3" name="Content Placeholder 2">
            <a:extLst>
              <a:ext uri="{FF2B5EF4-FFF2-40B4-BE49-F238E27FC236}">
                <a16:creationId xmlns:a16="http://schemas.microsoft.com/office/drawing/2014/main" id="{FEA289CB-A686-4556-8728-2D097ED8FBEE}"/>
              </a:ext>
            </a:extLst>
          </p:cNvPr>
          <p:cNvSpPr>
            <a:spLocks noGrp="1"/>
          </p:cNvSpPr>
          <p:nvPr>
            <p:ph sz="quarter" idx="13"/>
          </p:nvPr>
        </p:nvSpPr>
        <p:spPr/>
        <p:txBody>
          <a:bodyPr>
            <a:normAutofit fontScale="85000" lnSpcReduction="20000"/>
          </a:bodyPr>
          <a:lstStyle/>
          <a:p>
            <a:pPr>
              <a:spcBef>
                <a:spcPct val="100000"/>
              </a:spcBef>
              <a:buSzPct val="99000"/>
            </a:pPr>
            <a:r>
              <a:rPr lang="en-US" kern="1200">
                <a:sym typeface="Arial"/>
              </a:rPr>
              <a:t>Within their scope of authority, the Incident Commander establishes incident objectives, then determines strategies, resources, and ICS structure based on the incident objectives. The Incident Commander must also have the authority to establish an ICS structure adequate to protect the safety of responders and citizens, to control the spread of damage, and to protect the environment. </a:t>
            </a:r>
            <a:endParaRPr lang="en-US"/>
          </a:p>
        </p:txBody>
      </p:sp>
      <p:pic>
        <p:nvPicPr>
          <p:cNvPr id="8" name="Content Placeholder 7" descr="Diagram with box labeled Incident Commander, arrow pointing to document labeled Incident Objectives.  Three arrows pointing from Incident Objectives to Strategies, Resources, and ICS Structure.">
            <a:extLst>
              <a:ext uri="{FF2B5EF4-FFF2-40B4-BE49-F238E27FC236}">
                <a16:creationId xmlns:a16="http://schemas.microsoft.com/office/drawing/2014/main" id="{B463B055-9DDA-4473-95E1-1A2175A4730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762476" y="4079145"/>
            <a:ext cx="3619048" cy="1019048"/>
          </a:xfrm>
          <a:prstGeom prst="rect">
            <a:avLst/>
          </a:prstGeom>
        </p:spPr>
      </p:pic>
      <p:sp>
        <p:nvSpPr>
          <p:cNvPr id="9" name="Slide Number Placeholder 8">
            <a:extLst>
              <a:ext uri="{FF2B5EF4-FFF2-40B4-BE49-F238E27FC236}">
                <a16:creationId xmlns:a16="http://schemas.microsoft.com/office/drawing/2014/main" id="{E427B4B3-29F9-40BE-A4CA-04266E287EC6}"/>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12</a:t>
            </a:fld>
            <a:endParaRPr lang="en-US"/>
          </a:p>
        </p:txBody>
      </p:sp>
    </p:spTree>
    <p:extLst>
      <p:ext uri="{BB962C8B-B14F-4D97-AF65-F5344CB8AC3E}">
        <p14:creationId xmlns:p14="http://schemas.microsoft.com/office/powerpoint/2010/main" val="193560909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Management by Objectives</a:t>
            </a:r>
          </a:p>
        </p:txBody>
      </p:sp>
      <p:sp>
        <p:nvSpPr>
          <p:cNvPr id="3" name="Content Placeholder 2">
            <a:extLst>
              <a:ext uri="{FF2B5EF4-FFF2-40B4-BE49-F238E27FC236}">
                <a16:creationId xmlns:a16="http://schemas.microsoft.com/office/drawing/2014/main" id="{196E4AEB-B45B-4EAE-B977-6C3BD096C644}"/>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ICS is managed by objectives. Objectives are communicated throughout the entire ICS organization through the Incident Action Planning Process.</a:t>
            </a:r>
          </a:p>
          <a:p>
            <a:pPr fontAlgn="auto">
              <a:spcBef>
                <a:spcPct val="100000"/>
              </a:spcBef>
              <a:spcAft>
                <a:spcPts val="0"/>
              </a:spcAft>
              <a:buSzPct val="99000"/>
              <a:tabLst/>
            </a:pPr>
            <a:r>
              <a:rPr lang="en-US" kern="1200">
                <a:sym typeface="Arial"/>
              </a:rPr>
              <a:t>Management by objectives includes:</a:t>
            </a:r>
          </a:p>
          <a:p>
            <a:pPr marL="254000" lvl="1" indent="-254000" fontAlgn="auto">
              <a:spcBef>
                <a:spcPct val="100000"/>
              </a:spcBef>
              <a:spcAft>
                <a:spcPts val="0"/>
              </a:spcAft>
              <a:buSzPct val="99000"/>
              <a:buFont typeface="Arial"/>
              <a:buChar char="•"/>
              <a:tabLst/>
            </a:pPr>
            <a:r>
              <a:rPr lang="en-US" kern="1200">
                <a:ea typeface="+mn-ea"/>
                <a:sym typeface="Arial"/>
              </a:rPr>
              <a:t>Establishing overarching objectives.</a:t>
            </a:r>
          </a:p>
          <a:p>
            <a:pPr marL="254000" lvl="1" indent="-254000" fontAlgn="auto">
              <a:spcBef>
                <a:spcPct val="100000"/>
              </a:spcBef>
              <a:spcAft>
                <a:spcPts val="0"/>
              </a:spcAft>
              <a:buSzPct val="99000"/>
              <a:buFont typeface="Arial"/>
              <a:buChar char="•"/>
              <a:tabLst/>
            </a:pPr>
            <a:r>
              <a:rPr lang="en-US" kern="1200">
                <a:ea typeface="+mn-ea"/>
                <a:sym typeface="Arial"/>
              </a:rPr>
              <a:t>Developing and issuing assignments, plans, procedures, and protocols.</a:t>
            </a:r>
          </a:p>
          <a:p>
            <a:pPr marL="254000" lvl="1" indent="-254000" fontAlgn="auto">
              <a:spcBef>
                <a:spcPct val="100000"/>
              </a:spcBef>
              <a:spcAft>
                <a:spcPts val="0"/>
              </a:spcAft>
              <a:buSzPct val="99000"/>
              <a:buFont typeface="Arial"/>
              <a:buChar char="•"/>
              <a:tabLst/>
            </a:pPr>
            <a:r>
              <a:rPr lang="en-US" kern="1200">
                <a:ea typeface="+mn-ea"/>
                <a:sym typeface="Arial"/>
              </a:rPr>
              <a:t>Establishing specific, measurable objectives for various incident management functional activities.</a:t>
            </a:r>
          </a:p>
          <a:p>
            <a:pPr marL="254000" lvl="1" indent="-254000" fontAlgn="auto">
              <a:spcBef>
                <a:spcPct val="100000"/>
              </a:spcBef>
              <a:spcAft>
                <a:spcPts val="0"/>
              </a:spcAft>
              <a:buSzPct val="99000"/>
              <a:buFont typeface="Arial"/>
              <a:buChar char="•"/>
              <a:tabLst/>
            </a:pPr>
            <a:r>
              <a:rPr lang="en-US" kern="1200">
                <a:ea typeface="+mn-ea"/>
                <a:sym typeface="Arial"/>
              </a:rPr>
              <a:t>Directing efforts to attain them, in support of defined strategic objectives.</a:t>
            </a:r>
          </a:p>
          <a:p>
            <a:pPr marL="254000" lvl="1" indent="-254000" fontAlgn="auto">
              <a:spcBef>
                <a:spcPct val="100000"/>
              </a:spcBef>
              <a:spcAft>
                <a:spcPts val="0"/>
              </a:spcAft>
              <a:buSzPct val="99000"/>
              <a:buFont typeface="Arial"/>
              <a:buChar char="•"/>
              <a:tabLst/>
            </a:pPr>
            <a:r>
              <a:rPr lang="en-US" kern="1200">
                <a:ea typeface="+mn-ea"/>
                <a:sym typeface="Arial"/>
              </a:rPr>
              <a:t>Documenting results to measure performance and facilitate corrective action. </a:t>
            </a:r>
            <a:endParaRPr lang="en-US"/>
          </a:p>
        </p:txBody>
      </p:sp>
      <p:pic>
        <p:nvPicPr>
          <p:cNvPr id="8" name="Content Placeholder 7" descr="A group of people looking in a binder">
            <a:extLst>
              <a:ext uri="{FF2B5EF4-FFF2-40B4-BE49-F238E27FC236}">
                <a16:creationId xmlns:a16="http://schemas.microsoft.com/office/drawing/2014/main" id="{7184D9DC-8DB1-497A-8217-B6208074E8E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2BD6FE3-62BC-4DB3-BA79-B70C3DAC9226}"/>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13</a:t>
            </a:fld>
            <a:endParaRPr lang="en-US"/>
          </a:p>
        </p:txBody>
      </p:sp>
    </p:spTree>
    <p:extLst>
      <p:ext uri="{BB962C8B-B14F-4D97-AF65-F5344CB8AC3E}">
        <p14:creationId xmlns:p14="http://schemas.microsoft.com/office/powerpoint/2010/main" val="235635446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Establishing and Implementing Objectives</a:t>
            </a:r>
          </a:p>
        </p:txBody>
      </p:sp>
      <p:sp>
        <p:nvSpPr>
          <p:cNvPr id="3" name="Content Placeholder 2">
            <a:extLst>
              <a:ext uri="{FF2B5EF4-FFF2-40B4-BE49-F238E27FC236}">
                <a16:creationId xmlns:a16="http://schemas.microsoft.com/office/drawing/2014/main" id="{2174AC0E-C928-4D04-A9D7-1AC466414EE7}"/>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The steps for establishing and implementing incident objectives include:</a:t>
            </a:r>
          </a:p>
          <a:p>
            <a:pPr marL="254000" lvl="1" indent="-254000" fontAlgn="auto">
              <a:spcBef>
                <a:spcPct val="100000"/>
              </a:spcBef>
              <a:spcAft>
                <a:spcPts val="0"/>
              </a:spcAft>
              <a:buSzPct val="99000"/>
              <a:buFont typeface="Arial"/>
              <a:buChar char="•"/>
              <a:tabLst/>
            </a:pPr>
            <a:r>
              <a:rPr lang="en-US" kern="1200">
                <a:ea typeface="+mn-ea"/>
                <a:sym typeface="Arial"/>
              </a:rPr>
              <a:t>Step 1: Understand agency policy and direction.</a:t>
            </a:r>
          </a:p>
          <a:p>
            <a:pPr marL="254000" lvl="1" indent="-254000" fontAlgn="auto">
              <a:spcBef>
                <a:spcPct val="100000"/>
              </a:spcBef>
              <a:spcAft>
                <a:spcPts val="0"/>
              </a:spcAft>
              <a:buSzPct val="99000"/>
              <a:buFont typeface="Arial"/>
              <a:buChar char="•"/>
              <a:tabLst/>
            </a:pPr>
            <a:r>
              <a:rPr lang="en-US" kern="1200">
                <a:ea typeface="+mn-ea"/>
                <a:sym typeface="Arial"/>
              </a:rPr>
              <a:t>Step 2: Assess incident situation.</a:t>
            </a:r>
          </a:p>
          <a:p>
            <a:pPr marL="254000" lvl="1" indent="-254000" fontAlgn="auto">
              <a:spcBef>
                <a:spcPct val="100000"/>
              </a:spcBef>
              <a:spcAft>
                <a:spcPts val="0"/>
              </a:spcAft>
              <a:buSzPct val="99000"/>
              <a:buFont typeface="Arial"/>
              <a:buChar char="•"/>
              <a:tabLst/>
            </a:pPr>
            <a:r>
              <a:rPr lang="en-US" kern="1200">
                <a:ea typeface="+mn-ea"/>
                <a:sym typeface="Arial"/>
              </a:rPr>
              <a:t>Step 3: Establish incident objectives.</a:t>
            </a:r>
          </a:p>
          <a:p>
            <a:pPr marL="254000" lvl="1" indent="-254000" fontAlgn="auto">
              <a:spcBef>
                <a:spcPct val="100000"/>
              </a:spcBef>
              <a:spcAft>
                <a:spcPts val="0"/>
              </a:spcAft>
              <a:buSzPct val="99000"/>
              <a:buFont typeface="Arial"/>
              <a:buChar char="•"/>
              <a:tabLst/>
            </a:pPr>
            <a:r>
              <a:rPr lang="en-US" kern="1200">
                <a:ea typeface="+mn-ea"/>
                <a:sym typeface="Arial"/>
              </a:rPr>
              <a:t>Step 4: Select appropriate strategy or strategies to achieve objectives.</a:t>
            </a:r>
          </a:p>
          <a:p>
            <a:pPr marL="254000" lvl="1" indent="-254000" fontAlgn="auto">
              <a:spcBef>
                <a:spcPct val="100000"/>
              </a:spcBef>
              <a:spcAft>
                <a:spcPts val="0"/>
              </a:spcAft>
              <a:buSzPct val="99000"/>
              <a:buFont typeface="Arial"/>
              <a:buChar char="•"/>
              <a:tabLst/>
            </a:pPr>
            <a:r>
              <a:rPr lang="en-US" kern="1200">
                <a:ea typeface="+mn-ea"/>
                <a:sym typeface="Arial"/>
              </a:rPr>
              <a:t>Step 5: Perform tactical direction.</a:t>
            </a:r>
          </a:p>
          <a:p>
            <a:pPr marL="254000" lvl="1" indent="-254000" fontAlgn="auto">
              <a:spcBef>
                <a:spcPct val="100000"/>
              </a:spcBef>
              <a:spcAft>
                <a:spcPts val="0"/>
              </a:spcAft>
              <a:buSzPct val="99000"/>
              <a:buFont typeface="Arial"/>
              <a:buChar char="•"/>
              <a:tabLst/>
            </a:pPr>
            <a:r>
              <a:rPr lang="en-US" kern="1200">
                <a:ea typeface="+mn-ea"/>
                <a:sym typeface="Arial"/>
              </a:rPr>
              <a:t>Step 6: Provide necessary follow-up. </a:t>
            </a:r>
            <a:endParaRPr lang="en-US"/>
          </a:p>
        </p:txBody>
      </p:sp>
      <p:pic>
        <p:nvPicPr>
          <p:cNvPr id="8" name="Content Placeholder 7" descr="Clipboard with a piece of paper that reading Incident Objectives">
            <a:extLst>
              <a:ext uri="{FF2B5EF4-FFF2-40B4-BE49-F238E27FC236}">
                <a16:creationId xmlns:a16="http://schemas.microsoft.com/office/drawing/2014/main" id="{F3A32736-F743-481D-ADD1-209C28E27CA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543" y="2373445"/>
            <a:ext cx="2285714" cy="2120635"/>
          </a:xfrm>
          <a:prstGeom prst="rect">
            <a:avLst/>
          </a:prstGeom>
        </p:spPr>
      </p:pic>
      <p:sp>
        <p:nvSpPr>
          <p:cNvPr id="9" name="Slide Number Placeholder 8">
            <a:extLst>
              <a:ext uri="{FF2B5EF4-FFF2-40B4-BE49-F238E27FC236}">
                <a16:creationId xmlns:a16="http://schemas.microsoft.com/office/drawing/2014/main" id="{8A9651CE-30AA-4412-957F-E05394EF3D49}"/>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14</a:t>
            </a:fld>
            <a:endParaRPr lang="en-US"/>
          </a:p>
        </p:txBody>
      </p:sp>
    </p:spTree>
    <p:extLst>
      <p:ext uri="{BB962C8B-B14F-4D97-AF65-F5344CB8AC3E}">
        <p14:creationId xmlns:p14="http://schemas.microsoft.com/office/powerpoint/2010/main" val="93267716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Initial Response: Conduct a Size-Up</a:t>
            </a:r>
          </a:p>
        </p:txBody>
      </p:sp>
      <p:sp>
        <p:nvSpPr>
          <p:cNvPr id="3" name="Content Placeholder 2">
            <a:extLst>
              <a:ext uri="{FF2B5EF4-FFF2-40B4-BE49-F238E27FC236}">
                <a16:creationId xmlns:a16="http://schemas.microsoft.com/office/drawing/2014/main" id="{76BC7778-610D-488B-93C1-BA349E053060}"/>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In an initial incident, a size-up is done to set the immediate incident objectives. The first responder to arrive must assume command and size-up the situation by determining: </a:t>
            </a:r>
          </a:p>
          <a:p>
            <a:pPr marL="254000" lvl="1" indent="-254000" fontAlgn="auto">
              <a:spcBef>
                <a:spcPct val="100000"/>
              </a:spcBef>
              <a:spcAft>
                <a:spcPts val="0"/>
              </a:spcAft>
              <a:buSzPct val="99000"/>
              <a:buFont typeface="Arial"/>
              <a:buChar char="•"/>
              <a:tabLst/>
            </a:pPr>
            <a:r>
              <a:rPr lang="en-US" kern="1200">
                <a:ea typeface="+mn-ea"/>
                <a:sym typeface="Arial"/>
              </a:rPr>
              <a:t>Nature and magnitude of the incident</a:t>
            </a:r>
          </a:p>
          <a:p>
            <a:pPr marL="254000" lvl="1" indent="-254000" fontAlgn="auto">
              <a:spcBef>
                <a:spcPct val="100000"/>
              </a:spcBef>
              <a:spcAft>
                <a:spcPts val="0"/>
              </a:spcAft>
              <a:buSzPct val="99000"/>
              <a:buFont typeface="Arial"/>
              <a:buChar char="•"/>
              <a:tabLst/>
            </a:pPr>
            <a:r>
              <a:rPr lang="en-US" kern="1200">
                <a:ea typeface="+mn-ea"/>
                <a:sym typeface="Arial"/>
              </a:rPr>
              <a:t>Hazards and safety concerns</a:t>
            </a:r>
          </a:p>
          <a:p>
            <a:pPr marL="635000" lvl="2" indent="-254000" fontAlgn="auto">
              <a:spcBef>
                <a:spcPct val="100000"/>
              </a:spcBef>
              <a:spcAft>
                <a:spcPts val="0"/>
              </a:spcAft>
              <a:buSzPct val="99000"/>
              <a:buFont typeface="Wingdings"/>
              <a:buChar char="§"/>
              <a:tabLst/>
            </a:pPr>
            <a:r>
              <a:rPr lang="en-US" kern="1200">
                <a:ea typeface="+mn-ea"/>
                <a:sym typeface="Arial"/>
              </a:rPr>
              <a:t>Hazards facing response personnel and the public</a:t>
            </a:r>
          </a:p>
          <a:p>
            <a:pPr marL="635000" lvl="2" indent="-254000" fontAlgn="auto">
              <a:spcBef>
                <a:spcPct val="100000"/>
              </a:spcBef>
              <a:spcAft>
                <a:spcPts val="0"/>
              </a:spcAft>
              <a:buSzPct val="99000"/>
              <a:buFont typeface="Wingdings"/>
              <a:buChar char="§"/>
              <a:tabLst/>
            </a:pPr>
            <a:r>
              <a:rPr lang="en-US" kern="1200">
                <a:ea typeface="+mn-ea"/>
                <a:sym typeface="Arial"/>
              </a:rPr>
              <a:t>Evacuation and warnings</a:t>
            </a:r>
          </a:p>
          <a:p>
            <a:pPr marL="635000" lvl="2" indent="-254000" fontAlgn="auto">
              <a:spcBef>
                <a:spcPct val="100000"/>
              </a:spcBef>
              <a:spcAft>
                <a:spcPts val="0"/>
              </a:spcAft>
              <a:buSzPct val="99000"/>
              <a:buFont typeface="Wingdings"/>
              <a:buChar char="§"/>
              <a:tabLst/>
            </a:pPr>
            <a:r>
              <a:rPr lang="en-US" kern="1200">
                <a:ea typeface="+mn-ea"/>
                <a:sym typeface="Arial"/>
              </a:rPr>
              <a:t>Injuries and casualties</a:t>
            </a:r>
          </a:p>
          <a:p>
            <a:pPr marL="635000" lvl="2" indent="-254000" fontAlgn="auto">
              <a:spcBef>
                <a:spcPct val="100000"/>
              </a:spcBef>
              <a:spcAft>
                <a:spcPts val="0"/>
              </a:spcAft>
              <a:buSzPct val="99000"/>
              <a:buFont typeface="Wingdings"/>
              <a:buChar char="§"/>
              <a:tabLst/>
            </a:pPr>
            <a:r>
              <a:rPr lang="en-US" kern="1200">
                <a:ea typeface="+mn-ea"/>
                <a:sym typeface="Arial"/>
              </a:rPr>
              <a:t>Need to secure and isolate the area</a:t>
            </a:r>
          </a:p>
          <a:p>
            <a:pPr marL="254000" lvl="1" indent="-254000" fontAlgn="auto">
              <a:spcBef>
                <a:spcPct val="100000"/>
              </a:spcBef>
              <a:spcAft>
                <a:spcPts val="0"/>
              </a:spcAft>
              <a:buSzPct val="99000"/>
              <a:buFont typeface="Arial"/>
              <a:buChar char="•"/>
              <a:tabLst/>
            </a:pPr>
            <a:r>
              <a:rPr lang="en-US" kern="1200">
                <a:ea typeface="+mn-ea"/>
                <a:sym typeface="Arial"/>
              </a:rPr>
              <a:t>Initial priorities and immediate resource requirements</a:t>
            </a:r>
          </a:p>
          <a:p>
            <a:pPr marL="254000" lvl="1" indent="-254000" fontAlgn="auto">
              <a:spcBef>
                <a:spcPct val="100000"/>
              </a:spcBef>
              <a:spcAft>
                <a:spcPts val="0"/>
              </a:spcAft>
              <a:buSzPct val="99000"/>
              <a:buFont typeface="Arial"/>
              <a:buChar char="•"/>
              <a:tabLst/>
            </a:pPr>
            <a:r>
              <a:rPr lang="en-US" kern="1200">
                <a:ea typeface="+mn-ea"/>
                <a:sym typeface="Arial"/>
              </a:rPr>
              <a:t>Location of Incident Command Post and Staging Area</a:t>
            </a:r>
          </a:p>
          <a:p>
            <a:pPr marL="254000" lvl="1" indent="-254000" fontAlgn="auto">
              <a:spcBef>
                <a:spcPct val="100000"/>
              </a:spcBef>
              <a:spcAft>
                <a:spcPts val="0"/>
              </a:spcAft>
              <a:buSzPct val="99000"/>
              <a:buFont typeface="Arial"/>
              <a:buChar char="•"/>
              <a:tabLst/>
            </a:pPr>
            <a:r>
              <a:rPr lang="en-US" kern="1200">
                <a:ea typeface="+mn-ea"/>
                <a:sym typeface="Arial"/>
              </a:rPr>
              <a:t>Entrance and exit routes for responders</a:t>
            </a:r>
            <a:endParaRPr lang="en-US"/>
          </a:p>
        </p:txBody>
      </p:sp>
      <p:pic>
        <p:nvPicPr>
          <p:cNvPr id="8" name="Content Placeholder 7" descr="FEMA and US Army Corps of Engineers employees looking at a propane tank.">
            <a:extLst>
              <a:ext uri="{FF2B5EF4-FFF2-40B4-BE49-F238E27FC236}">
                <a16:creationId xmlns:a16="http://schemas.microsoft.com/office/drawing/2014/main" id="{781CA302-672E-447F-BCEC-1F429C08FC9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BA11A2C-10BB-4C79-9706-94B95C56CFAF}"/>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15</a:t>
            </a:fld>
            <a:endParaRPr lang="en-US"/>
          </a:p>
        </p:txBody>
      </p:sp>
    </p:spTree>
    <p:extLst>
      <p:ext uri="{BB962C8B-B14F-4D97-AF65-F5344CB8AC3E}">
        <p14:creationId xmlns:p14="http://schemas.microsoft.com/office/powerpoint/2010/main" val="312561460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Overall Priorities</a:t>
            </a:r>
          </a:p>
        </p:txBody>
      </p:sp>
      <p:sp>
        <p:nvSpPr>
          <p:cNvPr id="3" name="Content Placeholder 2">
            <a:extLst>
              <a:ext uri="{FF2B5EF4-FFF2-40B4-BE49-F238E27FC236}">
                <a16:creationId xmlns:a16="http://schemas.microsoft.com/office/drawing/2014/main" id="{01223B0C-9FAB-47CD-882D-8A6247C579EB}"/>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n-US" kern="1200">
                <a:sym typeface="Arial"/>
              </a:rPr>
              <a:t>Throughout the incident, objectives are established based on the following priorities:</a:t>
            </a:r>
          </a:p>
          <a:p>
            <a:pPr marL="254000" lvl="1" indent="-254000" fontAlgn="auto">
              <a:spcBef>
                <a:spcPct val="100000"/>
              </a:spcBef>
              <a:buSzPct val="99000"/>
              <a:buFont typeface="Arial"/>
              <a:buChar char="•"/>
              <a:tabLst/>
            </a:pPr>
            <a:r>
              <a:rPr lang="en-US" kern="1200">
                <a:ea typeface="+mn-ea"/>
                <a:sym typeface="Arial"/>
              </a:rPr>
              <a:t>First Priority: Life Safety</a:t>
            </a:r>
          </a:p>
          <a:p>
            <a:pPr marL="254000" lvl="1" indent="-254000" fontAlgn="auto">
              <a:spcBef>
                <a:spcPct val="100000"/>
              </a:spcBef>
              <a:buSzPct val="99000"/>
              <a:buFont typeface="Arial"/>
              <a:buChar char="•"/>
              <a:tabLst/>
            </a:pPr>
            <a:r>
              <a:rPr lang="en-US" kern="1200">
                <a:ea typeface="+mn-ea"/>
                <a:sym typeface="Arial"/>
              </a:rPr>
              <a:t>Second Priority: Incident Stabilization</a:t>
            </a:r>
          </a:p>
          <a:p>
            <a:pPr marL="254000" lvl="1" indent="-254000" fontAlgn="auto">
              <a:spcBef>
                <a:spcPct val="100000"/>
              </a:spcBef>
              <a:buSzPct val="99000"/>
              <a:buFont typeface="Arial"/>
              <a:buChar char="•"/>
              <a:tabLst/>
            </a:pPr>
            <a:r>
              <a:rPr lang="en-US" kern="1200">
                <a:ea typeface="+mn-ea"/>
                <a:sym typeface="Arial"/>
              </a:rPr>
              <a:t>Third Priority: Property Preservation </a:t>
            </a:r>
          </a:p>
          <a:p>
            <a:pPr>
              <a:spcBef>
                <a:spcPct val="100000"/>
              </a:spcBef>
              <a:buSzPct val="99000"/>
            </a:pPr>
            <a:r>
              <a:rPr lang="en-US" kern="1200">
                <a:sym typeface="Arial"/>
              </a:rPr>
              <a:t>Overall priorities for an incident define what is most important. These are not a set of steps, you do not complete all life safety actions before you start any efforts to stabilize the incident. Often these priorities will be performed simultaneously.</a:t>
            </a:r>
            <a:endParaRPr lang="en-US"/>
          </a:p>
        </p:txBody>
      </p:sp>
      <p:pic>
        <p:nvPicPr>
          <p:cNvPr id="8" name="Content Placeholder 7" descr="A man in an orange vest writing on an easel">
            <a:extLst>
              <a:ext uri="{FF2B5EF4-FFF2-40B4-BE49-F238E27FC236}">
                <a16:creationId xmlns:a16="http://schemas.microsoft.com/office/drawing/2014/main" id="{D4E98C45-91F7-406B-AA1D-1A079A8EE0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DCF71C60-C7F0-4E34-B650-77D55546095F}"/>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16</a:t>
            </a:fld>
            <a:endParaRPr lang="en-US"/>
          </a:p>
        </p:txBody>
      </p:sp>
    </p:spTree>
    <p:extLst>
      <p:ext uri="{BB962C8B-B14F-4D97-AF65-F5344CB8AC3E}">
        <p14:creationId xmlns:p14="http://schemas.microsoft.com/office/powerpoint/2010/main" val="265084281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Effective Incident Objectives</a:t>
            </a:r>
          </a:p>
        </p:txBody>
      </p:sp>
      <p:sp>
        <p:nvSpPr>
          <p:cNvPr id="3" name="Content Placeholder 2">
            <a:extLst>
              <a:ext uri="{FF2B5EF4-FFF2-40B4-BE49-F238E27FC236}">
                <a16:creationId xmlns:a16="http://schemas.microsoft.com/office/drawing/2014/main" id="{7D2E7E59-1A68-4260-A362-EF7F9BEF284A}"/>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n-US" kern="1200">
                <a:sym typeface="Arial"/>
              </a:rPr>
              <a:t>For full effectiveness, incident objectives must be: </a:t>
            </a:r>
          </a:p>
          <a:p>
            <a:pPr marL="254000" lvl="1" indent="-254000" fontAlgn="auto">
              <a:spcBef>
                <a:spcPct val="100000"/>
              </a:spcBef>
              <a:buSzPct val="99000"/>
              <a:buFont typeface="Arial"/>
              <a:buChar char="•"/>
              <a:tabLst/>
            </a:pPr>
            <a:r>
              <a:rPr lang="en-US" kern="1200">
                <a:ea typeface="+mn-ea"/>
                <a:sym typeface="Arial"/>
              </a:rPr>
              <a:t>Specific and state what's to be accomplished</a:t>
            </a:r>
          </a:p>
          <a:p>
            <a:pPr marL="254000" lvl="1" indent="-254000" fontAlgn="auto">
              <a:spcBef>
                <a:spcPct val="100000"/>
              </a:spcBef>
              <a:buSzPct val="99000"/>
              <a:buFont typeface="Arial"/>
              <a:buChar char="•"/>
              <a:tabLst/>
            </a:pPr>
            <a:r>
              <a:rPr lang="en-US" kern="1200">
                <a:ea typeface="+mn-ea"/>
                <a:sym typeface="Arial"/>
              </a:rPr>
              <a:t>Measurable and include a standard and timeframe</a:t>
            </a:r>
          </a:p>
          <a:p>
            <a:pPr marL="254000" lvl="1" indent="-254000" fontAlgn="auto">
              <a:spcBef>
                <a:spcPct val="100000"/>
              </a:spcBef>
              <a:buSzPct val="99000"/>
              <a:buFont typeface="Arial"/>
              <a:buChar char="•"/>
              <a:tabLst/>
            </a:pPr>
            <a:r>
              <a:rPr lang="en-US" kern="1200">
                <a:ea typeface="+mn-ea"/>
                <a:sym typeface="Arial"/>
              </a:rPr>
              <a:t>Attainable and reasonable</a:t>
            </a:r>
          </a:p>
          <a:p>
            <a:pPr marL="254000" lvl="1" indent="-254000" fontAlgn="auto">
              <a:spcBef>
                <a:spcPct val="100000"/>
              </a:spcBef>
              <a:buSzPct val="99000"/>
              <a:buFont typeface="Arial"/>
              <a:buChar char="•"/>
              <a:tabLst/>
            </a:pPr>
            <a:r>
              <a:rPr lang="en-US" kern="1200">
                <a:ea typeface="+mn-ea"/>
                <a:sym typeface="Arial"/>
              </a:rPr>
              <a:t>In accordance with the Incident Commander's authorities</a:t>
            </a:r>
          </a:p>
          <a:p>
            <a:pPr marL="254000" lvl="1" indent="-254000" fontAlgn="auto">
              <a:spcBef>
                <a:spcPct val="100000"/>
              </a:spcBef>
              <a:buSzPct val="99000"/>
              <a:buFont typeface="Arial"/>
              <a:buChar char="•"/>
              <a:tabLst/>
            </a:pPr>
            <a:r>
              <a:rPr lang="en-US" kern="1200">
                <a:ea typeface="+mn-ea"/>
                <a:sym typeface="Arial"/>
              </a:rPr>
              <a:t>Evaluated to determine effectiveness of strategies and tactics</a:t>
            </a:r>
          </a:p>
          <a:p>
            <a:pPr>
              <a:spcBef>
                <a:spcPct val="100000"/>
              </a:spcBef>
              <a:buSzPct val="99000"/>
            </a:pPr>
            <a:r>
              <a:rPr lang="en-US" b="1" i="1" kern="1200">
                <a:sym typeface="Arial"/>
              </a:rPr>
              <a:t>EXAMPLE:</a:t>
            </a:r>
            <a:r>
              <a:rPr lang="en-US" i="1" kern="1200">
                <a:sym typeface="Arial"/>
              </a:rPr>
              <a:t> Establish a controlled perimeter around the incident within 45 minutes (by 6 p.m.)</a:t>
            </a:r>
            <a:endParaRPr lang="en-US"/>
          </a:p>
        </p:txBody>
      </p:sp>
      <p:pic>
        <p:nvPicPr>
          <p:cNvPr id="8" name="Content Placeholder 7" descr="Five emergency responders is a discussion.">
            <a:extLst>
              <a:ext uri="{FF2B5EF4-FFF2-40B4-BE49-F238E27FC236}">
                <a16:creationId xmlns:a16="http://schemas.microsoft.com/office/drawing/2014/main" id="{918ECBC6-2850-4C43-9E44-7DF9212EBF9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5397BFC1-EAE3-4272-8529-221B7875082D}"/>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17</a:t>
            </a:fld>
            <a:endParaRPr lang="en-US"/>
          </a:p>
        </p:txBody>
      </p:sp>
    </p:spTree>
    <p:extLst>
      <p:ext uri="{BB962C8B-B14F-4D97-AF65-F5344CB8AC3E}">
        <p14:creationId xmlns:p14="http://schemas.microsoft.com/office/powerpoint/2010/main" val="7291301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3.2: Adding Incident Objectives</a:t>
            </a:r>
          </a:p>
        </p:txBody>
      </p:sp>
      <p:sp>
        <p:nvSpPr>
          <p:cNvPr id="3" name="Content Placeholder 2">
            <a:extLst>
              <a:ext uri="{FF2B5EF4-FFF2-40B4-BE49-F238E27FC236}">
                <a16:creationId xmlns:a16="http://schemas.microsoft.com/office/drawing/2014/main" id="{D10E4F0A-4327-42DD-9F8A-EEF0D2EDE7E9}"/>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give the students practice at developing incident objectives for a scenario.</a:t>
            </a:r>
          </a:p>
          <a:p>
            <a:pPr fontAlgn="auto">
              <a:spcBef>
                <a:spcPct val="100000"/>
              </a:spcBef>
              <a:spcAft>
                <a:spcPts val="0"/>
              </a:spcAft>
              <a:buSzPct val="99000"/>
              <a:tabLst/>
            </a:pPr>
            <a:r>
              <a:rPr lang="en-US" b="1" u="sng" kern="1200">
                <a:sym typeface="Arial"/>
              </a:rPr>
              <a:t>Time:</a:t>
            </a:r>
            <a:r>
              <a:rPr lang="en-US" kern="1200">
                <a:sym typeface="Arial"/>
              </a:rPr>
              <a:t> 20 minutes</a:t>
            </a:r>
          </a:p>
          <a:p>
            <a:pPr fontAlgn="auto">
              <a:spcBef>
                <a:spcPct val="100000"/>
              </a:spcBef>
              <a:spcAft>
                <a:spcPts val="0"/>
              </a:spcAft>
              <a:buSzPct val="99000"/>
              <a:tabLst/>
            </a:pPr>
            <a:r>
              <a:rPr lang="en-US" b="1" u="sng" kern="1200">
                <a:sym typeface="Arial"/>
              </a:rPr>
              <a:t>Instructions:</a:t>
            </a:r>
            <a:r>
              <a:rPr lang="en-US" kern="1200">
                <a:sym typeface="Arial"/>
              </a:rPr>
              <a:t> Working in your team: </a:t>
            </a:r>
          </a:p>
          <a:p>
            <a:pPr marL="254000" lvl="1" indent="-254000" fontAlgn="auto">
              <a:spcBef>
                <a:spcPct val="100000"/>
              </a:spcBef>
              <a:spcAft>
                <a:spcPts val="0"/>
              </a:spcAft>
              <a:buSzPct val="99000"/>
              <a:buFont typeface="Arial"/>
              <a:buAutoNum type="arabicPeriod"/>
              <a:tabLst/>
            </a:pPr>
            <a:r>
              <a:rPr lang="en-US" kern="1200">
                <a:ea typeface="+mn-ea"/>
                <a:sym typeface="Arial"/>
              </a:rPr>
              <a:t>Read the following scenario in your Student Manual.</a:t>
            </a:r>
          </a:p>
          <a:p>
            <a:pPr marL="254000" lvl="1" indent="-254000" fontAlgn="auto">
              <a:spcBef>
                <a:spcPct val="100000"/>
              </a:spcBef>
              <a:spcAft>
                <a:spcPts val="0"/>
              </a:spcAft>
              <a:buSzPct val="99000"/>
              <a:buFont typeface="Arial"/>
              <a:buAutoNum type="arabicPeriod"/>
              <a:tabLst/>
            </a:pPr>
            <a:r>
              <a:rPr lang="en-US" kern="1200">
                <a:ea typeface="+mn-ea"/>
                <a:sym typeface="Arial"/>
              </a:rPr>
              <a:t>Next, review the sample incident objectives</a:t>
            </a:r>
          </a:p>
          <a:p>
            <a:pPr marL="254000" lvl="1" indent="-254000" fontAlgn="auto">
              <a:spcBef>
                <a:spcPct val="100000"/>
              </a:spcBef>
              <a:spcAft>
                <a:spcPts val="0"/>
              </a:spcAft>
              <a:buSzPct val="99000"/>
              <a:buFont typeface="Arial"/>
              <a:buAutoNum type="arabicPeriod"/>
              <a:tabLst/>
            </a:pPr>
            <a:r>
              <a:rPr lang="en-US" kern="1200">
                <a:ea typeface="+mn-ea"/>
                <a:sym typeface="Arial"/>
              </a:rPr>
              <a:t>Determine what other incident objectives you would add for this incident.</a:t>
            </a:r>
          </a:p>
          <a:p>
            <a:pPr marL="254000" lvl="1" indent="-254000" fontAlgn="auto">
              <a:spcBef>
                <a:spcPct val="100000"/>
              </a:spcBef>
              <a:spcAft>
                <a:spcPts val="0"/>
              </a:spcAft>
              <a:buSzPct val="99000"/>
              <a:buFont typeface="Arial"/>
              <a:buAutoNum type="arabicPeriod"/>
              <a:tabLst/>
            </a:pPr>
            <a:r>
              <a:rPr lang="en-US" kern="1200">
                <a:ea typeface="+mn-ea"/>
                <a:sym typeface="Arial"/>
              </a:rPr>
              <a:t>List the objectives on chart paper and select a spokesperson.</a:t>
            </a:r>
          </a:p>
          <a:p>
            <a:pPr marL="254000" lvl="1" indent="-254000" fontAlgn="auto">
              <a:spcBef>
                <a:spcPct val="100000"/>
              </a:spcBef>
              <a:spcAft>
                <a:spcPts val="0"/>
              </a:spcAft>
              <a:buSzPct val="99000"/>
              <a:buFont typeface="Arial"/>
              <a:buAutoNum type="arabicPeriod"/>
              <a:tabLst/>
            </a:pPr>
            <a:r>
              <a:rPr lang="en-US" kern="1200">
                <a:ea typeface="+mn-ea"/>
                <a:sym typeface="Arial"/>
              </a:rPr>
              <a:t>Be prepared to present your additional objectives to the class in 5 minutes.</a:t>
            </a:r>
          </a:p>
          <a:p>
            <a:pPr fontAlgn="auto">
              <a:spcBef>
                <a:spcPct val="100000"/>
              </a:spcBef>
              <a:spcAft>
                <a:spcPts val="0"/>
              </a:spcAft>
              <a:buSzPct val="99000"/>
              <a:tabLst/>
            </a:pPr>
            <a:r>
              <a:rPr lang="en-US" b="1" u="sng" kern="1200">
                <a:sym typeface="Arial"/>
              </a:rPr>
              <a:t>Scenario:</a:t>
            </a:r>
            <a:r>
              <a:rPr lang="en-US" kern="1200">
                <a:sym typeface="Arial"/>
              </a:rPr>
              <a:t> At noon a sudden, severe windstorm strikes the city, uprooting trees, and trapping several commuters in their vehicles. Power is out to half of the city. Traffic is gridlocked. The storm has passed as quickly as it began.</a:t>
            </a:r>
          </a:p>
          <a:p>
            <a:pPr fontAlgn="auto">
              <a:spcBef>
                <a:spcPct val="100000"/>
              </a:spcBef>
              <a:spcAft>
                <a:spcPts val="0"/>
              </a:spcAft>
              <a:buSzPct val="99000"/>
              <a:tabLst/>
            </a:pPr>
            <a:r>
              <a:rPr lang="en-US" kern="1200">
                <a:sym typeface="Arial"/>
              </a:rPr>
              <a:t> </a:t>
            </a:r>
            <a:endParaRPr lang="en-US"/>
          </a:p>
        </p:txBody>
      </p:sp>
      <p:sp>
        <p:nvSpPr>
          <p:cNvPr id="6" name="Slide Number Placeholder 5">
            <a:extLst>
              <a:ext uri="{FF2B5EF4-FFF2-40B4-BE49-F238E27FC236}">
                <a16:creationId xmlns:a16="http://schemas.microsoft.com/office/drawing/2014/main" id="{F062CC5D-A535-472F-9A3C-C59ED4F8F9E0}"/>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18</a:t>
            </a:fld>
            <a:endParaRPr lang="en-US"/>
          </a:p>
        </p:txBody>
      </p:sp>
    </p:spTree>
    <p:extLst>
      <p:ext uri="{BB962C8B-B14F-4D97-AF65-F5344CB8AC3E}">
        <p14:creationId xmlns:p14="http://schemas.microsoft.com/office/powerpoint/2010/main" val="307788399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Objectives, Strategies, and Tactics</a:t>
            </a:r>
          </a:p>
        </p:txBody>
      </p:sp>
      <p:sp>
        <p:nvSpPr>
          <p:cNvPr id="3" name="Content Placeholder 2">
            <a:extLst>
              <a:ext uri="{FF2B5EF4-FFF2-40B4-BE49-F238E27FC236}">
                <a16:creationId xmlns:a16="http://schemas.microsoft.com/office/drawing/2014/main" id="{15002036-01E1-4621-B41A-1B0A01027342}"/>
              </a:ext>
            </a:extLst>
          </p:cNvPr>
          <p:cNvSpPr>
            <a:spLocks noGrp="1"/>
          </p:cNvSpPr>
          <p:nvPr>
            <p:ph sz="quarter" idx="13"/>
          </p:nvPr>
        </p:nvSpPr>
        <p:spPr/>
        <p:txBody>
          <a:bodyPr>
            <a:normAutofit fontScale="92500" lnSpcReduction="20000"/>
          </a:bodyPr>
          <a:lstStyle/>
          <a:p>
            <a:pPr fontAlgn="auto">
              <a:spcBef>
                <a:spcPct val="100000"/>
              </a:spcBef>
              <a:buSzPct val="99000"/>
              <a:tabLst/>
            </a:pPr>
            <a:r>
              <a:rPr lang="en-US" kern="1200">
                <a:sym typeface="Arial"/>
              </a:rPr>
              <a:t>Incident objectives, strategies, and tactics are three fundamental pieces of a successful incident response.</a:t>
            </a:r>
          </a:p>
          <a:p>
            <a:pPr marL="254000" lvl="1" indent="-254000" fontAlgn="auto">
              <a:spcBef>
                <a:spcPct val="100000"/>
              </a:spcBef>
              <a:buSzPct val="99000"/>
              <a:buFont typeface="Arial"/>
              <a:buChar char="•"/>
              <a:tabLst/>
            </a:pPr>
            <a:r>
              <a:rPr lang="en-US" b="1" kern="1200">
                <a:ea typeface="+mn-ea"/>
                <a:sym typeface="Arial"/>
              </a:rPr>
              <a:t>Incident objectives </a:t>
            </a:r>
            <a:r>
              <a:rPr lang="en-US" kern="1200">
                <a:ea typeface="+mn-ea"/>
                <a:sym typeface="Arial"/>
              </a:rPr>
              <a:t>state what will be accomplished.</a:t>
            </a:r>
          </a:p>
          <a:p>
            <a:pPr marL="254000" lvl="1" indent="-254000" fontAlgn="auto">
              <a:spcBef>
                <a:spcPct val="100000"/>
              </a:spcBef>
              <a:buSzPct val="99000"/>
              <a:buFont typeface="Arial"/>
              <a:buChar char="•"/>
              <a:tabLst/>
            </a:pPr>
            <a:r>
              <a:rPr lang="en-US" b="1" kern="1200">
                <a:ea typeface="+mn-ea"/>
                <a:sym typeface="Arial"/>
              </a:rPr>
              <a:t>Strategies </a:t>
            </a:r>
            <a:r>
              <a:rPr lang="en-US" kern="1200">
                <a:ea typeface="+mn-ea"/>
                <a:sym typeface="Arial"/>
              </a:rPr>
              <a:t>establish the general plan or direction for accomplishing the incident objectives.</a:t>
            </a:r>
          </a:p>
          <a:p>
            <a:pPr marL="254000" lvl="1" indent="-254000">
              <a:spcBef>
                <a:spcPct val="100000"/>
              </a:spcBef>
              <a:buSzPct val="99000"/>
            </a:pPr>
            <a:r>
              <a:rPr lang="en-US" b="1" kern="1200">
                <a:ea typeface="+mn-ea"/>
                <a:sym typeface="Arial"/>
              </a:rPr>
              <a:t>Tactics</a:t>
            </a:r>
            <a:r>
              <a:rPr lang="en-US" kern="1200">
                <a:sym typeface="Arial"/>
              </a:rPr>
              <a:t> specify how the strategies will be executed. </a:t>
            </a:r>
            <a:endParaRPr lang="en-US"/>
          </a:p>
        </p:txBody>
      </p:sp>
      <p:pic>
        <p:nvPicPr>
          <p:cNvPr id="8" name="Content Placeholder 7" descr="Incident objectives determine strategies, which determine tactics.">
            <a:extLst>
              <a:ext uri="{FF2B5EF4-FFF2-40B4-BE49-F238E27FC236}">
                <a16:creationId xmlns:a16="http://schemas.microsoft.com/office/drawing/2014/main" id="{348B16B3-0F0E-48FE-BD26-747275CF810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734062" y="1733313"/>
            <a:ext cx="1619476" cy="3391373"/>
          </a:xfrm>
          <a:prstGeom prst="rect">
            <a:avLst/>
          </a:prstGeom>
        </p:spPr>
      </p:pic>
      <p:sp>
        <p:nvSpPr>
          <p:cNvPr id="9" name="Slide Number Placeholder 8">
            <a:extLst>
              <a:ext uri="{FF2B5EF4-FFF2-40B4-BE49-F238E27FC236}">
                <a16:creationId xmlns:a16="http://schemas.microsoft.com/office/drawing/2014/main" id="{BB37D5EC-965D-48F6-8C14-B71403CC06A5}"/>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19</a:t>
            </a:fld>
            <a:endParaRPr lang="en-US"/>
          </a:p>
        </p:txBody>
      </p:sp>
    </p:spTree>
    <p:extLst>
      <p:ext uri="{BB962C8B-B14F-4D97-AF65-F5344CB8AC3E}">
        <p14:creationId xmlns:p14="http://schemas.microsoft.com/office/powerpoint/2010/main" val="56487236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Delegation of Authority Process</a:t>
            </a:r>
          </a:p>
        </p:txBody>
      </p:sp>
      <p:sp>
        <p:nvSpPr>
          <p:cNvPr id="3" name="Content Placeholder 2">
            <a:extLst>
              <a:ext uri="{FF2B5EF4-FFF2-40B4-BE49-F238E27FC236}">
                <a16:creationId xmlns:a16="http://schemas.microsoft.com/office/drawing/2014/main" id="{C9FADD74-4C34-4FE5-AC61-97D4BBF54EF2}"/>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Authority is a right or obligation to act on behalf of a department, agency, or jurisdiction.</a:t>
            </a:r>
          </a:p>
          <a:p>
            <a:pPr marL="254000" lvl="1" indent="-254000" fontAlgn="auto">
              <a:spcBef>
                <a:spcPct val="100000"/>
              </a:spcBef>
              <a:spcAft>
                <a:spcPts val="0"/>
              </a:spcAft>
              <a:buSzPct val="99000"/>
              <a:buFont typeface="Arial"/>
              <a:buChar char="•"/>
              <a:tabLst/>
            </a:pPr>
            <a:r>
              <a:rPr lang="en-US" kern="1200">
                <a:ea typeface="+mn-ea"/>
                <a:sym typeface="Arial"/>
              </a:rPr>
              <a:t>In most jurisdictions, the responsibility for the protection of the citizens rests with the chief elected official. Elected officials have the authority to make decisions, commit resources, obligate funds, and command the resources necessary to protect the population, stop the spread of damage, and protect the environment.</a:t>
            </a:r>
          </a:p>
          <a:p>
            <a:pPr marL="254000" lvl="1" indent="-254000" fontAlgn="auto">
              <a:spcBef>
                <a:spcPct val="100000"/>
              </a:spcBef>
              <a:spcAft>
                <a:spcPts val="0"/>
              </a:spcAft>
              <a:buSzPct val="99000"/>
              <a:buFont typeface="Arial"/>
              <a:buChar char="•"/>
              <a:tabLst/>
            </a:pPr>
            <a:r>
              <a:rPr lang="en-US" kern="1200">
                <a:ea typeface="+mn-ea"/>
                <a:sym typeface="Arial"/>
              </a:rPr>
              <a:t>The Authority Having Jurisdiction (AHJ) is the entity that creates and administers processes to qualify, certify, and credential personnel for incident-related positions. AHJs include state, tribal, or Federal government departments and agencies, training commissions, NGOs, or companies, as well as local organizations such as police, fire, public health, or public works departments.</a:t>
            </a:r>
          </a:p>
          <a:p>
            <a:pPr marL="254000" lvl="1" indent="-254000" fontAlgn="auto">
              <a:spcBef>
                <a:spcPct val="100000"/>
              </a:spcBef>
              <a:spcAft>
                <a:spcPts val="0"/>
              </a:spcAft>
              <a:buSzPct val="99000"/>
              <a:buFont typeface="Arial"/>
              <a:buChar char="•"/>
              <a:tabLst/>
            </a:pPr>
            <a:r>
              <a:rPr lang="en-US" kern="1200">
                <a:ea typeface="+mn-ea"/>
                <a:sym typeface="Arial"/>
              </a:rPr>
              <a:t>In private industry, this same responsibility and authority rests with the chief executive officer. </a:t>
            </a:r>
            <a:endParaRPr lang="en-US"/>
          </a:p>
        </p:txBody>
      </p:sp>
      <p:pic>
        <p:nvPicPr>
          <p:cNvPr id="8" name="Content Placeholder 7" descr="A man in a suit">
            <a:extLst>
              <a:ext uri="{FF2B5EF4-FFF2-40B4-BE49-F238E27FC236}">
                <a16:creationId xmlns:a16="http://schemas.microsoft.com/office/drawing/2014/main" id="{847ECB72-A458-4BD2-9316-E2CC8578398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A8FDC5F0-E9FD-421D-B6C2-E13EEB737104}"/>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2</a:t>
            </a:fld>
            <a:endParaRPr lang="en-US"/>
          </a:p>
        </p:txBody>
      </p:sp>
    </p:spTree>
    <p:extLst>
      <p:ext uri="{BB962C8B-B14F-4D97-AF65-F5344CB8AC3E}">
        <p14:creationId xmlns:p14="http://schemas.microsoft.com/office/powerpoint/2010/main" val="152483554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Objectives, Strategies, and Tactics: Example</a:t>
            </a:r>
          </a:p>
        </p:txBody>
      </p:sp>
      <p:sp>
        <p:nvSpPr>
          <p:cNvPr id="3" name="Content Placeholder 2">
            <a:extLst>
              <a:ext uri="{FF2B5EF4-FFF2-40B4-BE49-F238E27FC236}">
                <a16:creationId xmlns:a16="http://schemas.microsoft.com/office/drawing/2014/main" id="{9E36092A-7EAD-4828-BB03-8EA4C3019900}"/>
              </a:ext>
            </a:extLst>
          </p:cNvPr>
          <p:cNvSpPr>
            <a:spLocks noGrp="1"/>
          </p:cNvSpPr>
          <p:nvPr>
            <p:ph idx="1"/>
          </p:nvPr>
        </p:nvSpPr>
        <p:spPr/>
        <p:txBody>
          <a:bodyPr>
            <a:normAutofit fontScale="85000" lnSpcReduction="10000"/>
          </a:bodyPr>
          <a:lstStyle/>
          <a:p>
            <a:pPr marL="254000" lvl="1" indent="-254000" fontAlgn="auto">
              <a:spcBef>
                <a:spcPct val="100000"/>
              </a:spcBef>
              <a:buSzPct val="99000"/>
              <a:buFont typeface="Arial"/>
              <a:buChar char="•"/>
              <a:tabLst/>
            </a:pPr>
            <a:r>
              <a:rPr lang="en-US" b="1" kern="1200">
                <a:ea typeface="+mn-ea"/>
                <a:sym typeface="Arial"/>
              </a:rPr>
              <a:t>Objective:</a:t>
            </a:r>
            <a:r>
              <a:rPr lang="en-US" kern="1200">
                <a:ea typeface="+mn-ea"/>
                <a:sym typeface="Arial"/>
              </a:rPr>
              <a:t> Stop the spread of hazardous materials from a tractor-trailer accident into the river by 1800 today. </a:t>
            </a:r>
          </a:p>
          <a:p>
            <a:pPr marL="254000" lvl="1" indent="-254000" fontAlgn="auto">
              <a:spcBef>
                <a:spcPct val="100000"/>
              </a:spcBef>
              <a:buSzPct val="99000"/>
              <a:buFont typeface="Arial"/>
              <a:buChar char="•"/>
              <a:tabLst/>
            </a:pPr>
            <a:r>
              <a:rPr lang="en-US" b="1" kern="1200">
                <a:ea typeface="+mn-ea"/>
                <a:sym typeface="Arial"/>
              </a:rPr>
              <a:t>Strategy:</a:t>
            </a:r>
            <a:r>
              <a:rPr lang="en-US" kern="1200">
                <a:ea typeface="+mn-ea"/>
                <a:sym typeface="Arial"/>
              </a:rPr>
              <a:t> Employ barriers. </a:t>
            </a:r>
          </a:p>
          <a:p>
            <a:pPr marL="254000" lvl="1" indent="-254000" fontAlgn="auto">
              <a:spcBef>
                <a:spcPct val="100000"/>
              </a:spcBef>
              <a:buSzPct val="99000"/>
              <a:buFont typeface="Arial"/>
              <a:buChar char="•"/>
              <a:tabLst/>
            </a:pPr>
            <a:r>
              <a:rPr lang="en-US" b="1" kern="1200">
                <a:ea typeface="+mn-ea"/>
                <a:sym typeface="Arial"/>
              </a:rPr>
              <a:t>Tactic:</a:t>
            </a:r>
            <a:r>
              <a:rPr lang="en-US" kern="1200">
                <a:ea typeface="+mn-ea"/>
                <a:sym typeface="Arial"/>
              </a:rPr>
              <a:t> Use absorbent damming materials to construct a barrier between the downhill side of the accident scene and Murkey Creek.</a:t>
            </a:r>
          </a:p>
          <a:p>
            <a:pPr>
              <a:spcBef>
                <a:spcPct val="100000"/>
              </a:spcBef>
              <a:buSzPct val="99000"/>
            </a:pPr>
            <a:r>
              <a:rPr lang="en-US" kern="1200">
                <a:sym typeface="Arial"/>
              </a:rPr>
              <a:t>The Incident Commander is responsible for establishing goals and selecting strategies. The Operations Section, if it is established, is responsible for determining appropriate tactics for an incident. </a:t>
            </a:r>
            <a:endParaRPr lang="en-US"/>
          </a:p>
        </p:txBody>
      </p:sp>
      <p:sp>
        <p:nvSpPr>
          <p:cNvPr id="6" name="Slide Number Placeholder 5">
            <a:extLst>
              <a:ext uri="{FF2B5EF4-FFF2-40B4-BE49-F238E27FC236}">
                <a16:creationId xmlns:a16="http://schemas.microsoft.com/office/drawing/2014/main" id="{46E59502-62CB-46D7-B874-3903DB52D7BD}"/>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20</a:t>
            </a:fld>
            <a:endParaRPr lang="en-US"/>
          </a:p>
        </p:txBody>
      </p:sp>
    </p:spTree>
    <p:extLst>
      <p:ext uri="{BB962C8B-B14F-4D97-AF65-F5344CB8AC3E}">
        <p14:creationId xmlns:p14="http://schemas.microsoft.com/office/powerpoint/2010/main" val="355904174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Elements of an Incident Action Plan</a:t>
            </a:r>
          </a:p>
        </p:txBody>
      </p:sp>
      <p:sp>
        <p:nvSpPr>
          <p:cNvPr id="3" name="Content Placeholder 2">
            <a:extLst>
              <a:ext uri="{FF2B5EF4-FFF2-40B4-BE49-F238E27FC236}">
                <a16:creationId xmlns:a16="http://schemas.microsoft.com/office/drawing/2014/main" id="{48ABDF3F-4615-4BBC-85C1-10E69739978C}"/>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n-US" kern="1200">
                <a:sym typeface="Arial"/>
              </a:rPr>
              <a:t>An Incident Action Plan (IAP) covers an operational period and includes:</a:t>
            </a:r>
          </a:p>
          <a:p>
            <a:pPr marL="254000" lvl="1" indent="-254000" fontAlgn="auto">
              <a:spcBef>
                <a:spcPct val="100000"/>
              </a:spcBef>
              <a:buSzPct val="99000"/>
              <a:buFont typeface="Arial"/>
              <a:buChar char="•"/>
              <a:tabLst/>
            </a:pPr>
            <a:r>
              <a:rPr lang="en-US" kern="1200">
                <a:ea typeface="+mn-ea"/>
                <a:sym typeface="Arial"/>
              </a:rPr>
              <a:t>What must be done</a:t>
            </a:r>
          </a:p>
          <a:p>
            <a:pPr marL="254000" lvl="1" indent="-254000" fontAlgn="auto">
              <a:spcBef>
                <a:spcPct val="100000"/>
              </a:spcBef>
              <a:buSzPct val="99000"/>
              <a:buFont typeface="Arial"/>
              <a:buChar char="•"/>
              <a:tabLst/>
            </a:pPr>
            <a:r>
              <a:rPr lang="en-US" kern="1200">
                <a:ea typeface="+mn-ea"/>
                <a:sym typeface="Arial"/>
              </a:rPr>
              <a:t>Who is responsible</a:t>
            </a:r>
          </a:p>
          <a:p>
            <a:pPr marL="254000" lvl="1" indent="-254000" fontAlgn="auto">
              <a:spcBef>
                <a:spcPct val="100000"/>
              </a:spcBef>
              <a:buSzPct val="99000"/>
              <a:buFont typeface="Arial"/>
              <a:buChar char="•"/>
              <a:tabLst/>
            </a:pPr>
            <a:r>
              <a:rPr lang="en-US" kern="1200">
                <a:ea typeface="+mn-ea"/>
                <a:sym typeface="Arial"/>
              </a:rPr>
              <a:t>How information will be communicated</a:t>
            </a:r>
          </a:p>
          <a:p>
            <a:pPr marL="254000" lvl="1" indent="-254000" fontAlgn="auto">
              <a:spcBef>
                <a:spcPct val="100000"/>
              </a:spcBef>
              <a:buSzPct val="99000"/>
              <a:buFont typeface="Arial"/>
              <a:buChar char="•"/>
              <a:tabLst/>
            </a:pPr>
            <a:r>
              <a:rPr lang="en-US" kern="1200">
                <a:ea typeface="+mn-ea"/>
                <a:sym typeface="Arial"/>
              </a:rPr>
              <a:t>What should be done if someone is injured</a:t>
            </a:r>
          </a:p>
          <a:p>
            <a:pPr>
              <a:spcBef>
                <a:spcPct val="100000"/>
              </a:spcBef>
              <a:buSzPct val="99000"/>
            </a:pPr>
            <a:r>
              <a:rPr lang="en-US" kern="1200">
                <a:sym typeface="Arial"/>
              </a:rPr>
              <a:t>The operational period is the period of time scheduled for execution of a given set of tactical actions as specified in the IAP. </a:t>
            </a:r>
            <a:endParaRPr lang="en-US"/>
          </a:p>
        </p:txBody>
      </p:sp>
      <p:pic>
        <p:nvPicPr>
          <p:cNvPr id="8" name="Content Placeholder 7" descr="Easel chart with the words: What? Who? How? What if?">
            <a:extLst>
              <a:ext uri="{FF2B5EF4-FFF2-40B4-BE49-F238E27FC236}">
                <a16:creationId xmlns:a16="http://schemas.microsoft.com/office/drawing/2014/main" id="{E9A9E7AC-EAD8-48F2-B0D6-A445C6FF081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54911" y="2006778"/>
            <a:ext cx="1777778" cy="2844444"/>
          </a:xfrm>
          <a:prstGeom prst="rect">
            <a:avLst/>
          </a:prstGeom>
        </p:spPr>
      </p:pic>
      <p:sp>
        <p:nvSpPr>
          <p:cNvPr id="9" name="Slide Number Placeholder 8">
            <a:extLst>
              <a:ext uri="{FF2B5EF4-FFF2-40B4-BE49-F238E27FC236}">
                <a16:creationId xmlns:a16="http://schemas.microsoft.com/office/drawing/2014/main" id="{B0255295-F8AD-45F9-A508-086BCDE79DBA}"/>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21</a:t>
            </a:fld>
            <a:endParaRPr lang="en-US"/>
          </a:p>
        </p:txBody>
      </p:sp>
    </p:spTree>
    <p:extLst>
      <p:ext uri="{BB962C8B-B14F-4D97-AF65-F5344CB8AC3E}">
        <p14:creationId xmlns:p14="http://schemas.microsoft.com/office/powerpoint/2010/main" val="178863998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Operational Period Planning Cycle (Planning P)</a:t>
            </a:r>
          </a:p>
        </p:txBody>
      </p:sp>
      <p:sp>
        <p:nvSpPr>
          <p:cNvPr id="3" name="Content Placeholder 2">
            <a:extLst>
              <a:ext uri="{FF2B5EF4-FFF2-40B4-BE49-F238E27FC236}">
                <a16:creationId xmlns:a16="http://schemas.microsoft.com/office/drawing/2014/main" id="{4586F630-62A8-49BC-BB96-A2C35F0D780F}"/>
              </a:ext>
            </a:extLst>
          </p:cNvPr>
          <p:cNvSpPr>
            <a:spLocks noGrp="1"/>
          </p:cNvSpPr>
          <p:nvPr>
            <p:ph sz="quarter" idx="13"/>
          </p:nvPr>
        </p:nvSpPr>
        <p:spPr/>
        <p:txBody>
          <a:bodyPr>
            <a:normAutofit fontScale="85000" lnSpcReduction="20000"/>
          </a:bodyPr>
          <a:lstStyle/>
          <a:p>
            <a:pPr>
              <a:spcBef>
                <a:spcPct val="100000"/>
              </a:spcBef>
              <a:buSzPct val="99000"/>
            </a:pPr>
            <a:r>
              <a:rPr lang="en-US" kern="1200">
                <a:sym typeface="Arial"/>
              </a:rPr>
              <a:t>The Incident Action Plan is completed each operational period utilizing the progression of meetings and briefings in the Operational Period Planning Cycle (Planning P). The Planning P is a graphical representation of the sequence and relationship of the meetings, work periods, and briefings that comprise the Operational Period Planning Cycle.</a:t>
            </a:r>
            <a:endParaRPr lang="en-US"/>
          </a:p>
        </p:txBody>
      </p:sp>
      <p:pic>
        <p:nvPicPr>
          <p:cNvPr id="8" name="Content Placeholder 7" descr="Operational Period Planning Cycle in the shape of a capital P. Shown in order on the image:Initial Response and Assessment, Agency Administrator Briefing, Incident Briefing, Initial Unified Command Meeting, Objectives Development/Update, Strategy Meeting/Command and General Staff Meeting, Preparing for the Tactics Meeting, Tactics Meeting, Preparing for the Planning Meeting, Planning Meeting, IAP Preparation and Approval, Operational Period Briefing.">
            <a:extLst>
              <a:ext uri="{FF2B5EF4-FFF2-40B4-BE49-F238E27FC236}">
                <a16:creationId xmlns:a16="http://schemas.microsoft.com/office/drawing/2014/main" id="{C442D06B-D849-458E-B44A-E74B69F67C1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90611" y="1152525"/>
            <a:ext cx="2877577" cy="4562475"/>
          </a:xfrm>
          <a:prstGeom prst="rect">
            <a:avLst/>
          </a:prstGeom>
        </p:spPr>
      </p:pic>
      <p:sp>
        <p:nvSpPr>
          <p:cNvPr id="9" name="Slide Number Placeholder 8">
            <a:extLst>
              <a:ext uri="{FF2B5EF4-FFF2-40B4-BE49-F238E27FC236}">
                <a16:creationId xmlns:a16="http://schemas.microsoft.com/office/drawing/2014/main" id="{472F9005-71FA-456F-A861-14295E7AF362}"/>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22</a:t>
            </a:fld>
            <a:endParaRPr lang="en-US"/>
          </a:p>
        </p:txBody>
      </p:sp>
    </p:spTree>
    <p:extLst>
      <p:ext uri="{BB962C8B-B14F-4D97-AF65-F5344CB8AC3E}">
        <p14:creationId xmlns:p14="http://schemas.microsoft.com/office/powerpoint/2010/main" val="27958073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858413F5-F704-48CF-BAB1-BBCE785A447C}"/>
              </a:ext>
            </a:extLst>
          </p:cNvPr>
          <p:cNvSpPr>
            <a:spLocks noGrp="1"/>
          </p:cNvSpPr>
          <p:nvPr>
            <p:ph sz="quarter" idx="14"/>
          </p:nvPr>
        </p:nvSpPr>
        <p:spPr/>
        <p:txBody>
          <a:bodyPr>
            <a:normAutofit fontScale="62500" lnSpcReduction="20000"/>
          </a:bodyPr>
          <a:lstStyle/>
          <a:p>
            <a:pPr fontAlgn="auto">
              <a:spcBef>
                <a:spcPct val="100000"/>
              </a:spcBef>
              <a:spcAft>
                <a:spcPts val="0"/>
              </a:spcAft>
              <a:buSzPct val="99000"/>
              <a:tabLst/>
            </a:pPr>
            <a:r>
              <a:rPr lang="en-US" kern="1200">
                <a:sym typeface="Arial"/>
              </a:rPr>
              <a:t>Given this objective and strategy, what tactic would you use if heavy rains are threatening to cause a dam break? </a:t>
            </a:r>
          </a:p>
          <a:p>
            <a:pPr fontAlgn="auto">
              <a:spcBef>
                <a:spcPct val="100000"/>
              </a:spcBef>
              <a:spcAft>
                <a:spcPts val="0"/>
              </a:spcAft>
              <a:buSzPct val="99000"/>
              <a:tabLst/>
            </a:pPr>
            <a:r>
              <a:rPr lang="en-US" kern="1200">
                <a:sym typeface="Arial"/>
              </a:rPr>
              <a:t>Objective: Decrease the probability of flooding by reducing the reservoir level to 35 feet by 0800 tomorrow.</a:t>
            </a:r>
          </a:p>
          <a:p>
            <a:pPr fontAlgn="auto">
              <a:spcBef>
                <a:spcPct val="100000"/>
              </a:spcBef>
              <a:spcAft>
                <a:spcPts val="0"/>
              </a:spcAft>
              <a:buSzPct val="99000"/>
              <a:tabLst/>
            </a:pPr>
            <a:r>
              <a:rPr lang="en-US" kern="1200">
                <a:sym typeface="Arial"/>
              </a:rPr>
              <a:t>Strategy: Pump water from reservoir.</a:t>
            </a:r>
          </a:p>
          <a:p>
            <a:pPr fontAlgn="auto">
              <a:spcBef>
                <a:spcPct val="100000"/>
              </a:spcBef>
              <a:spcAft>
                <a:spcPts val="0"/>
              </a:spcAft>
              <a:buSzPct val="99000"/>
              <a:tabLst/>
            </a:pPr>
            <a:r>
              <a:rPr lang="en-US" kern="1200">
                <a:sym typeface="Arial"/>
              </a:rPr>
              <a:t>Tactics: _____________________________</a:t>
            </a:r>
            <a:endParaRPr lang="en-US"/>
          </a:p>
        </p:txBody>
      </p:sp>
      <p:pic>
        <p:nvPicPr>
          <p:cNvPr id="8" name="Content Placeholder 7" descr="Discussion Question Icon">
            <a:extLst>
              <a:ext uri="{FF2B5EF4-FFF2-40B4-BE49-F238E27FC236}">
                <a16:creationId xmlns:a16="http://schemas.microsoft.com/office/drawing/2014/main" id="{22C21179-BDA8-45FD-B143-B2A0B9BDA1A9}"/>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BE8F1C79-3C3B-44EE-98EC-EB8062159CCF}"/>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23</a:t>
            </a:fld>
            <a:endParaRPr lang="en-US"/>
          </a:p>
        </p:txBody>
      </p:sp>
    </p:spTree>
    <p:extLst>
      <p:ext uri="{BB962C8B-B14F-4D97-AF65-F5344CB8AC3E}">
        <p14:creationId xmlns:p14="http://schemas.microsoft.com/office/powerpoint/2010/main" val="287728164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Preparedness Plans and Agreements</a:t>
            </a:r>
          </a:p>
        </p:txBody>
      </p:sp>
      <p:sp>
        <p:nvSpPr>
          <p:cNvPr id="3" name="Content Placeholder 2">
            <a:extLst>
              <a:ext uri="{FF2B5EF4-FFF2-40B4-BE49-F238E27FC236}">
                <a16:creationId xmlns:a16="http://schemas.microsoft.com/office/drawing/2014/main" id="{62F4146E-5D4C-4300-80BD-C2B1378438FF}"/>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The Incident Commander, as well as the Command and General Staffs, should have a working knowledge of jurisdictional and agency preparedness plans and agreements.</a:t>
            </a:r>
          </a:p>
          <a:p>
            <a:pPr fontAlgn="auto">
              <a:spcBef>
                <a:spcPct val="100000"/>
              </a:spcBef>
              <a:spcAft>
                <a:spcPts val="0"/>
              </a:spcAft>
              <a:buSzPct val="99000"/>
              <a:tabLst/>
            </a:pPr>
            <a:r>
              <a:rPr lang="en-US" kern="1200">
                <a:sym typeface="Arial"/>
              </a:rPr>
              <a:t>Preparedness plans may take many forms. The most common preparedness plans are:</a:t>
            </a:r>
          </a:p>
          <a:p>
            <a:pPr marL="254000" lvl="1" indent="-254000" fontAlgn="auto">
              <a:spcBef>
                <a:spcPct val="100000"/>
              </a:spcBef>
              <a:spcAft>
                <a:spcPts val="0"/>
              </a:spcAft>
              <a:buSzPct val="99000"/>
              <a:buFont typeface="Arial"/>
              <a:buChar char="•"/>
              <a:tabLst/>
            </a:pPr>
            <a:r>
              <a:rPr lang="en-US" kern="1200">
                <a:ea typeface="+mn-ea"/>
                <a:sym typeface="Arial"/>
              </a:rPr>
              <a:t>Federal, State, or local Emergency Operations Plans (EOPs)</a:t>
            </a:r>
          </a:p>
          <a:p>
            <a:pPr marL="254000" lvl="1" indent="-254000" fontAlgn="auto">
              <a:spcBef>
                <a:spcPct val="100000"/>
              </a:spcBef>
              <a:spcAft>
                <a:spcPts val="0"/>
              </a:spcAft>
              <a:buSzPct val="99000"/>
              <a:buFont typeface="Arial"/>
              <a:buChar char="•"/>
              <a:tabLst/>
            </a:pPr>
            <a:r>
              <a:rPr lang="en-US" kern="1200">
                <a:ea typeface="+mn-ea"/>
                <a:sym typeface="Arial"/>
              </a:rPr>
              <a:t>Standard operating guidelines (SOGs) - a standard indication or outline of policy</a:t>
            </a:r>
          </a:p>
          <a:p>
            <a:pPr marL="254000" lvl="1" indent="-254000" fontAlgn="auto">
              <a:spcBef>
                <a:spcPct val="100000"/>
              </a:spcBef>
              <a:spcAft>
                <a:spcPts val="0"/>
              </a:spcAft>
              <a:buSzPct val="99000"/>
              <a:buFont typeface="Arial"/>
              <a:buChar char="•"/>
              <a:tabLst/>
            </a:pPr>
            <a:r>
              <a:rPr lang="en-US" kern="1200">
                <a:ea typeface="+mn-ea"/>
                <a:sym typeface="Arial"/>
              </a:rPr>
              <a:t>Standard operating procedures (SOPs) - a set of step-by-step instructions compiled by an organization to help workers carry out complex operations</a:t>
            </a:r>
          </a:p>
          <a:p>
            <a:pPr marL="254000" lvl="1" indent="-254000" fontAlgn="auto">
              <a:spcBef>
                <a:spcPct val="100000"/>
              </a:spcBef>
              <a:spcAft>
                <a:spcPts val="0"/>
              </a:spcAft>
              <a:buSzPct val="99000"/>
              <a:buFont typeface="Arial"/>
              <a:buChar char="•"/>
              <a:tabLst/>
            </a:pPr>
            <a:r>
              <a:rPr lang="en-US" kern="1200">
                <a:ea typeface="+mn-ea"/>
                <a:sym typeface="Arial"/>
              </a:rPr>
              <a:t>Jurisdictional or agency policies</a:t>
            </a:r>
            <a:endParaRPr lang="en-US"/>
          </a:p>
        </p:txBody>
      </p:sp>
      <p:pic>
        <p:nvPicPr>
          <p:cNvPr id="8" name="Content Placeholder 7" descr="A photo of a man and a woman looking at a large map that is spread out on a table. Two people representing community officials are standing next to the table">
            <a:extLst>
              <a:ext uri="{FF2B5EF4-FFF2-40B4-BE49-F238E27FC236}">
                <a16:creationId xmlns:a16="http://schemas.microsoft.com/office/drawing/2014/main" id="{08D3A12F-5C05-4F5F-9743-AFD48D8324D2}"/>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6446157" y="2695575"/>
            <a:ext cx="1910185" cy="1276350"/>
          </a:xfrm>
          <a:prstGeom prst="rect">
            <a:avLst/>
          </a:prstGeom>
        </p:spPr>
      </p:pic>
      <p:sp>
        <p:nvSpPr>
          <p:cNvPr id="9" name="Slide Number Placeholder 8">
            <a:extLst>
              <a:ext uri="{FF2B5EF4-FFF2-40B4-BE49-F238E27FC236}">
                <a16:creationId xmlns:a16="http://schemas.microsoft.com/office/drawing/2014/main" id="{C348E013-B20E-44F5-A2CC-CC01D034CF09}"/>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24</a:t>
            </a:fld>
            <a:endParaRPr lang="en-US"/>
          </a:p>
        </p:txBody>
      </p:sp>
    </p:spTree>
    <p:extLst>
      <p:ext uri="{BB962C8B-B14F-4D97-AF65-F5344CB8AC3E}">
        <p14:creationId xmlns:p14="http://schemas.microsoft.com/office/powerpoint/2010/main" val="2276775326"/>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Emergency Operations Plan (EOP)</a:t>
            </a:r>
          </a:p>
        </p:txBody>
      </p:sp>
      <p:sp>
        <p:nvSpPr>
          <p:cNvPr id="3" name="Content Placeholder 2">
            <a:extLst>
              <a:ext uri="{FF2B5EF4-FFF2-40B4-BE49-F238E27FC236}">
                <a16:creationId xmlns:a16="http://schemas.microsoft.com/office/drawing/2014/main" id="{5806FF10-27C8-497D-8EC6-4870D326B839}"/>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EOPs are developed at the Federal, State, and local levels to provide a uniform response to all hazards that a community may face.</a:t>
            </a:r>
          </a:p>
          <a:p>
            <a:pPr fontAlgn="auto">
              <a:spcBef>
                <a:spcPct val="100000"/>
              </a:spcBef>
              <a:spcAft>
                <a:spcPts val="0"/>
              </a:spcAft>
              <a:buSzPct val="99000"/>
              <a:tabLst/>
            </a:pPr>
            <a:r>
              <a:rPr lang="en-US" kern="1200">
                <a:sym typeface="Arial"/>
              </a:rPr>
              <a:t>EOPs should be consistent with the National Incident Management System (NIMS).</a:t>
            </a:r>
          </a:p>
          <a:p>
            <a:pPr fontAlgn="auto">
              <a:spcBef>
                <a:spcPct val="100000"/>
              </a:spcBef>
              <a:spcAft>
                <a:spcPts val="0"/>
              </a:spcAft>
              <a:buSzPct val="99000"/>
              <a:tabLst/>
            </a:pPr>
            <a:r>
              <a:rPr lang="en-US" kern="1200">
                <a:sym typeface="Arial"/>
              </a:rPr>
              <a:t>Visit this website to access the NIMS Resource Center: </a:t>
            </a:r>
            <a:r>
              <a:rPr lang="en-US" kern="1200">
                <a:sym typeface="Arial"/>
                <a:hlinkClick r:id="rId2">
                  <a:extLst>
                    <a:ext uri="{A12FA001-AC4F-418D-AE19-62706E023703}">
                      <ahyp:hlinkClr xmlns:ahyp="http://schemas.microsoft.com/office/drawing/2018/hyperlinkcolor" val="tx"/>
                    </a:ext>
                  </a:extLst>
                </a:hlinkClick>
              </a:rPr>
              <a:t>https://www.fema.gov/national-incident-management-system</a:t>
            </a:r>
            <a:endParaRPr lang="en-US" kern="1200">
              <a:sym typeface="Arial"/>
            </a:endParaRPr>
          </a:p>
          <a:p>
            <a:pPr fontAlgn="auto">
              <a:spcBef>
                <a:spcPct val="100000"/>
              </a:spcBef>
              <a:spcAft>
                <a:spcPts val="0"/>
              </a:spcAft>
              <a:buSzPct val="99000"/>
              <a:tabLst/>
            </a:pPr>
            <a:r>
              <a:rPr lang="en-US" kern="1200">
                <a:sym typeface="Arial"/>
              </a:rPr>
              <a:t>Visit this website to access the Comprehensive Preparedness Guide (CPG) 101: A Guide for All-Hazard Emergency Operations Planning: </a:t>
            </a:r>
            <a:r>
              <a:rPr lang="en-US" kern="1200">
                <a:sym typeface="Arial"/>
                <a:hlinkClick r:id="rId3">
                  <a:extLst>
                    <a:ext uri="{A12FA001-AC4F-418D-AE19-62706E023703}">
                      <ahyp:hlinkClr xmlns:ahyp="http://schemas.microsoft.com/office/drawing/2018/hyperlinkcolor" val="tx"/>
                    </a:ext>
                  </a:extLst>
                </a:hlinkClick>
              </a:rPr>
              <a:t>https://www.fema.gov/pdf/about/divisions/npd/CPG_101_V2.pdf</a:t>
            </a:r>
            <a:endParaRPr lang="en-US"/>
          </a:p>
        </p:txBody>
      </p:sp>
      <p:pic>
        <p:nvPicPr>
          <p:cNvPr id="8" name="Content Placeholder 7" descr="National Incident Management System, Third Edition October 2017, U.S. Department of Homeland Security Seal, Federal Emergency Management Agency (FEMA).">
            <a:extLst>
              <a:ext uri="{FF2B5EF4-FFF2-40B4-BE49-F238E27FC236}">
                <a16:creationId xmlns:a16="http://schemas.microsoft.com/office/drawing/2014/main" id="{95334DEB-7865-4F1B-BB15-83F6E9A91012}"/>
              </a:ext>
            </a:extLst>
          </p:cNvPr>
          <p:cNvPicPr>
            <a:picLocks noGrp="1" noChangeAspect="1"/>
          </p:cNvPicPr>
          <p:nvPr>
            <p:ph sz="quarter" idx="14"/>
          </p:nvPr>
        </p:nvPicPr>
        <p:blipFill>
          <a:blip r:embed="rId4">
            <a:extLst>
              <a:ext uri="{28A0092B-C50C-407E-A947-70E740481C1C}">
                <a14:useLocalDpi xmlns:a14="http://schemas.microsoft.com/office/drawing/2010/main" val="0"/>
              </a:ext>
            </a:extLst>
          </a:blip>
          <a:stretch>
            <a:fillRect/>
          </a:stretch>
        </p:blipFill>
        <p:spPr>
          <a:xfrm>
            <a:off x="5515114" y="2005191"/>
            <a:ext cx="2228571" cy="2857143"/>
          </a:xfrm>
          <a:prstGeom prst="rect">
            <a:avLst/>
          </a:prstGeom>
        </p:spPr>
      </p:pic>
      <p:sp>
        <p:nvSpPr>
          <p:cNvPr id="9" name="Slide Number Placeholder 8">
            <a:extLst>
              <a:ext uri="{FF2B5EF4-FFF2-40B4-BE49-F238E27FC236}">
                <a16:creationId xmlns:a16="http://schemas.microsoft.com/office/drawing/2014/main" id="{1C7886BD-D4C6-4844-8832-F4E4AF5F766D}"/>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25</a:t>
            </a:fld>
            <a:endParaRPr lang="en-US"/>
          </a:p>
        </p:txBody>
      </p:sp>
    </p:spTree>
    <p:extLst>
      <p:ext uri="{BB962C8B-B14F-4D97-AF65-F5344CB8AC3E}">
        <p14:creationId xmlns:p14="http://schemas.microsoft.com/office/powerpoint/2010/main" val="68902951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Mutual Aid Agreements and Compacts</a:t>
            </a:r>
          </a:p>
        </p:txBody>
      </p:sp>
      <p:sp>
        <p:nvSpPr>
          <p:cNvPr id="3" name="Content Placeholder 2">
            <a:extLst>
              <a:ext uri="{FF2B5EF4-FFF2-40B4-BE49-F238E27FC236}">
                <a16:creationId xmlns:a16="http://schemas.microsoft.com/office/drawing/2014/main" id="{693EFBC6-263F-4DC6-9DFC-4923AB796F65}"/>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NIMS states that:</a:t>
            </a:r>
          </a:p>
          <a:p>
            <a:pPr marL="254000" lvl="1" indent="-254000" fontAlgn="auto">
              <a:spcBef>
                <a:spcPct val="100000"/>
              </a:spcBef>
              <a:buSzPct val="99000"/>
              <a:buFont typeface="Arial"/>
              <a:buChar char="•"/>
              <a:tabLst/>
            </a:pPr>
            <a:r>
              <a:rPr lang="en-US" kern="1200">
                <a:ea typeface="+mn-ea"/>
                <a:sym typeface="Arial"/>
              </a:rPr>
              <a:t>Mutual aid agreements establish the legal basis for two or more entities to share resources. Mutual aid agreements may authorize mutual aid between two or more neighboring communities, among all jurisdictions within a state, between states, between Federal agencies, and/or internationally.</a:t>
            </a:r>
          </a:p>
          <a:p>
            <a:pPr marL="254000" lvl="1" indent="-254000" fontAlgn="auto">
              <a:spcBef>
                <a:spcPct val="100000"/>
              </a:spcBef>
              <a:buSzPct val="99000"/>
              <a:buFont typeface="Arial"/>
              <a:buChar char="•"/>
              <a:tabLst/>
            </a:pPr>
            <a:r>
              <a:rPr lang="en-US" kern="1200">
                <a:ea typeface="+mn-ea"/>
                <a:sym typeface="Arial"/>
              </a:rPr>
              <a:t>Jurisdictions should be party to agreements with the appropriate jurisdictions and/or organizations from which they expect to receive, or to which they expect to provide, assistance.</a:t>
            </a:r>
          </a:p>
          <a:p>
            <a:pPr>
              <a:spcBef>
                <a:spcPct val="100000"/>
              </a:spcBef>
              <a:buSzPct val="99000"/>
            </a:pPr>
            <a:r>
              <a:rPr lang="en-US" kern="1200">
                <a:sym typeface="Arial"/>
              </a:rPr>
              <a:t> Visit this website to review the Resource Management and Mutual Aid page within the NIMS Resource Center: </a:t>
            </a:r>
            <a:r>
              <a:rPr lang="en-US" kern="1200">
                <a:sym typeface="Arial"/>
                <a:hlinkClick r:id="rId2">
                  <a:extLst>
                    <a:ext uri="{A12FA001-AC4F-418D-AE19-62706E023703}">
                      <ahyp:hlinkClr xmlns:ahyp="http://schemas.microsoft.com/office/drawing/2018/hyperlinkcolor" val="tx"/>
                    </a:ext>
                  </a:extLst>
                </a:hlinkClick>
              </a:rPr>
              <a:t>https://www.fema.gov/resource-management-mutual-aid</a:t>
            </a:r>
            <a:endParaRPr lang="en-US"/>
          </a:p>
        </p:txBody>
      </p:sp>
      <p:pic>
        <p:nvPicPr>
          <p:cNvPr id="8" name="Content Placeholder 7" descr="National Incident Management System, Third Edition October 2017, U.S. Department of Homeland Security Seal, Federal Emergency Management Agency (FEMA).">
            <a:extLst>
              <a:ext uri="{FF2B5EF4-FFF2-40B4-BE49-F238E27FC236}">
                <a16:creationId xmlns:a16="http://schemas.microsoft.com/office/drawing/2014/main" id="{92FB5BD2-BF41-493C-87CA-38EF6352DECE}"/>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515114" y="2005191"/>
            <a:ext cx="2228571" cy="2857143"/>
          </a:xfrm>
          <a:prstGeom prst="rect">
            <a:avLst/>
          </a:prstGeom>
        </p:spPr>
      </p:pic>
      <p:sp>
        <p:nvSpPr>
          <p:cNvPr id="9" name="Slide Number Placeholder 8">
            <a:extLst>
              <a:ext uri="{FF2B5EF4-FFF2-40B4-BE49-F238E27FC236}">
                <a16:creationId xmlns:a16="http://schemas.microsoft.com/office/drawing/2014/main" id="{1CD609DF-C134-44C6-B6C2-2D3C4C9D1516}"/>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26</a:t>
            </a:fld>
            <a:endParaRPr lang="en-US"/>
          </a:p>
        </p:txBody>
      </p:sp>
    </p:spTree>
    <p:extLst>
      <p:ext uri="{BB962C8B-B14F-4D97-AF65-F5344CB8AC3E}">
        <p14:creationId xmlns:p14="http://schemas.microsoft.com/office/powerpoint/2010/main" val="1794579450"/>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Mutual Aid Agreements and Compacts (Continued)</a:t>
            </a:r>
          </a:p>
        </p:txBody>
      </p:sp>
      <p:sp>
        <p:nvSpPr>
          <p:cNvPr id="3" name="Content Placeholder 2">
            <a:extLst>
              <a:ext uri="{FF2B5EF4-FFF2-40B4-BE49-F238E27FC236}">
                <a16:creationId xmlns:a16="http://schemas.microsoft.com/office/drawing/2014/main" id="{8829CB9D-4ACC-42C0-9508-D071DF7AA522}"/>
              </a:ext>
            </a:extLst>
          </p:cNvPr>
          <p:cNvSpPr>
            <a:spLocks noGrp="1"/>
          </p:cNvSpPr>
          <p:nvPr>
            <p:ph sz="quarter" idx="13"/>
          </p:nvPr>
        </p:nvSpPr>
        <p:spPr/>
        <p:txBody>
          <a:bodyPr>
            <a:normAutofit lnSpcReduction="10000"/>
          </a:bodyPr>
          <a:lstStyle/>
          <a:p>
            <a:pPr fontAlgn="auto">
              <a:spcBef>
                <a:spcPct val="100000"/>
              </a:spcBef>
              <a:spcAft>
                <a:spcPts val="0"/>
              </a:spcAft>
              <a:buSzPct val="99000"/>
              <a:tabLst/>
            </a:pPr>
            <a:r>
              <a:rPr lang="en-US" kern="1200">
                <a:sym typeface="Arial"/>
              </a:rPr>
              <a:t>Mutual aid is the voluntary provision of resources by agencies or organizations to assist each other when existing resources are inadequate.</a:t>
            </a:r>
          </a:p>
          <a:p>
            <a:pPr fontAlgn="auto">
              <a:spcBef>
                <a:spcPct val="100000"/>
              </a:spcBef>
              <a:spcAft>
                <a:spcPts val="0"/>
              </a:spcAft>
              <a:buSzPct val="99000"/>
              <a:tabLst/>
            </a:pPr>
            <a:r>
              <a:rPr lang="en-US" kern="1200">
                <a:sym typeface="Arial"/>
              </a:rPr>
              <a:t>NIMS resource management describes how mutual aid allows jurisdictions to share resources among mutual aid partners.</a:t>
            </a:r>
            <a:endParaRPr lang="en-US"/>
          </a:p>
        </p:txBody>
      </p:sp>
      <p:pic>
        <p:nvPicPr>
          <p:cNvPr id="8" name="Content Placeholder 7" descr="Top picture: A bulldozer Bottom picture: Firefighters facing a fire">
            <a:extLst>
              <a:ext uri="{FF2B5EF4-FFF2-40B4-BE49-F238E27FC236}">
                <a16:creationId xmlns:a16="http://schemas.microsoft.com/office/drawing/2014/main" id="{E2C40B9D-F4EA-4655-A8C5-385F1E51DD3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126148" y="2095500"/>
            <a:ext cx="2636852" cy="2480327"/>
          </a:xfrm>
          <a:prstGeom prst="rect">
            <a:avLst/>
          </a:prstGeom>
        </p:spPr>
      </p:pic>
      <p:sp>
        <p:nvSpPr>
          <p:cNvPr id="9" name="Slide Number Placeholder 8">
            <a:extLst>
              <a:ext uri="{FF2B5EF4-FFF2-40B4-BE49-F238E27FC236}">
                <a16:creationId xmlns:a16="http://schemas.microsoft.com/office/drawing/2014/main" id="{B4800B84-0AF0-4DC7-88A2-0A2F26BCF1C5}"/>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27</a:t>
            </a:fld>
            <a:endParaRPr lang="en-US"/>
          </a:p>
        </p:txBody>
      </p:sp>
    </p:spTree>
    <p:extLst>
      <p:ext uri="{BB962C8B-B14F-4D97-AF65-F5344CB8AC3E}">
        <p14:creationId xmlns:p14="http://schemas.microsoft.com/office/powerpoint/2010/main" val="4197307732"/>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Mutual Aid and Assistance: All Levels</a:t>
            </a:r>
          </a:p>
        </p:txBody>
      </p:sp>
      <p:sp>
        <p:nvSpPr>
          <p:cNvPr id="3" name="Content Placeholder 2">
            <a:extLst>
              <a:ext uri="{FF2B5EF4-FFF2-40B4-BE49-F238E27FC236}">
                <a16:creationId xmlns:a16="http://schemas.microsoft.com/office/drawing/2014/main" id="{F7FF139A-0DD7-4875-BBD2-3ED72D4D098A}"/>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Mutual aid agreements and assistance agreements are used at all levels of government:</a:t>
            </a:r>
          </a:p>
          <a:p>
            <a:pPr marL="254000" lvl="1" indent="-254000" fontAlgn="auto">
              <a:spcBef>
                <a:spcPct val="100000"/>
              </a:spcBef>
              <a:spcAft>
                <a:spcPts val="0"/>
              </a:spcAft>
              <a:buSzPct val="99000"/>
              <a:buFont typeface="Arial"/>
              <a:buChar char="•"/>
              <a:tabLst/>
            </a:pPr>
            <a:r>
              <a:rPr lang="en-US" kern="1200">
                <a:ea typeface="+mn-ea"/>
                <a:sym typeface="Arial"/>
              </a:rPr>
              <a:t>Local jurisdictions participate in mutual aid through agreements with neighboring jurisdictions.</a:t>
            </a:r>
          </a:p>
          <a:p>
            <a:pPr marL="254000" lvl="1" indent="-254000" fontAlgn="auto">
              <a:spcBef>
                <a:spcPct val="100000"/>
              </a:spcBef>
              <a:spcAft>
                <a:spcPts val="0"/>
              </a:spcAft>
              <a:buSzPct val="99000"/>
              <a:buFont typeface="Arial"/>
              <a:buChar char="•"/>
              <a:tabLst/>
            </a:pPr>
            <a:r>
              <a:rPr lang="en-US" kern="1200">
                <a:ea typeface="+mn-ea"/>
                <a:sym typeface="Arial"/>
              </a:rPr>
              <a:t>States can participate in mutual aid through the Emergency Management Assistance Compact (EMAC).</a:t>
            </a:r>
          </a:p>
          <a:p>
            <a:pPr marL="254000" lvl="1" indent="-254000" fontAlgn="auto">
              <a:spcBef>
                <a:spcPct val="100000"/>
              </a:spcBef>
              <a:spcAft>
                <a:spcPts val="0"/>
              </a:spcAft>
              <a:buSzPct val="99000"/>
              <a:buFont typeface="Arial"/>
              <a:buChar char="•"/>
              <a:tabLst/>
            </a:pPr>
            <a:r>
              <a:rPr lang="en-US" kern="1200">
                <a:ea typeface="+mn-ea"/>
                <a:sym typeface="Arial"/>
              </a:rPr>
              <a:t>Federal agencies offer mutual aid to each other and to States, tribes, and territories under the National Response Framework (NRF).</a:t>
            </a:r>
            <a:endParaRPr lang="en-US"/>
          </a:p>
        </p:txBody>
      </p:sp>
      <p:pic>
        <p:nvPicPr>
          <p:cNvPr id="8" name="Content Placeholder 7" descr="A group of people helping someone">
            <a:extLst>
              <a:ext uri="{FF2B5EF4-FFF2-40B4-BE49-F238E27FC236}">
                <a16:creationId xmlns:a16="http://schemas.microsoft.com/office/drawing/2014/main" id="{AC0EA82C-C53D-4923-8641-1D97238DA31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3464665D-59BD-409F-9D96-1F577021C2D3}"/>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28</a:t>
            </a:fld>
            <a:endParaRPr lang="en-US"/>
          </a:p>
        </p:txBody>
      </p:sp>
    </p:spTree>
    <p:extLst>
      <p:ext uri="{BB962C8B-B14F-4D97-AF65-F5344CB8AC3E}">
        <p14:creationId xmlns:p14="http://schemas.microsoft.com/office/powerpoint/2010/main" val="360063065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Information Derived from Plans</a:t>
            </a:r>
          </a:p>
        </p:txBody>
      </p:sp>
      <p:sp>
        <p:nvSpPr>
          <p:cNvPr id="3" name="Content Placeholder 2">
            <a:extLst>
              <a:ext uri="{FF2B5EF4-FFF2-40B4-BE49-F238E27FC236}">
                <a16:creationId xmlns:a16="http://schemas.microsoft.com/office/drawing/2014/main" id="{C8661D64-4F8E-4233-A034-27C45B7EB41C}"/>
              </a:ext>
            </a:extLst>
          </p:cNvPr>
          <p:cNvSpPr>
            <a:spLocks noGrp="1"/>
          </p:cNvSpPr>
          <p:nvPr>
            <p:ph sz="quarter" idx="13"/>
          </p:nvPr>
        </p:nvSpPr>
        <p:spPr/>
        <p:txBody>
          <a:bodyPr>
            <a:normAutofit fontScale="85000" lnSpcReduction="10000"/>
          </a:bodyPr>
          <a:lstStyle/>
          <a:p>
            <a:pPr fontAlgn="auto">
              <a:spcBef>
                <a:spcPct val="100000"/>
              </a:spcBef>
              <a:spcAft>
                <a:spcPts val="0"/>
              </a:spcAft>
              <a:buSzPct val="99000"/>
              <a:tabLst/>
            </a:pPr>
            <a:r>
              <a:rPr lang="en-US" kern="1200">
                <a:sym typeface="Arial"/>
              </a:rPr>
              <a:t>Plans may include information about:</a:t>
            </a:r>
          </a:p>
          <a:p>
            <a:pPr marL="254000" lvl="1" indent="-254000" fontAlgn="auto">
              <a:spcBef>
                <a:spcPct val="100000"/>
              </a:spcBef>
              <a:spcAft>
                <a:spcPts val="0"/>
              </a:spcAft>
              <a:buSzPct val="99000"/>
              <a:buFont typeface="Arial"/>
              <a:buChar char="•"/>
              <a:tabLst/>
            </a:pPr>
            <a:r>
              <a:rPr lang="en-US" kern="1200">
                <a:ea typeface="+mn-ea"/>
                <a:sym typeface="Arial"/>
              </a:rPr>
              <a:t>Hazards and risks in the area</a:t>
            </a:r>
          </a:p>
          <a:p>
            <a:pPr marL="254000" lvl="1" indent="-254000" fontAlgn="auto">
              <a:spcBef>
                <a:spcPct val="100000"/>
              </a:spcBef>
              <a:spcAft>
                <a:spcPts val="0"/>
              </a:spcAft>
              <a:buSzPct val="99000"/>
              <a:buFont typeface="Arial"/>
              <a:buChar char="•"/>
              <a:tabLst/>
            </a:pPr>
            <a:r>
              <a:rPr lang="en-US" kern="1200">
                <a:ea typeface="+mn-ea"/>
                <a:sym typeface="Arial"/>
              </a:rPr>
              <a:t>Resources in the area</a:t>
            </a:r>
          </a:p>
          <a:p>
            <a:pPr marL="254000" lvl="1" indent="-254000" fontAlgn="auto">
              <a:spcBef>
                <a:spcPct val="100000"/>
              </a:spcBef>
              <a:spcAft>
                <a:spcPts val="0"/>
              </a:spcAft>
              <a:buSzPct val="99000"/>
              <a:buFont typeface="Arial"/>
              <a:buChar char="•"/>
              <a:tabLst/>
            </a:pPr>
            <a:r>
              <a:rPr lang="en-US" kern="1200">
                <a:ea typeface="+mn-ea"/>
                <a:sym typeface="Arial"/>
              </a:rPr>
              <a:t>Other formal agreements and plans</a:t>
            </a:r>
          </a:p>
          <a:p>
            <a:pPr marL="254000" lvl="1" indent="-254000" fontAlgn="auto">
              <a:spcBef>
                <a:spcPct val="100000"/>
              </a:spcBef>
              <a:spcAft>
                <a:spcPts val="0"/>
              </a:spcAft>
              <a:buSzPct val="99000"/>
              <a:buFont typeface="Arial"/>
              <a:buChar char="•"/>
              <a:tabLst/>
            </a:pPr>
            <a:r>
              <a:rPr lang="en-US" kern="1200">
                <a:ea typeface="+mn-ea"/>
                <a:sym typeface="Arial"/>
              </a:rPr>
              <a:t>Contact information for agency administrators and response personnel</a:t>
            </a:r>
          </a:p>
          <a:p>
            <a:pPr marL="254000" lvl="1" indent="-254000" fontAlgn="auto">
              <a:spcBef>
                <a:spcPct val="100000"/>
              </a:spcBef>
              <a:spcAft>
                <a:spcPts val="0"/>
              </a:spcAft>
              <a:buSzPct val="99000"/>
              <a:buFont typeface="Arial"/>
              <a:buChar char="•"/>
              <a:tabLst/>
            </a:pPr>
            <a:r>
              <a:rPr lang="en-US" kern="1200">
                <a:ea typeface="+mn-ea"/>
                <a:sym typeface="Arial"/>
              </a:rPr>
              <a:t>Other pertinent information</a:t>
            </a:r>
            <a:endParaRPr lang="en-US"/>
          </a:p>
        </p:txBody>
      </p:sp>
      <p:pic>
        <p:nvPicPr>
          <p:cNvPr id="8" name="Content Placeholder 7" descr="A hand flipping through a book">
            <a:extLst>
              <a:ext uri="{FF2B5EF4-FFF2-40B4-BE49-F238E27FC236}">
                <a16:creationId xmlns:a16="http://schemas.microsoft.com/office/drawing/2014/main" id="{C1CB2DA8-9DA4-48A9-9DA1-940A5B5C69E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471CD565-04D4-491F-825A-716E9723B992}"/>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29</a:t>
            </a:fld>
            <a:endParaRPr lang="en-US"/>
          </a:p>
        </p:txBody>
      </p:sp>
    </p:spTree>
    <p:extLst>
      <p:ext uri="{BB962C8B-B14F-4D97-AF65-F5344CB8AC3E}">
        <p14:creationId xmlns:p14="http://schemas.microsoft.com/office/powerpoint/2010/main" val="297929520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C3BC9D61-4042-48A2-B3DE-C233AC311356}"/>
              </a:ext>
            </a:extLst>
          </p:cNvPr>
          <p:cNvSpPr>
            <a:spLocks noGrp="1"/>
          </p:cNvSpPr>
          <p:nvPr>
            <p:ph sz="quarter" idx="14"/>
          </p:nvPr>
        </p:nvSpPr>
        <p:spPr/>
        <p:txBody>
          <a:bodyPr/>
          <a:lstStyle/>
          <a:p>
            <a:pPr>
              <a:spcBef>
                <a:spcPct val="100000"/>
              </a:spcBef>
              <a:buSzPct val="99000"/>
            </a:pPr>
            <a:r>
              <a:rPr lang="en-US" kern="1200">
                <a:sym typeface="Arial"/>
              </a:rPr>
              <a:t>Within your jurisdiction or agency, who has the authority for protecting citizens and responding to incidents? </a:t>
            </a:r>
            <a:endParaRPr lang="en-US"/>
          </a:p>
        </p:txBody>
      </p:sp>
      <p:pic>
        <p:nvPicPr>
          <p:cNvPr id="8" name="Content Placeholder 7" descr="Discussion Question Icon">
            <a:extLst>
              <a:ext uri="{FF2B5EF4-FFF2-40B4-BE49-F238E27FC236}">
                <a16:creationId xmlns:a16="http://schemas.microsoft.com/office/drawing/2014/main" id="{921E871F-961F-441B-A1BB-C3D6C68480A5}"/>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36EEEC48-EC7B-4D03-BD26-259B8E1767D2}"/>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3</a:t>
            </a:fld>
            <a:endParaRPr lang="en-US"/>
          </a:p>
        </p:txBody>
      </p:sp>
    </p:spTree>
    <p:extLst>
      <p:ext uri="{BB962C8B-B14F-4D97-AF65-F5344CB8AC3E}">
        <p14:creationId xmlns:p14="http://schemas.microsoft.com/office/powerpoint/2010/main" val="756785528"/>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269D914F-E1A9-4154-8EB8-967D47459669}"/>
              </a:ext>
            </a:extLst>
          </p:cNvPr>
          <p:cNvSpPr>
            <a:spLocks noGrp="1"/>
          </p:cNvSpPr>
          <p:nvPr>
            <p:ph sz="quarter" idx="14"/>
          </p:nvPr>
        </p:nvSpPr>
        <p:spPr/>
        <p:txBody>
          <a:bodyPr/>
          <a:lstStyle/>
          <a:p>
            <a:pPr>
              <a:spcBef>
                <a:spcPct val="100000"/>
              </a:spcBef>
              <a:buSzPct val="99000"/>
            </a:pPr>
            <a:r>
              <a:rPr lang="en-US" kern="1200">
                <a:sym typeface="Arial"/>
              </a:rPr>
              <a:t>What preparedness plans, agreements, and standard operating procedures must you follow in responding to incidents?</a:t>
            </a:r>
            <a:endParaRPr lang="en-US"/>
          </a:p>
        </p:txBody>
      </p:sp>
      <p:pic>
        <p:nvPicPr>
          <p:cNvPr id="8" name="Content Placeholder 7" descr="Discussion Question Icon">
            <a:extLst>
              <a:ext uri="{FF2B5EF4-FFF2-40B4-BE49-F238E27FC236}">
                <a16:creationId xmlns:a16="http://schemas.microsoft.com/office/drawing/2014/main" id="{9E34727D-75F6-4404-9ED5-C9CC2C57E2F4}"/>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2A62BC16-6A53-4006-B022-10B500903E40}"/>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30</a:t>
            </a:fld>
            <a:endParaRPr lang="en-US"/>
          </a:p>
        </p:txBody>
      </p:sp>
    </p:spTree>
    <p:extLst>
      <p:ext uri="{BB962C8B-B14F-4D97-AF65-F5344CB8AC3E}">
        <p14:creationId xmlns:p14="http://schemas.microsoft.com/office/powerpoint/2010/main" val="4158076146"/>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Completion</a:t>
            </a:r>
          </a:p>
        </p:txBody>
      </p:sp>
      <p:sp>
        <p:nvSpPr>
          <p:cNvPr id="3" name="Content Placeholder 2">
            <a:extLst>
              <a:ext uri="{FF2B5EF4-FFF2-40B4-BE49-F238E27FC236}">
                <a16:creationId xmlns:a16="http://schemas.microsoft.com/office/drawing/2014/main" id="{89F37E91-46E7-4AA1-A994-6C0CE551FF2F}"/>
              </a:ext>
            </a:extLst>
          </p:cNvPr>
          <p:cNvSpPr>
            <a:spLocks noGrp="1"/>
          </p:cNvSpPr>
          <p:nvPr>
            <p:ph idx="1"/>
          </p:nvPr>
        </p:nvSpPr>
        <p:spPr/>
        <p:txBody>
          <a:bodyPr>
            <a:normAutofit fontScale="85000" lnSpcReduction="10000"/>
          </a:bodyPr>
          <a:lstStyle/>
          <a:p>
            <a:pPr fontAlgn="auto">
              <a:spcBef>
                <a:spcPct val="100000"/>
              </a:spcBef>
              <a:buSzPct val="99000"/>
              <a:tabLst/>
            </a:pPr>
            <a:r>
              <a:rPr lang="en-US" kern="1200">
                <a:sym typeface="Arial"/>
              </a:rPr>
              <a:t>You have completed the Delegation of Authority &amp; Management by Objectives lesson. You should now be able to describe:</a:t>
            </a:r>
          </a:p>
          <a:p>
            <a:pPr marL="254000" lvl="1" indent="-254000" fontAlgn="auto">
              <a:spcBef>
                <a:spcPct val="100000"/>
              </a:spcBef>
              <a:buSzPct val="99000"/>
              <a:buFont typeface="Arial"/>
              <a:buChar char="•"/>
              <a:tabLst/>
            </a:pPr>
            <a:r>
              <a:rPr lang="en-US" kern="1200">
                <a:ea typeface="+mn-ea"/>
                <a:sym typeface="Arial"/>
              </a:rPr>
              <a:t>The delegation of authority process.</a:t>
            </a:r>
          </a:p>
          <a:p>
            <a:pPr marL="254000" lvl="1" indent="-254000" fontAlgn="auto">
              <a:spcBef>
                <a:spcPct val="100000"/>
              </a:spcBef>
              <a:buSzPct val="99000"/>
              <a:buFont typeface="Arial"/>
              <a:buChar char="•"/>
              <a:tabLst/>
            </a:pPr>
            <a:r>
              <a:rPr lang="en-US" kern="1200">
                <a:ea typeface="+mn-ea"/>
                <a:sym typeface="Arial"/>
              </a:rPr>
              <a:t>Scope of authority.</a:t>
            </a:r>
          </a:p>
          <a:p>
            <a:pPr marL="254000" lvl="1" indent="-254000" fontAlgn="auto">
              <a:spcBef>
                <a:spcPct val="100000"/>
              </a:spcBef>
              <a:buSzPct val="99000"/>
              <a:buFont typeface="Arial"/>
              <a:buChar char="•"/>
              <a:tabLst/>
            </a:pPr>
            <a:r>
              <a:rPr lang="en-US" kern="1200">
                <a:ea typeface="+mn-ea"/>
                <a:sym typeface="Arial"/>
              </a:rPr>
              <a:t>Management by objectives.</a:t>
            </a:r>
          </a:p>
          <a:p>
            <a:pPr marL="254000" lvl="1" indent="-254000" fontAlgn="auto">
              <a:spcBef>
                <a:spcPct val="100000"/>
              </a:spcBef>
              <a:buSzPct val="99000"/>
              <a:buFont typeface="Arial"/>
              <a:buChar char="•"/>
              <a:tabLst/>
            </a:pPr>
            <a:r>
              <a:rPr lang="en-US" kern="1200">
                <a:ea typeface="+mn-ea"/>
                <a:sym typeface="Arial"/>
              </a:rPr>
              <a:t>The importance of preparedness plans and agreements.</a:t>
            </a:r>
          </a:p>
          <a:p>
            <a:pPr>
              <a:spcBef>
                <a:spcPct val="100000"/>
              </a:spcBef>
              <a:buSzPct val="99000"/>
            </a:pPr>
            <a:r>
              <a:rPr lang="en-US" kern="1200">
                <a:sym typeface="Arial"/>
              </a:rPr>
              <a:t>The next lesson will discuss functional areas and positions. </a:t>
            </a:r>
            <a:endParaRPr lang="en-US"/>
          </a:p>
        </p:txBody>
      </p:sp>
      <p:sp>
        <p:nvSpPr>
          <p:cNvPr id="6" name="Slide Number Placeholder 5">
            <a:extLst>
              <a:ext uri="{FF2B5EF4-FFF2-40B4-BE49-F238E27FC236}">
                <a16:creationId xmlns:a16="http://schemas.microsoft.com/office/drawing/2014/main" id="{BCDAE418-B29C-495B-A4B0-06B7509C9301}"/>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31</a:t>
            </a:fld>
            <a:endParaRPr lang="en-US"/>
          </a:p>
        </p:txBody>
      </p:sp>
    </p:spTree>
    <p:extLst>
      <p:ext uri="{BB962C8B-B14F-4D97-AF65-F5344CB8AC3E}">
        <p14:creationId xmlns:p14="http://schemas.microsoft.com/office/powerpoint/2010/main" val="363326611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Scope of Authority</a:t>
            </a:r>
          </a:p>
        </p:txBody>
      </p:sp>
      <p:sp>
        <p:nvSpPr>
          <p:cNvPr id="3" name="Content Placeholder 2">
            <a:extLst>
              <a:ext uri="{FF2B5EF4-FFF2-40B4-BE49-F238E27FC236}">
                <a16:creationId xmlns:a16="http://schemas.microsoft.com/office/drawing/2014/main" id="{2767D7AB-5EE2-4893-9394-1A33C3FDD6CA}"/>
              </a:ext>
            </a:extLst>
          </p:cNvPr>
          <p:cNvSpPr>
            <a:spLocks noGrp="1"/>
          </p:cNvSpPr>
          <p:nvPr>
            <p:ph sz="quarter" idx="13"/>
          </p:nvPr>
        </p:nvSpPr>
        <p:spPr/>
        <p:txBody>
          <a:bodyPr/>
          <a:lstStyle/>
          <a:p>
            <a:pPr fontAlgn="auto">
              <a:spcBef>
                <a:spcPct val="100000"/>
              </a:spcBef>
              <a:spcAft>
                <a:spcPts val="0"/>
              </a:spcAft>
              <a:buSzPct val="99000"/>
              <a:tabLst/>
            </a:pPr>
            <a:r>
              <a:rPr lang="en-US" kern="1200">
                <a:sym typeface="Arial"/>
              </a:rPr>
              <a:t>An Incident Commander's scope of authority is derived:</a:t>
            </a:r>
          </a:p>
          <a:p>
            <a:pPr marL="254000" lvl="1" indent="-254000" fontAlgn="auto">
              <a:spcBef>
                <a:spcPct val="100000"/>
              </a:spcBef>
              <a:spcAft>
                <a:spcPts val="0"/>
              </a:spcAft>
              <a:buSzPct val="99000"/>
              <a:buFont typeface="Arial"/>
              <a:buChar char="•"/>
              <a:tabLst/>
            </a:pPr>
            <a:r>
              <a:rPr lang="en-US" kern="1200">
                <a:ea typeface="+mn-ea"/>
                <a:sym typeface="Arial"/>
              </a:rPr>
              <a:t>From existing laws, agency policies, and procedures, and/or</a:t>
            </a:r>
          </a:p>
          <a:p>
            <a:pPr marL="254000" lvl="1" indent="-254000" fontAlgn="auto">
              <a:spcBef>
                <a:spcPct val="100000"/>
              </a:spcBef>
              <a:spcAft>
                <a:spcPts val="0"/>
              </a:spcAft>
              <a:buSzPct val="99000"/>
              <a:buFont typeface="Arial"/>
              <a:buChar char="•"/>
              <a:tabLst/>
            </a:pPr>
            <a:r>
              <a:rPr lang="en-US" kern="1200">
                <a:ea typeface="+mn-ea"/>
                <a:sym typeface="Arial"/>
              </a:rPr>
              <a:t>Through a delegation of authority from the agency administrator or elected official. </a:t>
            </a:r>
            <a:endParaRPr lang="en-US"/>
          </a:p>
        </p:txBody>
      </p:sp>
      <p:pic>
        <p:nvPicPr>
          <p:cNvPr id="8" name="Content Placeholder 7" descr="Women sitting at a table in a discussion.">
            <a:extLst>
              <a:ext uri="{FF2B5EF4-FFF2-40B4-BE49-F238E27FC236}">
                <a16:creationId xmlns:a16="http://schemas.microsoft.com/office/drawing/2014/main" id="{D2403E5F-D196-46EC-BCEA-71FC79571D4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8817773D-E4E5-40E2-A9AD-C2AD8158984E}"/>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4</a:t>
            </a:fld>
            <a:endParaRPr lang="en-US"/>
          </a:p>
        </p:txBody>
      </p:sp>
    </p:spTree>
    <p:extLst>
      <p:ext uri="{BB962C8B-B14F-4D97-AF65-F5344CB8AC3E}">
        <p14:creationId xmlns:p14="http://schemas.microsoft.com/office/powerpoint/2010/main" val="167026356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Delegation of Authority</a:t>
            </a:r>
          </a:p>
        </p:txBody>
      </p:sp>
      <p:sp>
        <p:nvSpPr>
          <p:cNvPr id="3" name="Content Placeholder 2">
            <a:extLst>
              <a:ext uri="{FF2B5EF4-FFF2-40B4-BE49-F238E27FC236}">
                <a16:creationId xmlns:a16="http://schemas.microsoft.com/office/drawing/2014/main" id="{6B5EEBDD-4A50-470E-B805-210D0B780F5B}"/>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The process of granting authority to carry out specific functions is called the delegation of authority. Delegation of authority:</a:t>
            </a:r>
          </a:p>
          <a:p>
            <a:pPr marL="254000" lvl="1" indent="-254000" fontAlgn="auto">
              <a:spcBef>
                <a:spcPct val="100000"/>
              </a:spcBef>
              <a:buSzPct val="99000"/>
              <a:buFont typeface="Arial"/>
              <a:buChar char="•"/>
              <a:tabLst/>
            </a:pPr>
            <a:r>
              <a:rPr lang="en-US" kern="1200">
                <a:ea typeface="+mn-ea"/>
                <a:sym typeface="Arial"/>
              </a:rPr>
              <a:t>Grants authority to carry out specific functions</a:t>
            </a:r>
          </a:p>
          <a:p>
            <a:pPr marL="254000" lvl="1" indent="-254000" fontAlgn="auto">
              <a:spcBef>
                <a:spcPct val="100000"/>
              </a:spcBef>
              <a:buSzPct val="99000"/>
              <a:buFont typeface="Arial"/>
              <a:buChar char="•"/>
              <a:tabLst/>
            </a:pPr>
            <a:r>
              <a:rPr lang="en-US" kern="1200">
                <a:ea typeface="+mn-ea"/>
                <a:sym typeface="Arial"/>
              </a:rPr>
              <a:t>Is issued by the chief elected official, chief executive officer, or agency administrator in writing or verbally</a:t>
            </a:r>
          </a:p>
          <a:p>
            <a:pPr marL="254000" lvl="1" indent="-254000" fontAlgn="auto">
              <a:spcBef>
                <a:spcPct val="100000"/>
              </a:spcBef>
              <a:buSzPct val="99000"/>
              <a:buFont typeface="Arial"/>
              <a:buChar char="•"/>
              <a:tabLst/>
            </a:pPr>
            <a:r>
              <a:rPr lang="en-US" kern="1200">
                <a:ea typeface="+mn-ea"/>
                <a:sym typeface="Arial"/>
              </a:rPr>
              <a:t>Allows the Incident Commander to assume command</a:t>
            </a:r>
          </a:p>
          <a:p>
            <a:pPr marL="254000" lvl="1" indent="-254000" fontAlgn="auto">
              <a:spcBef>
                <a:spcPct val="100000"/>
              </a:spcBef>
              <a:buSzPct val="99000"/>
              <a:buFont typeface="Arial"/>
              <a:buChar char="•"/>
              <a:tabLst/>
            </a:pPr>
            <a:r>
              <a:rPr lang="en-US" kern="1200">
                <a:ea typeface="+mn-ea"/>
                <a:sym typeface="Arial"/>
              </a:rPr>
              <a:t>Does NOT relieve the granting authority of the ultimate responsibility for the incident</a:t>
            </a:r>
          </a:p>
          <a:p>
            <a:pPr>
              <a:spcBef>
                <a:spcPct val="100000"/>
              </a:spcBef>
              <a:buSzPct val="99000"/>
            </a:pPr>
            <a:r>
              <a:rPr lang="en-US" kern="1200">
                <a:sym typeface="Arial"/>
              </a:rPr>
              <a:t>Ideally, this authority will be granted in writing. Whether it is granted in writing or verbally, the authorities granted remain with the Incident Commander until such time as the incident is terminated, or a relief shift Incident Commander is appointed, or the Incident Commander is relieved of his or her duties for just cause. </a:t>
            </a:r>
            <a:endParaRPr lang="en-US"/>
          </a:p>
        </p:txBody>
      </p:sp>
      <p:pic>
        <p:nvPicPr>
          <p:cNvPr id="8" name="Content Placeholder 7" descr="Top photo Agency Executive, bottom photo Incident Commander">
            <a:extLst>
              <a:ext uri="{FF2B5EF4-FFF2-40B4-BE49-F238E27FC236}">
                <a16:creationId xmlns:a16="http://schemas.microsoft.com/office/drawing/2014/main" id="{C336DCA0-1960-4DE1-88F5-BF6D45CE63E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772275" y="2128837"/>
            <a:ext cx="1543050" cy="2600325"/>
          </a:xfrm>
          <a:prstGeom prst="rect">
            <a:avLst/>
          </a:prstGeom>
        </p:spPr>
      </p:pic>
      <p:sp>
        <p:nvSpPr>
          <p:cNvPr id="9" name="Slide Number Placeholder 8">
            <a:extLst>
              <a:ext uri="{FF2B5EF4-FFF2-40B4-BE49-F238E27FC236}">
                <a16:creationId xmlns:a16="http://schemas.microsoft.com/office/drawing/2014/main" id="{FFBF1C50-E7C8-46B8-A9AF-B215CDDAB2DB}"/>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5</a:t>
            </a:fld>
            <a:endParaRPr lang="en-US"/>
          </a:p>
        </p:txBody>
      </p:sp>
    </p:spTree>
    <p:extLst>
      <p:ext uri="{BB962C8B-B14F-4D97-AF65-F5344CB8AC3E}">
        <p14:creationId xmlns:p14="http://schemas.microsoft.com/office/powerpoint/2010/main" val="194852981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Delegation of Authority: When Not Needed</a:t>
            </a:r>
          </a:p>
        </p:txBody>
      </p:sp>
      <p:sp>
        <p:nvSpPr>
          <p:cNvPr id="3" name="Content Placeholder 2">
            <a:extLst>
              <a:ext uri="{FF2B5EF4-FFF2-40B4-BE49-F238E27FC236}">
                <a16:creationId xmlns:a16="http://schemas.microsoft.com/office/drawing/2014/main" id="{ED80526E-00E9-4C33-B7CD-60C8B60F5B9A}"/>
              </a:ext>
            </a:extLst>
          </p:cNvPr>
          <p:cNvSpPr>
            <a:spLocks noGrp="1"/>
          </p:cNvSpPr>
          <p:nvPr>
            <p:ph sz="quarter" idx="13"/>
          </p:nvPr>
        </p:nvSpPr>
        <p:spPr/>
        <p:txBody>
          <a:bodyPr>
            <a:normAutofit fontScale="92500" lnSpcReduction="20000"/>
          </a:bodyPr>
          <a:lstStyle/>
          <a:p>
            <a:pPr fontAlgn="auto">
              <a:spcBef>
                <a:spcPct val="100000"/>
              </a:spcBef>
              <a:spcAft>
                <a:spcPts val="0"/>
              </a:spcAft>
              <a:buSzPct val="99000"/>
              <a:tabLst/>
            </a:pPr>
            <a:r>
              <a:rPr lang="en-US" kern="1200">
                <a:sym typeface="Arial"/>
              </a:rPr>
              <a:t>A delegation of authority may not be required if the Incident Commander is acting within his or her existing authorities.</a:t>
            </a:r>
          </a:p>
          <a:p>
            <a:pPr fontAlgn="auto">
              <a:spcBef>
                <a:spcPct val="100000"/>
              </a:spcBef>
              <a:spcAft>
                <a:spcPts val="0"/>
              </a:spcAft>
              <a:buSzPct val="99000"/>
              <a:tabLst/>
            </a:pPr>
            <a:r>
              <a:rPr lang="en-US" kern="1200">
                <a:sym typeface="Arial"/>
              </a:rPr>
              <a:t>An emergency manager may already have the authority to deploy response resources to a small flash flood.</a:t>
            </a:r>
          </a:p>
          <a:p>
            <a:pPr fontAlgn="auto">
              <a:spcBef>
                <a:spcPct val="100000"/>
              </a:spcBef>
              <a:spcAft>
                <a:spcPts val="0"/>
              </a:spcAft>
              <a:buSzPct val="99000"/>
              <a:tabLst/>
            </a:pPr>
            <a:r>
              <a:rPr lang="en-US" kern="1200">
                <a:sym typeface="Arial"/>
              </a:rPr>
              <a:t>A fire chief probably has the authority (as part of the job description) to serve as an Incident Commander at a structure fire. </a:t>
            </a:r>
            <a:endParaRPr lang="en-US"/>
          </a:p>
        </p:txBody>
      </p:sp>
      <p:pic>
        <p:nvPicPr>
          <p:cNvPr id="8" name="Content Placeholder 7" descr="A man standing in front of a cloud of smoke">
            <a:extLst>
              <a:ext uri="{FF2B5EF4-FFF2-40B4-BE49-F238E27FC236}">
                <a16:creationId xmlns:a16="http://schemas.microsoft.com/office/drawing/2014/main" id="{8A2FF88E-C679-4902-96E0-A0D5BB1BFC8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9627F856-11B1-4714-8C21-44C6D3A2795E}"/>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6</a:t>
            </a:fld>
            <a:endParaRPr lang="en-US"/>
          </a:p>
        </p:txBody>
      </p:sp>
    </p:spTree>
    <p:extLst>
      <p:ext uri="{BB962C8B-B14F-4D97-AF65-F5344CB8AC3E}">
        <p14:creationId xmlns:p14="http://schemas.microsoft.com/office/powerpoint/2010/main" val="151217773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Delegation of Authority: When Needed</a:t>
            </a:r>
          </a:p>
        </p:txBody>
      </p:sp>
      <p:sp>
        <p:nvSpPr>
          <p:cNvPr id="3" name="Content Placeholder 2">
            <a:extLst>
              <a:ext uri="{FF2B5EF4-FFF2-40B4-BE49-F238E27FC236}">
                <a16:creationId xmlns:a16="http://schemas.microsoft.com/office/drawing/2014/main" id="{21ECB01A-5782-4EF6-ACB5-642F158DA6F5}"/>
              </a:ext>
            </a:extLst>
          </p:cNvPr>
          <p:cNvSpPr>
            <a:spLocks noGrp="1"/>
          </p:cNvSpPr>
          <p:nvPr>
            <p:ph sz="quarter" idx="13"/>
          </p:nvPr>
        </p:nvSpPr>
        <p:spPr/>
        <p:txBody>
          <a:bodyPr/>
          <a:lstStyle/>
          <a:p>
            <a:pPr fontAlgn="auto">
              <a:spcBef>
                <a:spcPct val="100000"/>
              </a:spcBef>
              <a:spcAft>
                <a:spcPts val="0"/>
              </a:spcAft>
              <a:buSzPct val="99000"/>
              <a:tabLst/>
            </a:pPr>
            <a:r>
              <a:rPr lang="en-US" kern="1200">
                <a:sym typeface="Arial"/>
              </a:rPr>
              <a:t>A delegation of authority is needed:</a:t>
            </a:r>
          </a:p>
          <a:p>
            <a:pPr marL="254000" lvl="1" indent="-254000" fontAlgn="auto">
              <a:spcBef>
                <a:spcPct val="100000"/>
              </a:spcBef>
              <a:spcAft>
                <a:spcPts val="0"/>
              </a:spcAft>
              <a:buSzPct val="99000"/>
              <a:buFont typeface="Arial"/>
              <a:buChar char="•"/>
              <a:tabLst/>
            </a:pPr>
            <a:r>
              <a:rPr lang="en-US" kern="1200">
                <a:ea typeface="+mn-ea"/>
                <a:sym typeface="Arial"/>
              </a:rPr>
              <a:t>If the incident is outside the Incident Commander's jurisdiction</a:t>
            </a:r>
          </a:p>
          <a:p>
            <a:pPr marL="254000" lvl="1" indent="-254000" fontAlgn="auto">
              <a:spcBef>
                <a:spcPct val="100000"/>
              </a:spcBef>
              <a:spcAft>
                <a:spcPts val="0"/>
              </a:spcAft>
              <a:buSzPct val="99000"/>
              <a:buFont typeface="Arial"/>
              <a:buChar char="•"/>
              <a:tabLst/>
            </a:pPr>
            <a:r>
              <a:rPr lang="en-US" kern="1200">
                <a:ea typeface="+mn-ea"/>
                <a:sym typeface="Arial"/>
              </a:rPr>
              <a:t>When the incident scope is complex or beyond existing authorities</a:t>
            </a:r>
          </a:p>
          <a:p>
            <a:pPr marL="254000" lvl="1" indent="-254000" fontAlgn="auto">
              <a:spcBef>
                <a:spcPct val="100000"/>
              </a:spcBef>
              <a:spcAft>
                <a:spcPts val="0"/>
              </a:spcAft>
              <a:buSzPct val="99000"/>
              <a:buFont typeface="Arial"/>
              <a:buChar char="•"/>
              <a:tabLst/>
            </a:pPr>
            <a:r>
              <a:rPr lang="en-US" kern="1200">
                <a:ea typeface="+mn-ea"/>
                <a:sym typeface="Arial"/>
              </a:rPr>
              <a:t>If required by law or procedures</a:t>
            </a:r>
            <a:endParaRPr lang="en-US"/>
          </a:p>
        </p:txBody>
      </p:sp>
      <p:pic>
        <p:nvPicPr>
          <p:cNvPr id="8" name="Content Placeholder 7" descr="A pile of debris">
            <a:extLst>
              <a:ext uri="{FF2B5EF4-FFF2-40B4-BE49-F238E27FC236}">
                <a16:creationId xmlns:a16="http://schemas.microsoft.com/office/drawing/2014/main" id="{410D9784-CCD7-4A3F-91CA-D293A60DF14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0F1A825-F476-42B1-9C5E-DFB72251A0B5}"/>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7</a:t>
            </a:fld>
            <a:endParaRPr lang="en-US"/>
          </a:p>
        </p:txBody>
      </p:sp>
    </p:spTree>
    <p:extLst>
      <p:ext uri="{BB962C8B-B14F-4D97-AF65-F5344CB8AC3E}">
        <p14:creationId xmlns:p14="http://schemas.microsoft.com/office/powerpoint/2010/main" val="414081148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783AB059-EAE3-4570-8D72-F3B452D0E311}"/>
              </a:ext>
            </a:extLst>
          </p:cNvPr>
          <p:cNvSpPr>
            <a:spLocks noGrp="1"/>
          </p:cNvSpPr>
          <p:nvPr>
            <p:ph sz="quarter" idx="14"/>
          </p:nvPr>
        </p:nvSpPr>
        <p:spPr/>
        <p:txBody>
          <a:bodyPr/>
          <a:lstStyle/>
          <a:p>
            <a:pPr>
              <a:spcBef>
                <a:spcPct val="100000"/>
              </a:spcBef>
              <a:buSzPct val="99000"/>
            </a:pPr>
            <a:r>
              <a:rPr lang="en-US" kern="1200">
                <a:sym typeface="Arial"/>
              </a:rPr>
              <a:t>When would an Incident Commander in your jurisdiction or agency need a delegation of authority?</a:t>
            </a:r>
            <a:endParaRPr lang="en-US"/>
          </a:p>
        </p:txBody>
      </p:sp>
      <p:pic>
        <p:nvPicPr>
          <p:cNvPr id="8" name="Content Placeholder 7" descr="Discussion Question Icon">
            <a:extLst>
              <a:ext uri="{FF2B5EF4-FFF2-40B4-BE49-F238E27FC236}">
                <a16:creationId xmlns:a16="http://schemas.microsoft.com/office/drawing/2014/main" id="{C6C4724F-8324-4F57-BAF1-FEFCA288D75A}"/>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327A1C62-BD69-4C22-B408-700F6E8A2EF5}"/>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8</a:t>
            </a:fld>
            <a:endParaRPr lang="en-US"/>
          </a:p>
        </p:txBody>
      </p:sp>
    </p:spTree>
    <p:extLst>
      <p:ext uri="{BB962C8B-B14F-4D97-AF65-F5344CB8AC3E}">
        <p14:creationId xmlns:p14="http://schemas.microsoft.com/office/powerpoint/2010/main" val="15447802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Delegation of Authority: Elements</a:t>
            </a:r>
          </a:p>
        </p:txBody>
      </p:sp>
      <p:sp>
        <p:nvSpPr>
          <p:cNvPr id="3" name="Content Placeholder 2">
            <a:extLst>
              <a:ext uri="{FF2B5EF4-FFF2-40B4-BE49-F238E27FC236}">
                <a16:creationId xmlns:a16="http://schemas.microsoft.com/office/drawing/2014/main" id="{2E9185D5-DAC2-495A-BCBC-63651C0C427A}"/>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kern="1200">
                <a:sym typeface="Arial"/>
              </a:rPr>
              <a:t>When issued, delegation of authority should include:</a:t>
            </a:r>
          </a:p>
          <a:p>
            <a:pPr marL="254000" lvl="1" indent="-254000" fontAlgn="auto">
              <a:spcBef>
                <a:spcPct val="100000"/>
              </a:spcBef>
              <a:buSzPct val="99000"/>
              <a:buFont typeface="Arial"/>
              <a:buChar char="•"/>
              <a:tabLst/>
            </a:pPr>
            <a:r>
              <a:rPr lang="en-US" kern="1200">
                <a:ea typeface="+mn-ea"/>
                <a:sym typeface="Arial"/>
              </a:rPr>
              <a:t>Legal authorities and restrictions</a:t>
            </a:r>
          </a:p>
          <a:p>
            <a:pPr marL="254000" lvl="1" indent="-254000" fontAlgn="auto">
              <a:spcBef>
                <a:spcPct val="100000"/>
              </a:spcBef>
              <a:buSzPct val="99000"/>
              <a:buFont typeface="Arial"/>
              <a:buChar char="•"/>
              <a:tabLst/>
            </a:pPr>
            <a:r>
              <a:rPr lang="en-US" kern="1200">
                <a:ea typeface="+mn-ea"/>
                <a:sym typeface="Arial"/>
              </a:rPr>
              <a:t>Financial authorities and restrictions</a:t>
            </a:r>
          </a:p>
          <a:p>
            <a:pPr marL="254000" lvl="1" indent="-254000" fontAlgn="auto">
              <a:spcBef>
                <a:spcPct val="100000"/>
              </a:spcBef>
              <a:buSzPct val="99000"/>
              <a:buFont typeface="Arial"/>
              <a:buChar char="•"/>
              <a:tabLst/>
            </a:pPr>
            <a:r>
              <a:rPr lang="en-US" kern="1200">
                <a:ea typeface="+mn-ea"/>
                <a:sym typeface="Arial"/>
              </a:rPr>
              <a:t>Reporting requirements</a:t>
            </a:r>
          </a:p>
          <a:p>
            <a:pPr marL="254000" lvl="1" indent="-254000" fontAlgn="auto">
              <a:spcBef>
                <a:spcPct val="100000"/>
              </a:spcBef>
              <a:buSzPct val="99000"/>
              <a:buFont typeface="Arial"/>
              <a:buChar char="•"/>
              <a:tabLst/>
            </a:pPr>
            <a:r>
              <a:rPr lang="en-US" kern="1200">
                <a:ea typeface="+mn-ea"/>
                <a:sym typeface="Arial"/>
              </a:rPr>
              <a:t>Demographic issues</a:t>
            </a:r>
          </a:p>
          <a:p>
            <a:pPr marL="254000" lvl="1" indent="-254000" fontAlgn="auto">
              <a:spcBef>
                <a:spcPct val="100000"/>
              </a:spcBef>
              <a:buSzPct val="99000"/>
              <a:buFont typeface="Arial"/>
              <a:buChar char="•"/>
              <a:tabLst/>
            </a:pPr>
            <a:r>
              <a:rPr lang="en-US" kern="1200">
                <a:ea typeface="+mn-ea"/>
                <a:sym typeface="Arial"/>
              </a:rPr>
              <a:t>Political implications</a:t>
            </a:r>
          </a:p>
          <a:p>
            <a:pPr marL="254000" lvl="1" indent="-254000" fontAlgn="auto">
              <a:spcBef>
                <a:spcPct val="100000"/>
              </a:spcBef>
              <a:buSzPct val="99000"/>
              <a:buFont typeface="Arial"/>
              <a:buChar char="•"/>
              <a:tabLst/>
            </a:pPr>
            <a:r>
              <a:rPr lang="en-US" kern="1200">
                <a:ea typeface="+mn-ea"/>
                <a:sym typeface="Arial"/>
              </a:rPr>
              <a:t>Agency or jurisdictional priorities</a:t>
            </a:r>
          </a:p>
          <a:p>
            <a:pPr marL="254000" lvl="1" indent="-254000" fontAlgn="auto">
              <a:spcBef>
                <a:spcPct val="100000"/>
              </a:spcBef>
              <a:buSzPct val="99000"/>
              <a:buFont typeface="Arial"/>
              <a:buChar char="•"/>
              <a:tabLst/>
            </a:pPr>
            <a:r>
              <a:rPr lang="en-US" kern="1200">
                <a:ea typeface="+mn-ea"/>
                <a:sym typeface="Arial"/>
              </a:rPr>
              <a:t>Plan for public information management</a:t>
            </a:r>
          </a:p>
          <a:p>
            <a:pPr marL="254000" lvl="1" indent="-254000" fontAlgn="auto">
              <a:spcBef>
                <a:spcPct val="100000"/>
              </a:spcBef>
              <a:buSzPct val="99000"/>
              <a:buFont typeface="Arial"/>
              <a:buChar char="•"/>
              <a:tabLst/>
            </a:pPr>
            <a:r>
              <a:rPr lang="en-US" kern="1200">
                <a:ea typeface="+mn-ea"/>
                <a:sym typeface="Arial"/>
              </a:rPr>
              <a:t>Process for communications</a:t>
            </a:r>
          </a:p>
          <a:p>
            <a:pPr marL="254000" lvl="1" indent="-254000" fontAlgn="auto">
              <a:spcBef>
                <a:spcPct val="100000"/>
              </a:spcBef>
              <a:buSzPct val="99000"/>
              <a:buFont typeface="Arial"/>
              <a:buChar char="•"/>
              <a:tabLst/>
            </a:pPr>
            <a:r>
              <a:rPr lang="en-US" kern="1200">
                <a:ea typeface="+mn-ea"/>
                <a:sym typeface="Arial"/>
              </a:rPr>
              <a:t>Plan for ongoing incident evaluation</a:t>
            </a:r>
          </a:p>
          <a:p>
            <a:pPr>
              <a:spcBef>
                <a:spcPct val="100000"/>
              </a:spcBef>
              <a:buSzPct val="99000"/>
            </a:pPr>
            <a:r>
              <a:rPr lang="en-US" kern="1200">
                <a:sym typeface="Arial"/>
              </a:rPr>
              <a:t>The delegation should also specify which incident conditions will be achieved prior to a transfer of command or release.</a:t>
            </a:r>
            <a:endParaRPr lang="en-US"/>
          </a:p>
        </p:txBody>
      </p:sp>
      <p:pic>
        <p:nvPicPr>
          <p:cNvPr id="8" name="Content Placeholder 7" descr="A piece of paper that says Delegation of Authority">
            <a:extLst>
              <a:ext uri="{FF2B5EF4-FFF2-40B4-BE49-F238E27FC236}">
                <a16:creationId xmlns:a16="http://schemas.microsoft.com/office/drawing/2014/main" id="{CBFE12EE-EB29-4DC1-B987-910C54196AC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23051" y="1909953"/>
            <a:ext cx="2412698" cy="3047619"/>
          </a:xfrm>
          <a:prstGeom prst="rect">
            <a:avLst/>
          </a:prstGeom>
        </p:spPr>
      </p:pic>
      <p:sp>
        <p:nvSpPr>
          <p:cNvPr id="9" name="Slide Number Placeholder 8">
            <a:extLst>
              <a:ext uri="{FF2B5EF4-FFF2-40B4-BE49-F238E27FC236}">
                <a16:creationId xmlns:a16="http://schemas.microsoft.com/office/drawing/2014/main" id="{3B2E1C06-4808-4519-A960-7E96DB1D1B83}"/>
              </a:ext>
            </a:extLst>
          </p:cNvPr>
          <p:cNvSpPr>
            <a:spLocks noGrp="1"/>
          </p:cNvSpPr>
          <p:nvPr>
            <p:ph type="sldNum" sz="quarter" idx="12"/>
          </p:nvPr>
        </p:nvSpPr>
        <p:spPr/>
        <p:txBody>
          <a:bodyPr/>
          <a:lstStyle/>
          <a:p>
            <a:pPr>
              <a:spcBef>
                <a:spcPts val="100"/>
              </a:spcBef>
              <a:buSzPct val="99000"/>
            </a:pPr>
            <a:fld id="{D3F2BB6B-D9AD-4198-A3ED-6EF6FC09C74B}" type="slidenum">
              <a:rPr lang="en-US" smtClean="0"/>
              <a:pPr>
                <a:spcBef>
                  <a:spcPts val="100"/>
                </a:spcBef>
                <a:buSzPct val="99000"/>
              </a:pPr>
              <a:t>9</a:t>
            </a:fld>
            <a:endParaRPr lang="en-US"/>
          </a:p>
        </p:txBody>
      </p:sp>
    </p:spTree>
    <p:extLst>
      <p:ext uri="{BB962C8B-B14F-4D97-AF65-F5344CB8AC3E}">
        <p14:creationId xmlns:p14="http://schemas.microsoft.com/office/powerpoint/2010/main" val="1025424055"/>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7DF7D40-11A8-45A4-911A-4CBF1E061982}">
  <ds:schemaRefs>
    <ds:schemaRef ds:uri="http://schemas.microsoft.com/sharepoint/v3/contenttype/forms"/>
  </ds:schemaRefs>
</ds:datastoreItem>
</file>

<file path=customXml/itemProps2.xml><?xml version="1.0" encoding="utf-8"?>
<ds:datastoreItem xmlns:ds="http://schemas.openxmlformats.org/officeDocument/2006/customXml" ds:itemID="{FF257295-0229-4D9F-AFF9-CF67BD126A42}">
  <ds:schemaRefs>
    <ds:schemaRef ds:uri="Microsoft.SharePoint.Taxonomy.ContentTypeSync"/>
  </ds:schemaRefs>
</ds:datastoreItem>
</file>

<file path=customXml/itemProps3.xml><?xml version="1.0" encoding="utf-8"?>
<ds:datastoreItem xmlns:ds="http://schemas.openxmlformats.org/officeDocument/2006/customXml" ds:itemID="{842D3A95-FBA4-44E2-A6DD-5C8A90EE554E}"/>
</file>

<file path=customXml/itemProps4.xml><?xml version="1.0" encoding="utf-8"?>
<ds:datastoreItem xmlns:ds="http://schemas.openxmlformats.org/officeDocument/2006/customXml" ds:itemID="{665A2E59-88D7-456C-B7CC-F2AD93374F86}">
  <ds:schemaRefs>
    <ds:schemaRef ds:uri="http://schemas.microsoft.com/office/2006/metadata/properties"/>
    <ds:schemaRef ds:uri="http://schemas.microsoft.com/office/infopath/2007/PartnerControls"/>
    <ds:schemaRef ds:uri="95ba42ad-0bbe-4ff2-b5a3-00bdc267f7a0"/>
  </ds:schemaRefs>
</ds:datastoreItem>
</file>

<file path=docProps/app.xml><?xml version="1.0" encoding="utf-8"?>
<Properties xmlns="http://schemas.openxmlformats.org/officeDocument/2006/extended-properties" xmlns:vt="http://schemas.openxmlformats.org/officeDocument/2006/docPropsVTypes">
  <Template>EMI_PPT_V7</Template>
  <TotalTime>0</TotalTime>
  <Words>2283</Words>
  <Application>Microsoft Office PowerPoint</Application>
  <PresentationFormat>On-screen Show (4:3)</PresentationFormat>
  <Paragraphs>210</Paragraphs>
  <Slides>31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Times New Roman</vt:lpstr>
      <vt:lpstr>Wingdings</vt:lpstr>
      <vt:lpstr>EMI_PPT</vt:lpstr>
      <vt:lpstr>Lesson 3 Overview</vt:lpstr>
      <vt:lpstr>Delegation of Authority Process</vt:lpstr>
      <vt:lpstr>Discussion Question</vt:lpstr>
      <vt:lpstr>Scope of Authority</vt:lpstr>
      <vt:lpstr>Delegation of Authority</vt:lpstr>
      <vt:lpstr>Delegation of Authority: When Not Needed</vt:lpstr>
      <vt:lpstr>Delegation of Authority: When Needed</vt:lpstr>
      <vt:lpstr>Discussion Question</vt:lpstr>
      <vt:lpstr>Delegation of Authority: Elements</vt:lpstr>
      <vt:lpstr>Discussion Question</vt:lpstr>
      <vt:lpstr>Activity 3.1: Delegating Authority </vt:lpstr>
      <vt:lpstr>Implementing Authorities</vt:lpstr>
      <vt:lpstr>Management by Objectives</vt:lpstr>
      <vt:lpstr>Establishing and Implementing Objectives</vt:lpstr>
      <vt:lpstr>Initial Response: Conduct a Size-Up</vt:lpstr>
      <vt:lpstr>Overall Priorities</vt:lpstr>
      <vt:lpstr>Effective Incident Objectives</vt:lpstr>
      <vt:lpstr>Activity 3.2: Adding Incident Objectives</vt:lpstr>
      <vt:lpstr>Objectives, Strategies, and Tactics</vt:lpstr>
      <vt:lpstr>Objectives, Strategies, and Tactics: Example</vt:lpstr>
      <vt:lpstr>Elements of an Incident Action Plan</vt:lpstr>
      <vt:lpstr>Operational Period Planning Cycle (Planning P)</vt:lpstr>
      <vt:lpstr>Discussion Question</vt:lpstr>
      <vt:lpstr>Preparedness Plans and Agreements</vt:lpstr>
      <vt:lpstr>Emergency Operations Plan (EOP)</vt:lpstr>
      <vt:lpstr>Mutual Aid Agreements and Compacts</vt:lpstr>
      <vt:lpstr>Mutual Aid Agreements and Compacts (Continued)</vt:lpstr>
      <vt:lpstr>Mutual Aid and Assistance: All Levels</vt:lpstr>
      <vt:lpstr>Information Derived from Plans</vt:lpstr>
      <vt:lpstr>Discussion Question</vt:lpstr>
      <vt:lpstr>Lesson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IS-0200c Visuals - Lesson 3</dc:title>
  <dc:creator/>
  <cp:lastModifiedBy/>
  <cp:revision>1</cp:revision>
  <dcterms:created xsi:type="dcterms:W3CDTF">2020-09-21T18:08:30Z</dcterms:created>
  <dcterms:modified xsi:type="dcterms:W3CDTF">2022-03-30T14:14:36Z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