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8FDC47E7-2497-46FA-B93F-35D6520C31E9}"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C47E7-2497-46FA-B93F-35D6520C31E9}"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74E2C9-41AB-4E28-AFB9-3B78FEA625F5}"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FDC47E7-2497-46FA-B93F-35D6520C31E9}"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E74E2C9-41AB-4E28-AFB9-3B78FEA625F5}"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8FDC47E7-2497-46FA-B93F-35D6520C31E9}"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DE74E2C9-41AB-4E28-AFB9-3B78FEA625F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javascript:"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Unit Objectives</a:t>
            </a:r>
          </a:p>
        </p:txBody>
      </p:sp>
      <p:sp>
        <p:nvSpPr>
          <p:cNvPr id="3" name="Content Placeholder 2">
            <a:extLst>
              <a:ext uri="{FF2B5EF4-FFF2-40B4-BE49-F238E27FC236}">
                <a16:creationId xmlns:a16="http://schemas.microsoft.com/office/drawing/2014/main" id="{0F1CA313-57C7-41BC-ABDB-8C4F14EE4213}"/>
              </a:ext>
            </a:extLst>
          </p:cNvPr>
          <p:cNvSpPr>
            <a:spLocks noGrp="1"/>
          </p:cNvSpPr>
          <p:nvPr>
            <p:ph idx="1"/>
          </p:nvPr>
        </p:nvSpPr>
        <p:spPr/>
        <p:txBody>
          <a:bodyPr>
            <a:normAutofit fontScale="92500"/>
          </a:bodyPr>
          <a:lstStyle/>
          <a:p>
            <a:pPr fontAlgn="auto">
              <a:spcBef>
                <a:spcPct val="100000"/>
              </a:spcBef>
              <a:buSzPct val="99000"/>
              <a:tabLst/>
            </a:pPr>
            <a:r>
              <a:rPr lang="en-US" kern="1200">
                <a:sym typeface="Arial"/>
              </a:rPr>
              <a:t>At the end of this lesson, you should be able to:</a:t>
            </a:r>
          </a:p>
          <a:p>
            <a:pPr marL="254000" lvl="1" indent="-254000" fontAlgn="auto">
              <a:spcBef>
                <a:spcPct val="100000"/>
              </a:spcBef>
              <a:buSzPct val="99000"/>
              <a:buFont typeface="Arial"/>
              <a:buChar char="•"/>
              <a:tabLst/>
            </a:pPr>
            <a:r>
              <a:rPr lang="en-US" kern="1200">
                <a:ea typeface="+mn-ea"/>
                <a:sym typeface="Arial"/>
              </a:rPr>
              <a:t>Describe chain of command and formal communication relationships.</a:t>
            </a:r>
          </a:p>
          <a:p>
            <a:pPr marL="254000" lvl="1" indent="-254000" fontAlgn="auto">
              <a:spcBef>
                <a:spcPct val="100000"/>
              </a:spcBef>
              <a:buSzPct val="99000"/>
              <a:buFont typeface="Arial"/>
              <a:buChar char="•"/>
              <a:tabLst/>
            </a:pPr>
            <a:r>
              <a:rPr lang="en-US" kern="1200">
                <a:ea typeface="+mn-ea"/>
                <a:sym typeface="Arial"/>
              </a:rPr>
              <a:t>Identify common leadership responsibilities and values.</a:t>
            </a:r>
          </a:p>
          <a:p>
            <a:pPr marL="254000" lvl="1" indent="-254000" fontAlgn="auto">
              <a:spcBef>
                <a:spcPct val="100000"/>
              </a:spcBef>
              <a:buSzPct val="99000"/>
              <a:buFont typeface="Arial"/>
              <a:buChar char="•"/>
              <a:tabLst/>
            </a:pPr>
            <a:r>
              <a:rPr lang="en-US" kern="1200">
                <a:ea typeface="+mn-ea"/>
                <a:sym typeface="Arial"/>
              </a:rPr>
              <a:t>Describe span of control and modular development.</a:t>
            </a:r>
          </a:p>
          <a:p>
            <a:pPr marL="254000" lvl="1" indent="-254000" fontAlgn="auto">
              <a:spcBef>
                <a:spcPct val="100000"/>
              </a:spcBef>
              <a:buSzPct val="99000"/>
              <a:buFont typeface="Arial"/>
              <a:buChar char="•"/>
              <a:tabLst/>
            </a:pPr>
            <a:r>
              <a:rPr lang="en-US" kern="1200">
                <a:ea typeface="+mn-ea"/>
                <a:sym typeface="Arial"/>
              </a:rPr>
              <a:t>Describe the use of position titles. </a:t>
            </a:r>
            <a:endParaRPr lang="en-US" sz="1800" kern="1200">
              <a:ea typeface="+mn-ea"/>
            </a:endParaRPr>
          </a:p>
          <a:p>
            <a:pPr>
              <a:spcBef>
                <a:spcPct val="100000"/>
              </a:spcBef>
              <a:buSzPct val="99000"/>
            </a:pPr>
            <a:endParaRPr lang="en-US"/>
          </a:p>
        </p:txBody>
      </p:sp>
      <p:sp>
        <p:nvSpPr>
          <p:cNvPr id="6" name="Slide Number Placeholder 5">
            <a:extLst>
              <a:ext uri="{FF2B5EF4-FFF2-40B4-BE49-F238E27FC236}">
                <a16:creationId xmlns:a16="http://schemas.microsoft.com/office/drawing/2014/main" id="{304529F4-5AE3-4EDE-90FC-86C35AD00A2F}"/>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a:t>
            </a:fld>
            <a:endParaRPr lang="en-US"/>
          </a:p>
        </p:txBody>
      </p:sp>
    </p:spTree>
    <p:extLst>
      <p:ext uri="{BB962C8B-B14F-4D97-AF65-F5344CB8AC3E}">
        <p14:creationId xmlns:p14="http://schemas.microsoft.com/office/powerpoint/2010/main" val="317390156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Informal Communication</a:t>
            </a:r>
          </a:p>
        </p:txBody>
      </p:sp>
      <p:sp>
        <p:nvSpPr>
          <p:cNvPr id="3" name="Content Placeholder 2">
            <a:extLst>
              <a:ext uri="{FF2B5EF4-FFF2-40B4-BE49-F238E27FC236}">
                <a16:creationId xmlns:a16="http://schemas.microsoft.com/office/drawing/2014/main" id="{774FB9A7-7889-4C9A-9A36-DF93F5820270}"/>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Informal communication:</a:t>
            </a:r>
          </a:p>
          <a:p>
            <a:pPr marL="254000" lvl="1" indent="-254000" fontAlgn="auto">
              <a:spcBef>
                <a:spcPct val="100000"/>
              </a:spcBef>
              <a:buSzPct val="99000"/>
              <a:buFont typeface="Arial"/>
              <a:buChar char="•"/>
              <a:tabLst/>
            </a:pPr>
            <a:r>
              <a:rPr lang="en-US" kern="1200">
                <a:ea typeface="+mn-ea"/>
                <a:sym typeface="Arial"/>
              </a:rPr>
              <a:t>Is used to exchange incident or event information only</a:t>
            </a:r>
          </a:p>
          <a:p>
            <a:pPr marL="254000" lvl="1" indent="-254000" fontAlgn="auto">
              <a:spcBef>
                <a:spcPct val="100000"/>
              </a:spcBef>
              <a:buSzPct val="99000"/>
              <a:buFont typeface="Arial"/>
              <a:buChar char="•"/>
              <a:tabLst/>
            </a:pPr>
            <a:r>
              <a:rPr lang="en-US" kern="1200">
                <a:ea typeface="+mn-ea"/>
                <a:sym typeface="Arial"/>
              </a:rPr>
              <a:t>Is NOT used for:</a:t>
            </a:r>
          </a:p>
          <a:p>
            <a:pPr marL="635000" lvl="2" indent="-254000" fontAlgn="auto">
              <a:spcBef>
                <a:spcPct val="100000"/>
              </a:spcBef>
              <a:buSzPct val="99000"/>
              <a:buFont typeface="Wingdings"/>
              <a:buChar char="§"/>
              <a:tabLst/>
            </a:pPr>
            <a:r>
              <a:rPr lang="en-US" kern="1200">
                <a:ea typeface="+mn-ea"/>
                <a:sym typeface="Arial"/>
              </a:rPr>
              <a:t>Formal requests for additional resources</a:t>
            </a:r>
          </a:p>
          <a:p>
            <a:pPr marL="635000" lvl="2" indent="-254000" fontAlgn="auto">
              <a:spcBef>
                <a:spcPct val="100000"/>
              </a:spcBef>
              <a:buSzPct val="99000"/>
              <a:buFont typeface="Wingdings"/>
              <a:buChar char="§"/>
              <a:tabLst/>
            </a:pPr>
            <a:r>
              <a:rPr lang="en-US" kern="1200">
                <a:ea typeface="+mn-ea"/>
                <a:sym typeface="Arial"/>
              </a:rPr>
              <a:t>Tasking work assignments</a:t>
            </a:r>
          </a:p>
          <a:p>
            <a:pPr>
              <a:spcBef>
                <a:spcPct val="100000"/>
              </a:spcBef>
              <a:buSzPct val="99000"/>
            </a:pPr>
            <a:r>
              <a:rPr lang="en-US" kern="1200">
                <a:sym typeface="Arial"/>
              </a:rPr>
              <a:t>Within the ICS organization, critical information must flow freely! </a:t>
            </a:r>
            <a:endParaRPr lang="en-US"/>
          </a:p>
        </p:txBody>
      </p:sp>
      <p:pic>
        <p:nvPicPr>
          <p:cNvPr id="8" name="Content Placeholder 7" descr="2 photos of emergency personnel. One in the field and the other in a classroom.">
            <a:extLst>
              <a:ext uri="{FF2B5EF4-FFF2-40B4-BE49-F238E27FC236}">
                <a16:creationId xmlns:a16="http://schemas.microsoft.com/office/drawing/2014/main" id="{321201B9-1CE0-47AF-853F-3428FE2F0D7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644CCFA5-CDAA-4943-B9DC-8E733A6614A5}"/>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10</a:t>
            </a:fld>
            <a:endParaRPr lang="en-US"/>
          </a:p>
        </p:txBody>
      </p:sp>
    </p:spTree>
    <p:extLst>
      <p:ext uri="{BB962C8B-B14F-4D97-AF65-F5344CB8AC3E}">
        <p14:creationId xmlns:p14="http://schemas.microsoft.com/office/powerpoint/2010/main" val="6574296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Informal Communication (Continued)</a:t>
            </a:r>
          </a:p>
        </p:txBody>
      </p:sp>
      <p:sp>
        <p:nvSpPr>
          <p:cNvPr id="3" name="Content Placeholder 2">
            <a:extLst>
              <a:ext uri="{FF2B5EF4-FFF2-40B4-BE49-F238E27FC236}">
                <a16:creationId xmlns:a16="http://schemas.microsoft.com/office/drawing/2014/main" id="{6FAF15A8-8C5A-41EE-8357-A2C15062D40C}"/>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a:sym typeface="Arial"/>
              </a:rPr>
              <a:t>Examples of informal communication are as follows:</a:t>
            </a:r>
          </a:p>
          <a:p>
            <a:pPr marL="254000" lvl="1" indent="-254000" fontAlgn="auto">
              <a:spcBef>
                <a:spcPct val="100000"/>
              </a:spcBef>
              <a:spcAft>
                <a:spcPts val="0"/>
              </a:spcAft>
              <a:buSzPct val="99000"/>
              <a:buFont typeface="Arial"/>
              <a:buChar char="•"/>
              <a:tabLst/>
            </a:pPr>
            <a:r>
              <a:rPr lang="en-US" kern="1200">
                <a:ea typeface="+mn-ea"/>
                <a:sym typeface="Arial"/>
              </a:rPr>
              <a:t>The Communications Unit Leader may directly contact the Resources Unit Leader to determine the number of persons requiring communications devices.</a:t>
            </a:r>
          </a:p>
          <a:p>
            <a:pPr marL="254000" lvl="1" indent="-254000" fontAlgn="auto">
              <a:spcBef>
                <a:spcPct val="100000"/>
              </a:spcBef>
              <a:spcAft>
                <a:spcPts val="0"/>
              </a:spcAft>
              <a:buSzPct val="99000"/>
              <a:buFont typeface="Arial"/>
              <a:buChar char="•"/>
              <a:tabLst/>
            </a:pPr>
            <a:r>
              <a:rPr lang="en-US" kern="1200">
                <a:ea typeface="+mn-ea"/>
                <a:sym typeface="Arial"/>
              </a:rPr>
              <a:t>The Cost Unit Leader may directly discuss and share information on alternative strategies with the Planning Section Chief. </a:t>
            </a:r>
            <a:endParaRPr lang="en-US"/>
          </a:p>
        </p:txBody>
      </p:sp>
      <p:pic>
        <p:nvPicPr>
          <p:cNvPr id="8" name="Content Placeholder 7" descr="Communications flowchart with Planning Section, Resources Unit, Logistics Section, Communications Unit. Double arrow between Units.  Planning Section, Finance Admin Section, Cost Unit. Double arrow between Planning Section and Cost Unit.">
            <a:extLst>
              <a:ext uri="{FF2B5EF4-FFF2-40B4-BE49-F238E27FC236}">
                <a16:creationId xmlns:a16="http://schemas.microsoft.com/office/drawing/2014/main" id="{4687EACC-A5E1-4DF4-A54B-4BF28BA438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00650" y="2338387"/>
            <a:ext cx="2857500" cy="2190750"/>
          </a:xfrm>
          <a:prstGeom prst="rect">
            <a:avLst/>
          </a:prstGeom>
        </p:spPr>
      </p:pic>
      <p:sp>
        <p:nvSpPr>
          <p:cNvPr id="9" name="Slide Number Placeholder 8">
            <a:extLst>
              <a:ext uri="{FF2B5EF4-FFF2-40B4-BE49-F238E27FC236}">
                <a16:creationId xmlns:a16="http://schemas.microsoft.com/office/drawing/2014/main" id="{2EE03954-DEC8-4C59-92D7-07259817A63B}"/>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11</a:t>
            </a:fld>
            <a:endParaRPr lang="en-US"/>
          </a:p>
        </p:txBody>
      </p:sp>
    </p:spTree>
    <p:extLst>
      <p:ext uri="{BB962C8B-B14F-4D97-AF65-F5344CB8AC3E}">
        <p14:creationId xmlns:p14="http://schemas.microsoft.com/office/powerpoint/2010/main" val="150995708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2.2: Incident Communications</a:t>
            </a:r>
          </a:p>
        </p:txBody>
      </p:sp>
      <p:sp>
        <p:nvSpPr>
          <p:cNvPr id="3" name="Content Placeholder 2">
            <a:extLst>
              <a:ext uri="{FF2B5EF4-FFF2-40B4-BE49-F238E27FC236}">
                <a16:creationId xmlns:a16="http://schemas.microsoft.com/office/drawing/2014/main" id="{40211614-9AD5-4D24-80C5-C58158045583}"/>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practice identifying communication strategies to avoid problems during incident operations.</a:t>
            </a:r>
          </a:p>
          <a:p>
            <a:pPr fontAlgn="auto">
              <a:spcBef>
                <a:spcPct val="100000"/>
              </a:spcBef>
              <a:spcAft>
                <a:spcPts val="0"/>
              </a:spcAft>
              <a:buSzPct val="99000"/>
              <a:tabLst/>
            </a:pPr>
            <a:r>
              <a:rPr lang="en-US" b="1" u="sng" kern="1200">
                <a:sym typeface="Arial"/>
              </a:rPr>
              <a:t>Time:</a:t>
            </a:r>
            <a:r>
              <a:rPr lang="en-US" kern="1200">
                <a:sym typeface="Arial"/>
              </a:rPr>
              <a:t> 15 minutes</a:t>
            </a:r>
          </a:p>
          <a:p>
            <a:pPr fontAlgn="auto">
              <a:spcBef>
                <a:spcPct val="100000"/>
              </a:spcBef>
              <a:spcAft>
                <a:spcPts val="0"/>
              </a:spcAft>
              <a:buSzPct val="99000"/>
              <a:tabLst/>
            </a:pPr>
            <a:r>
              <a:rPr lang="en-US" b="1" u="sng" kern="1200">
                <a:sym typeface="Arial"/>
              </a:rPr>
              <a:t>Instructions:</a:t>
            </a:r>
            <a:r>
              <a:rPr lang="en-US" kern="1200">
                <a:sym typeface="Arial"/>
              </a:rPr>
              <a:t> Working with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Read the scenario in your Student Manual.</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strategies to address the communications problem.</a:t>
            </a:r>
          </a:p>
          <a:p>
            <a:pPr marL="254000" lvl="1" indent="-254000" fontAlgn="auto">
              <a:spcBef>
                <a:spcPct val="100000"/>
              </a:spcBef>
              <a:spcAft>
                <a:spcPts val="0"/>
              </a:spcAft>
              <a:buSzPct val="99000"/>
              <a:buFont typeface="Arial"/>
              <a:buAutoNum type="arabicPeriod"/>
              <a:tabLst/>
            </a:pPr>
            <a:r>
              <a:rPr lang="en-US" kern="1200">
                <a:ea typeface="+mn-ea"/>
                <a:sym typeface="Arial"/>
              </a:rPr>
              <a:t>List the strategies on chart paper.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findings to the class in 10 minutes. </a:t>
            </a:r>
          </a:p>
          <a:p>
            <a:pPr fontAlgn="auto">
              <a:spcBef>
                <a:spcPct val="100000"/>
              </a:spcBef>
              <a:spcAft>
                <a:spcPts val="0"/>
              </a:spcAft>
              <a:buSzPct val="99000"/>
              <a:tabLst/>
            </a:pPr>
            <a:r>
              <a:rPr lang="en-US" b="1" u="sng" kern="1200">
                <a:sym typeface="Arial"/>
              </a:rPr>
              <a:t>Case Scenario:</a:t>
            </a:r>
            <a:endParaRPr lang="en-US" kern="1200">
              <a:sym typeface="Arial"/>
            </a:endParaRPr>
          </a:p>
          <a:p>
            <a:pPr fontAlgn="auto">
              <a:spcBef>
                <a:spcPct val="100000"/>
              </a:spcBef>
              <a:spcAft>
                <a:spcPts val="0"/>
              </a:spcAft>
              <a:buSzPct val="99000"/>
              <a:tabLst/>
            </a:pPr>
            <a:r>
              <a:rPr lang="en-US" kern="1200">
                <a:sym typeface="Arial"/>
              </a:rPr>
              <a:t>Emergency communications at the Pentagon site proved challenging on September 11, 2001. Radio communications among emergency responders quickly became overloaded. These communication problems persisted throughout rescue operations. There was a need to record the identification number and location of each piece of equipment on the Pentagon grounds. Radio communications could not be employed to perform this task. </a:t>
            </a:r>
            <a:endParaRPr lang="en-US"/>
          </a:p>
        </p:txBody>
      </p:sp>
      <p:sp>
        <p:nvSpPr>
          <p:cNvPr id="6" name="Slide Number Placeholder 5">
            <a:extLst>
              <a:ext uri="{FF2B5EF4-FFF2-40B4-BE49-F238E27FC236}">
                <a16:creationId xmlns:a16="http://schemas.microsoft.com/office/drawing/2014/main" id="{C3819AEC-0CA7-442F-901B-FB1D70584AF6}"/>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12</a:t>
            </a:fld>
            <a:endParaRPr lang="en-US"/>
          </a:p>
        </p:txBody>
      </p:sp>
    </p:spTree>
    <p:extLst>
      <p:ext uri="{BB962C8B-B14F-4D97-AF65-F5344CB8AC3E}">
        <p14:creationId xmlns:p14="http://schemas.microsoft.com/office/powerpoint/2010/main" val="1098543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CAF8E6C1-386A-433F-8068-E98FE6C25800}"/>
              </a:ext>
            </a:extLst>
          </p:cNvPr>
          <p:cNvSpPr>
            <a:spLocks noGrp="1"/>
          </p:cNvSpPr>
          <p:nvPr>
            <p:ph sz="quarter" idx="14"/>
          </p:nvPr>
        </p:nvSpPr>
        <p:spPr/>
        <p:txBody>
          <a:bodyPr/>
          <a:lstStyle/>
          <a:p>
            <a:pPr>
              <a:spcBef>
                <a:spcPct val="100000"/>
              </a:spcBef>
              <a:buSzPct val="99000"/>
            </a:pPr>
            <a:r>
              <a:rPr lang="en-US" kern="1200">
                <a:sym typeface="Arial"/>
              </a:rPr>
              <a:t>Why is leadership an essential element of successful incident/event management?</a:t>
            </a:r>
            <a:endParaRPr lang="en-US"/>
          </a:p>
        </p:txBody>
      </p:sp>
      <p:pic>
        <p:nvPicPr>
          <p:cNvPr id="8" name="Content Placeholder 7" descr="Discussion Question Icon">
            <a:extLst>
              <a:ext uri="{FF2B5EF4-FFF2-40B4-BE49-F238E27FC236}">
                <a16:creationId xmlns:a16="http://schemas.microsoft.com/office/drawing/2014/main" id="{7781D196-5E11-43CB-AB77-4B826D9CC05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B9ABA2D2-D479-4C13-98BB-474818335BD9}"/>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13</a:t>
            </a:fld>
            <a:endParaRPr lang="en-US"/>
          </a:p>
        </p:txBody>
      </p:sp>
    </p:spTree>
    <p:extLst>
      <p:ext uri="{BB962C8B-B14F-4D97-AF65-F5344CB8AC3E}">
        <p14:creationId xmlns:p14="http://schemas.microsoft.com/office/powerpoint/2010/main" val="156352260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Common Leadership Responsibilities</a:t>
            </a:r>
          </a:p>
        </p:txBody>
      </p:sp>
      <p:sp>
        <p:nvSpPr>
          <p:cNvPr id="3" name="Content Placeholder 2">
            <a:extLst>
              <a:ext uri="{FF2B5EF4-FFF2-40B4-BE49-F238E27FC236}">
                <a16:creationId xmlns:a16="http://schemas.microsoft.com/office/drawing/2014/main" id="{9C8DA132-F3C1-404A-968D-384162B83659}"/>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A good leader:</a:t>
            </a:r>
          </a:p>
          <a:p>
            <a:pPr marL="254000" lvl="1" indent="-254000" fontAlgn="auto">
              <a:spcBef>
                <a:spcPct val="100000"/>
              </a:spcBef>
              <a:buSzPct val="99000"/>
              <a:buFont typeface="Arial"/>
              <a:buChar char="•"/>
              <a:tabLst/>
            </a:pPr>
            <a:r>
              <a:rPr lang="en-US" b="1" kern="1200">
                <a:ea typeface="+mn-ea"/>
                <a:sym typeface="Arial"/>
              </a:rPr>
              <a:t>Communicates</a:t>
            </a:r>
            <a:r>
              <a:rPr lang="en-US" kern="1200">
                <a:ea typeface="+mn-ea"/>
                <a:sym typeface="Arial"/>
              </a:rPr>
              <a:t> by giving specific instructions and asking for feedback.</a:t>
            </a:r>
          </a:p>
          <a:p>
            <a:pPr marL="254000" lvl="1" indent="-254000" fontAlgn="auto">
              <a:spcBef>
                <a:spcPct val="100000"/>
              </a:spcBef>
              <a:buSzPct val="99000"/>
              <a:buFont typeface="Arial"/>
              <a:buChar char="•"/>
              <a:tabLst/>
            </a:pPr>
            <a:r>
              <a:rPr lang="en-US" b="1" kern="1200">
                <a:ea typeface="+mn-ea"/>
                <a:sym typeface="Arial"/>
              </a:rPr>
              <a:t>Supervises </a:t>
            </a:r>
            <a:r>
              <a:rPr lang="en-US" kern="1200">
                <a:ea typeface="+mn-ea"/>
                <a:sym typeface="Arial"/>
              </a:rPr>
              <a:t>the scene of action. </a:t>
            </a:r>
          </a:p>
          <a:p>
            <a:pPr marL="254000" lvl="1" indent="-254000" fontAlgn="auto">
              <a:spcBef>
                <a:spcPct val="100000"/>
              </a:spcBef>
              <a:buSzPct val="99000"/>
              <a:buFont typeface="Arial"/>
              <a:buChar char="•"/>
              <a:tabLst/>
            </a:pPr>
            <a:r>
              <a:rPr lang="en-US" b="1" kern="1200">
                <a:ea typeface="+mn-ea"/>
                <a:sym typeface="Arial"/>
              </a:rPr>
              <a:t>Evaluates</a:t>
            </a:r>
            <a:r>
              <a:rPr lang="en-US" kern="1200">
                <a:ea typeface="+mn-ea"/>
                <a:sym typeface="Arial"/>
              </a:rPr>
              <a:t> the effectiveness of the plan.</a:t>
            </a:r>
          </a:p>
          <a:p>
            <a:pPr marL="254000" lvl="1" indent="-254000" fontAlgn="auto">
              <a:spcBef>
                <a:spcPct val="100000"/>
              </a:spcBef>
              <a:buSzPct val="99000"/>
              <a:buFont typeface="Arial"/>
              <a:buChar char="•"/>
              <a:tabLst/>
            </a:pPr>
            <a:r>
              <a:rPr lang="en-US" b="1" kern="1200">
                <a:ea typeface="+mn-ea"/>
                <a:sym typeface="Arial"/>
              </a:rPr>
              <a:t>Understands</a:t>
            </a:r>
            <a:r>
              <a:rPr lang="en-US" kern="1200">
                <a:ea typeface="+mn-ea"/>
                <a:sym typeface="Arial"/>
              </a:rPr>
              <a:t> </a:t>
            </a:r>
            <a:r>
              <a:rPr lang="en-US" b="1" kern="1200">
                <a:ea typeface="+mn-ea"/>
                <a:sym typeface="Arial"/>
              </a:rPr>
              <a:t>and accepts</a:t>
            </a:r>
            <a:r>
              <a:rPr lang="en-US" kern="1200">
                <a:ea typeface="+mn-ea"/>
                <a:sym typeface="Arial"/>
              </a:rPr>
              <a:t> the need to modify plans or instructions.</a:t>
            </a:r>
          </a:p>
          <a:p>
            <a:pPr marL="254000" lvl="1" indent="-254000" fontAlgn="auto">
              <a:spcBef>
                <a:spcPct val="100000"/>
              </a:spcBef>
              <a:buSzPct val="99000"/>
              <a:buFont typeface="Arial"/>
              <a:buChar char="•"/>
              <a:tabLst/>
            </a:pPr>
            <a:r>
              <a:rPr lang="en-US" b="1" kern="1200">
                <a:ea typeface="+mn-ea"/>
                <a:sym typeface="Arial"/>
              </a:rPr>
              <a:t>Ensures</a:t>
            </a:r>
            <a:r>
              <a:rPr lang="en-US" kern="1200">
                <a:ea typeface="+mn-ea"/>
                <a:sym typeface="Arial"/>
              </a:rPr>
              <a:t> safe work practices.</a:t>
            </a:r>
          </a:p>
          <a:p>
            <a:pPr marL="254000" lvl="1" indent="-254000" fontAlgn="auto">
              <a:spcBef>
                <a:spcPct val="100000"/>
              </a:spcBef>
              <a:buSzPct val="99000"/>
              <a:buFont typeface="Arial"/>
              <a:buChar char="•"/>
              <a:tabLst/>
            </a:pPr>
            <a:r>
              <a:rPr lang="en-US" b="1" kern="1200">
                <a:ea typeface="+mn-ea"/>
                <a:sym typeface="Arial"/>
              </a:rPr>
              <a:t>Takes command</a:t>
            </a:r>
            <a:r>
              <a:rPr lang="en-US" kern="1200">
                <a:ea typeface="+mn-ea"/>
                <a:sym typeface="Arial"/>
              </a:rPr>
              <a:t> of assigned resources.</a:t>
            </a:r>
          </a:p>
          <a:p>
            <a:pPr marL="254000" lvl="1" indent="-254000" fontAlgn="auto">
              <a:spcBef>
                <a:spcPct val="100000"/>
              </a:spcBef>
              <a:buSzPct val="99000"/>
              <a:buFont typeface="Arial"/>
              <a:buChar char="•"/>
              <a:tabLst/>
            </a:pPr>
            <a:r>
              <a:rPr lang="en-US" b="1" kern="1200">
                <a:ea typeface="+mn-ea"/>
                <a:sym typeface="Arial"/>
              </a:rPr>
              <a:t>Motivates </a:t>
            </a:r>
            <a:r>
              <a:rPr lang="en-US" kern="1200">
                <a:ea typeface="+mn-ea"/>
                <a:sym typeface="Arial"/>
              </a:rPr>
              <a:t>with a "can do safely" attitude.</a:t>
            </a:r>
          </a:p>
          <a:p>
            <a:pPr marL="254000" lvl="1" indent="-254000" fontAlgn="auto">
              <a:spcBef>
                <a:spcPct val="100000"/>
              </a:spcBef>
              <a:buSzPct val="99000"/>
              <a:buFont typeface="Arial"/>
              <a:buChar char="•"/>
              <a:tabLst/>
            </a:pPr>
            <a:r>
              <a:rPr lang="en-US" b="1" kern="1200">
                <a:ea typeface="+mn-ea"/>
                <a:sym typeface="Arial"/>
              </a:rPr>
              <a:t>Demonstrates</a:t>
            </a:r>
            <a:r>
              <a:rPr lang="en-US" kern="1200">
                <a:ea typeface="+mn-ea"/>
                <a:sym typeface="Arial"/>
              </a:rPr>
              <a:t> initiative by taking action.</a:t>
            </a:r>
          </a:p>
          <a:p>
            <a:pPr>
              <a:spcBef>
                <a:spcPct val="100000"/>
              </a:spcBef>
              <a:buSzPct val="99000"/>
            </a:pPr>
            <a:r>
              <a:rPr lang="en-US" kern="1200">
                <a:sym typeface="Arial"/>
              </a:rPr>
              <a:t> </a:t>
            </a:r>
            <a:endParaRPr lang="en-US"/>
          </a:p>
        </p:txBody>
      </p:sp>
      <p:pic>
        <p:nvPicPr>
          <p:cNvPr id="8" name="Content Placeholder 7" descr="FEMA personnel discussing paperwork.">
            <a:extLst>
              <a:ext uri="{FF2B5EF4-FFF2-40B4-BE49-F238E27FC236}">
                <a16:creationId xmlns:a16="http://schemas.microsoft.com/office/drawing/2014/main" id="{C60FD806-8696-4C6B-B304-5323EB16BB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2C04A743-E960-4AE5-A51E-0DE8FBD060D5}"/>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14</a:t>
            </a:fld>
            <a:endParaRPr lang="en-US"/>
          </a:p>
        </p:txBody>
      </p:sp>
    </p:spTree>
    <p:extLst>
      <p:ext uri="{BB962C8B-B14F-4D97-AF65-F5344CB8AC3E}">
        <p14:creationId xmlns:p14="http://schemas.microsoft.com/office/powerpoint/2010/main" val="375050583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Leadership &amp; Values</a:t>
            </a:r>
          </a:p>
        </p:txBody>
      </p:sp>
      <p:sp>
        <p:nvSpPr>
          <p:cNvPr id="3" name="Content Placeholder 2">
            <a:extLst>
              <a:ext uri="{FF2B5EF4-FFF2-40B4-BE49-F238E27FC236}">
                <a16:creationId xmlns:a16="http://schemas.microsoft.com/office/drawing/2014/main" id="{62FFF99D-A9B7-4E17-87F7-67BA087E611E}"/>
              </a:ext>
            </a:extLst>
          </p:cNvPr>
          <p:cNvSpPr>
            <a:spLocks noGrp="1"/>
          </p:cNvSpPr>
          <p:nvPr>
            <p:ph sz="quarter" idx="13"/>
          </p:nvPr>
        </p:nvSpPr>
        <p:spPr/>
        <p:txBody>
          <a:bodyPr>
            <a:normAutofit fontScale="92500" lnSpcReduction="10000"/>
          </a:bodyPr>
          <a:lstStyle/>
          <a:p>
            <a:pPr>
              <a:spcBef>
                <a:spcPct val="100000"/>
              </a:spcBef>
              <a:buSzPct val="99000"/>
            </a:pPr>
            <a:r>
              <a:rPr lang="en-US" kern="1200">
                <a:sym typeface="Arial"/>
              </a:rPr>
              <a:t>A leader commits to excellence in all aspects of his or her professional responsibility. Leaders should know, understand, and practice the leadership responsibilities and recognize the relationship between these responsibilities and the leadership values. Commitment to duty, respect, and integrity are essential values that must be demonstrated in order for a leader to be effective. </a:t>
            </a:r>
            <a:endParaRPr lang="en-US"/>
          </a:p>
        </p:txBody>
      </p:sp>
      <p:pic>
        <p:nvPicPr>
          <p:cNvPr id="8" name="Content Placeholder 7" descr="Disaster Workers from US Forest Service.">
            <a:extLst>
              <a:ext uri="{FF2B5EF4-FFF2-40B4-BE49-F238E27FC236}">
                <a16:creationId xmlns:a16="http://schemas.microsoft.com/office/drawing/2014/main" id="{2A85A68D-28AF-431B-950C-AFA2DA0B865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8DE17D1B-9C95-4093-AEF4-708A8A0375B9}"/>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15</a:t>
            </a:fld>
            <a:endParaRPr lang="en-US"/>
          </a:p>
        </p:txBody>
      </p:sp>
    </p:spTree>
    <p:extLst>
      <p:ext uri="{BB962C8B-B14F-4D97-AF65-F5344CB8AC3E}">
        <p14:creationId xmlns:p14="http://schemas.microsoft.com/office/powerpoint/2010/main" val="8384888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Commitment to Duty</a:t>
            </a:r>
          </a:p>
        </p:txBody>
      </p:sp>
      <p:sp>
        <p:nvSpPr>
          <p:cNvPr id="3" name="Content Placeholder 2">
            <a:extLst>
              <a:ext uri="{FF2B5EF4-FFF2-40B4-BE49-F238E27FC236}">
                <a16:creationId xmlns:a16="http://schemas.microsoft.com/office/drawing/2014/main" id="{BF040B45-9264-4C96-8C53-F49DE36C43E8}"/>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Duty begins with everything required by law and policy, but it is much more than simply fulfilling requirements. </a:t>
            </a:r>
          </a:p>
          <a:p>
            <a:pPr fontAlgn="auto">
              <a:spcBef>
                <a:spcPct val="100000"/>
              </a:spcBef>
              <a:spcAft>
                <a:spcPts val="0"/>
              </a:spcAft>
              <a:buSzPct val="99000"/>
              <a:tabLst/>
            </a:pPr>
            <a:r>
              <a:rPr lang="en-US" kern="1200">
                <a:sym typeface="Arial"/>
              </a:rPr>
              <a:t>How does an effective leader demonstrate commitment to duty to those he or she leads? </a:t>
            </a:r>
          </a:p>
          <a:p>
            <a:pPr fontAlgn="auto">
              <a:spcBef>
                <a:spcPct val="100000"/>
              </a:spcBef>
              <a:spcAft>
                <a:spcPts val="0"/>
              </a:spcAft>
              <a:buSzPct val="99000"/>
              <a:tabLst/>
            </a:pPr>
            <a:r>
              <a:rPr lang="en-US" kern="1200">
                <a:sym typeface="Arial"/>
              </a:rPr>
              <a:t>An effective leader should try to: </a:t>
            </a:r>
          </a:p>
          <a:p>
            <a:pPr marL="254000" lvl="1" indent="-254000" fontAlgn="auto">
              <a:spcBef>
                <a:spcPct val="100000"/>
              </a:spcBef>
              <a:spcAft>
                <a:spcPts val="0"/>
              </a:spcAft>
              <a:buSzPct val="99000"/>
              <a:buFont typeface="Arial"/>
              <a:buChar char="•"/>
              <a:tabLst/>
            </a:pPr>
            <a:r>
              <a:rPr lang="en-US" kern="1200">
                <a:ea typeface="+mn-ea"/>
                <a:sym typeface="Arial"/>
              </a:rPr>
              <a:t>Take charge within his or her scope of authority. </a:t>
            </a:r>
          </a:p>
          <a:p>
            <a:pPr marL="254000" lvl="1" indent="-254000" fontAlgn="auto">
              <a:spcBef>
                <a:spcPct val="100000"/>
              </a:spcBef>
              <a:spcAft>
                <a:spcPts val="0"/>
              </a:spcAft>
              <a:buSzPct val="99000"/>
              <a:buFont typeface="Arial"/>
              <a:buChar char="•"/>
              <a:tabLst/>
            </a:pPr>
            <a:r>
              <a:rPr lang="en-US" kern="1200">
                <a:ea typeface="+mn-ea"/>
                <a:sym typeface="Arial"/>
              </a:rPr>
              <a:t>Be prepared to step out of a tactical role to assume a leadership role. </a:t>
            </a:r>
          </a:p>
          <a:p>
            <a:pPr marL="254000" lvl="1" indent="-254000" fontAlgn="auto">
              <a:spcBef>
                <a:spcPct val="100000"/>
              </a:spcBef>
              <a:spcAft>
                <a:spcPts val="0"/>
              </a:spcAft>
              <a:buSzPct val="99000"/>
              <a:buFont typeface="Arial"/>
              <a:buChar char="•"/>
              <a:tabLst/>
            </a:pPr>
            <a:r>
              <a:rPr lang="en-US" kern="1200">
                <a:ea typeface="+mn-ea"/>
                <a:sym typeface="Arial"/>
              </a:rPr>
              <a:t>Be proficient in his or her job. </a:t>
            </a:r>
          </a:p>
          <a:p>
            <a:pPr marL="254000" lvl="1" indent="-254000" fontAlgn="auto">
              <a:spcBef>
                <a:spcPct val="100000"/>
              </a:spcBef>
              <a:spcAft>
                <a:spcPts val="0"/>
              </a:spcAft>
              <a:buSzPct val="99000"/>
              <a:buFont typeface="Arial"/>
              <a:buChar char="•"/>
              <a:tabLst/>
            </a:pPr>
            <a:r>
              <a:rPr lang="en-US" kern="1200">
                <a:ea typeface="+mn-ea"/>
                <a:sym typeface="Arial"/>
              </a:rPr>
              <a:t>Make sound and timely decisions. </a:t>
            </a:r>
          </a:p>
          <a:p>
            <a:pPr marL="254000" lvl="1" indent="-254000" fontAlgn="auto">
              <a:spcBef>
                <a:spcPct val="100000"/>
              </a:spcBef>
              <a:spcAft>
                <a:spcPts val="0"/>
              </a:spcAft>
              <a:buSzPct val="99000"/>
              <a:buFont typeface="Arial"/>
              <a:buChar char="•"/>
              <a:tabLst/>
            </a:pPr>
            <a:r>
              <a:rPr lang="en-US" kern="1200">
                <a:ea typeface="+mn-ea"/>
                <a:sym typeface="Arial"/>
              </a:rPr>
              <a:t>Ensure tasks are understood. </a:t>
            </a:r>
          </a:p>
          <a:p>
            <a:pPr marL="254000" lvl="1" indent="-254000" fontAlgn="auto">
              <a:spcBef>
                <a:spcPct val="100000"/>
              </a:spcBef>
              <a:spcAft>
                <a:spcPts val="0"/>
              </a:spcAft>
              <a:buSzPct val="99000"/>
              <a:buFont typeface="Arial"/>
              <a:buChar char="•"/>
              <a:tabLst/>
            </a:pPr>
            <a:r>
              <a:rPr lang="en-US" kern="1200">
                <a:ea typeface="+mn-ea"/>
                <a:sym typeface="Arial"/>
              </a:rPr>
              <a:t>Develop subordinates for future events. </a:t>
            </a:r>
            <a:endParaRPr lang="en-US"/>
          </a:p>
        </p:txBody>
      </p:sp>
      <p:pic>
        <p:nvPicPr>
          <p:cNvPr id="8" name="Content Placeholder 7" descr="Emergency personnel in training">
            <a:extLst>
              <a:ext uri="{FF2B5EF4-FFF2-40B4-BE49-F238E27FC236}">
                <a16:creationId xmlns:a16="http://schemas.microsoft.com/office/drawing/2014/main" id="{D8ED6291-4D4C-43D3-8117-E0349814265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5F6F2525-4CE5-4291-A590-F0920199F6B9}"/>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16</a:t>
            </a:fld>
            <a:endParaRPr lang="en-US"/>
          </a:p>
        </p:txBody>
      </p:sp>
    </p:spTree>
    <p:extLst>
      <p:ext uri="{BB962C8B-B14F-4D97-AF65-F5344CB8AC3E}">
        <p14:creationId xmlns:p14="http://schemas.microsoft.com/office/powerpoint/2010/main" val="92902306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8FC2DB56-15C1-4B28-88C3-7421AF156667}"/>
              </a:ext>
            </a:extLst>
          </p:cNvPr>
          <p:cNvSpPr>
            <a:spLocks noGrp="1"/>
          </p:cNvSpPr>
          <p:nvPr>
            <p:ph sz="quarter" idx="14"/>
          </p:nvPr>
        </p:nvSpPr>
        <p:spPr/>
        <p:txBody>
          <a:bodyPr/>
          <a:lstStyle/>
          <a:p>
            <a:pPr>
              <a:spcBef>
                <a:spcPct val="100000"/>
              </a:spcBef>
              <a:buSzPct val="99000"/>
            </a:pPr>
            <a:r>
              <a:rPr lang="en-US" kern="1200">
                <a:sym typeface="Arial"/>
              </a:rPr>
              <a:t>What can you do to demonstrate your commitment to duty to those you lead?</a:t>
            </a:r>
            <a:endParaRPr lang="en-US"/>
          </a:p>
        </p:txBody>
      </p:sp>
      <p:pic>
        <p:nvPicPr>
          <p:cNvPr id="8" name="Content Placeholder 7" descr="Discussion Question Icon">
            <a:extLst>
              <a:ext uri="{FF2B5EF4-FFF2-40B4-BE49-F238E27FC236}">
                <a16:creationId xmlns:a16="http://schemas.microsoft.com/office/drawing/2014/main" id="{74274BC6-841A-43F3-93E3-417098A8897F}"/>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73F9327F-182B-4AB2-BFB8-5498C48DE665}"/>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17</a:t>
            </a:fld>
            <a:endParaRPr lang="en-US"/>
          </a:p>
        </p:txBody>
      </p:sp>
    </p:spTree>
    <p:extLst>
      <p:ext uri="{BB962C8B-B14F-4D97-AF65-F5344CB8AC3E}">
        <p14:creationId xmlns:p14="http://schemas.microsoft.com/office/powerpoint/2010/main" val="398088983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Leadership &amp; Respect</a:t>
            </a:r>
          </a:p>
        </p:txBody>
      </p:sp>
      <p:sp>
        <p:nvSpPr>
          <p:cNvPr id="3" name="Content Placeholder 2">
            <a:extLst>
              <a:ext uri="{FF2B5EF4-FFF2-40B4-BE49-F238E27FC236}">
                <a16:creationId xmlns:a16="http://schemas.microsoft.com/office/drawing/2014/main" id="{3AB6EC49-B18A-4659-9D9B-DE8EB4483958}"/>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In order to maintain leadership and respect, a leader should: </a:t>
            </a:r>
          </a:p>
          <a:p>
            <a:pPr marL="254000" lvl="1" indent="-254000" fontAlgn="auto">
              <a:spcBef>
                <a:spcPct val="100000"/>
              </a:spcBef>
              <a:spcAft>
                <a:spcPts val="0"/>
              </a:spcAft>
              <a:buSzPct val="99000"/>
              <a:buFont typeface="Arial"/>
              <a:buChar char="•"/>
              <a:tabLst/>
            </a:pPr>
            <a:r>
              <a:rPr lang="en-US" kern="1200">
                <a:ea typeface="+mn-ea"/>
                <a:sym typeface="Arial"/>
              </a:rPr>
              <a:t>Know his or her subordinates and look out for their well-being. A leader’s workforce is his or her greatest resource. Not all workers will succeed equally, but they all deserve respect. </a:t>
            </a:r>
          </a:p>
          <a:p>
            <a:pPr marL="254000" lvl="1" indent="-254000" fontAlgn="auto">
              <a:spcBef>
                <a:spcPct val="100000"/>
              </a:spcBef>
              <a:spcAft>
                <a:spcPts val="0"/>
              </a:spcAft>
              <a:buSzPct val="99000"/>
              <a:buFont typeface="Arial"/>
              <a:buChar char="•"/>
              <a:tabLst/>
            </a:pPr>
            <a:r>
              <a:rPr lang="en-US" kern="1200">
                <a:ea typeface="+mn-ea"/>
                <a:sym typeface="Arial"/>
              </a:rPr>
              <a:t>Keep his or her subordinates and supervisor informed by providing accurate and timely briefings and giving the intent behind assignments and tasks. </a:t>
            </a:r>
          </a:p>
          <a:p>
            <a:pPr marL="254000" lvl="1" indent="-254000" fontAlgn="auto">
              <a:spcBef>
                <a:spcPct val="100000"/>
              </a:spcBef>
              <a:spcAft>
                <a:spcPts val="0"/>
              </a:spcAft>
              <a:buSzPct val="99000"/>
              <a:buFont typeface="Arial"/>
              <a:buChar char="•"/>
              <a:tabLst/>
            </a:pPr>
            <a:r>
              <a:rPr lang="en-US" kern="1200">
                <a:ea typeface="+mn-ea"/>
                <a:sym typeface="Arial"/>
              </a:rPr>
              <a:t>Build the team. Conducting frequent briefings and debriefings with the team enables a leader to monitor progress and identify lessons learned. Considerations made during these meetings should include team experience, fatigue, and physical limitations when accepting assignments. </a:t>
            </a:r>
            <a:endParaRPr lang="en-US"/>
          </a:p>
        </p:txBody>
      </p:sp>
      <p:pic>
        <p:nvPicPr>
          <p:cNvPr id="8" name="Content Placeholder 7" descr="Two firemen standing in front of debris.">
            <a:extLst>
              <a:ext uri="{FF2B5EF4-FFF2-40B4-BE49-F238E27FC236}">
                <a16:creationId xmlns:a16="http://schemas.microsoft.com/office/drawing/2014/main" id="{A0CF7F2F-73C4-4833-91AD-D4845558A12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BB617DE4-77E7-4F49-854B-B9E7BAD59AB8}"/>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18</a:t>
            </a:fld>
            <a:endParaRPr lang="en-US"/>
          </a:p>
        </p:txBody>
      </p:sp>
    </p:spTree>
    <p:extLst>
      <p:ext uri="{BB962C8B-B14F-4D97-AF65-F5344CB8AC3E}">
        <p14:creationId xmlns:p14="http://schemas.microsoft.com/office/powerpoint/2010/main" val="328826597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2.3: Incident Leadership</a:t>
            </a:r>
          </a:p>
        </p:txBody>
      </p:sp>
      <p:sp>
        <p:nvSpPr>
          <p:cNvPr id="3" name="Content Placeholder 2">
            <a:extLst>
              <a:ext uri="{FF2B5EF4-FFF2-40B4-BE49-F238E27FC236}">
                <a16:creationId xmlns:a16="http://schemas.microsoft.com/office/drawing/2014/main" id="{08C449F9-C51B-479C-8F05-CC0625C4F1E3}"/>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stimulate thought and discussion about desirable leadership qualities.</a:t>
            </a:r>
          </a:p>
          <a:p>
            <a:pPr fontAlgn="auto">
              <a:spcBef>
                <a:spcPct val="100000"/>
              </a:spcBef>
              <a:spcAft>
                <a:spcPts val="0"/>
              </a:spcAft>
              <a:buSzPct val="99000"/>
              <a:tabLst/>
            </a:pPr>
            <a:r>
              <a:rPr lang="en-US" b="1" u="sng" kern="1200">
                <a:sym typeface="Arial"/>
              </a:rPr>
              <a:t>Time:</a:t>
            </a:r>
            <a:r>
              <a:rPr lang="en-US" kern="1200">
                <a:sym typeface="Arial"/>
              </a:rPr>
              <a:t> 20 minutes</a:t>
            </a:r>
          </a:p>
          <a:p>
            <a:pPr fontAlgn="auto">
              <a:spcBef>
                <a:spcPct val="100000"/>
              </a:spcBef>
              <a:spcAft>
                <a:spcPts val="0"/>
              </a:spcAft>
              <a:buSzPct val="99000"/>
              <a:tabLst/>
            </a:pPr>
            <a:r>
              <a:rPr lang="en-US" b="1" u="sng" kern="1200">
                <a:sym typeface="Arial"/>
              </a:rPr>
              <a:t>Instructions:</a:t>
            </a:r>
            <a:r>
              <a:rPr lang="en-US" kern="1200">
                <a:sym typeface="Arial"/>
              </a:rPr>
              <a:t> Working with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a highly effective incident leader you have known or know about.</a:t>
            </a:r>
          </a:p>
          <a:p>
            <a:pPr marL="254000" lvl="1" indent="-254000" fontAlgn="auto">
              <a:spcBef>
                <a:spcPct val="100000"/>
              </a:spcBef>
              <a:spcAft>
                <a:spcPts val="0"/>
              </a:spcAft>
              <a:buSzPct val="99000"/>
              <a:buFont typeface="Arial"/>
              <a:buAutoNum type="arabicPeriod"/>
              <a:tabLst/>
            </a:pPr>
            <a:r>
              <a:rPr lang="en-US" kern="1200">
                <a:ea typeface="+mn-ea"/>
                <a:sym typeface="Arial"/>
              </a:rPr>
              <a:t>List the main leadership qualities that such an individual must possess.</a:t>
            </a:r>
          </a:p>
          <a:p>
            <a:pPr marL="254000" lvl="1" indent="-254000" fontAlgn="auto">
              <a:spcBef>
                <a:spcPct val="100000"/>
              </a:spcBef>
              <a:spcAft>
                <a:spcPts val="0"/>
              </a:spcAft>
              <a:buSzPct val="99000"/>
              <a:buFont typeface="Arial"/>
              <a:buAutoNum type="arabicPeriod"/>
              <a:tabLst/>
            </a:pPr>
            <a:r>
              <a:rPr lang="en-US" kern="1200">
                <a:ea typeface="+mn-ea"/>
                <a:sym typeface="Arial"/>
              </a:rPr>
              <a:t>State how these qualities relate to leadership in incident response.</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findings to the class in 5 minutes. </a:t>
            </a:r>
            <a:endParaRPr lang="en-US"/>
          </a:p>
        </p:txBody>
      </p:sp>
      <p:sp>
        <p:nvSpPr>
          <p:cNvPr id="6" name="Slide Number Placeholder 5">
            <a:extLst>
              <a:ext uri="{FF2B5EF4-FFF2-40B4-BE49-F238E27FC236}">
                <a16:creationId xmlns:a16="http://schemas.microsoft.com/office/drawing/2014/main" id="{F24EB401-2A79-4F8E-9A6A-3C8DBC2E410D}"/>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19</a:t>
            </a:fld>
            <a:endParaRPr lang="en-US"/>
          </a:p>
        </p:txBody>
      </p:sp>
    </p:spTree>
    <p:extLst>
      <p:ext uri="{BB962C8B-B14F-4D97-AF65-F5344CB8AC3E}">
        <p14:creationId xmlns:p14="http://schemas.microsoft.com/office/powerpoint/2010/main" val="41706906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Chain of Command</a:t>
            </a:r>
          </a:p>
        </p:txBody>
      </p:sp>
      <p:pic>
        <p:nvPicPr>
          <p:cNvPr id="8" name="Content Placeholder 7" descr="Organization Chart: 1st level:  Incident Commander, 2nd level:  Command Staff: Public Information Officer, Liaison Officer, Safety Officer, 3rd level:  General Staff: Operations Section, Planning Section, Logistics Section, Finance/Admin Section, 5th Level: Branch Director, Air Operations Branch Director, Service Branch Director, Support Branch Director. Orderly Line of Authority goes from Incident Commander to Operations Section then to Branch Director">
            <a:extLst>
              <a:ext uri="{FF2B5EF4-FFF2-40B4-BE49-F238E27FC236}">
                <a16:creationId xmlns:a16="http://schemas.microsoft.com/office/drawing/2014/main" id="{73657E65-C94A-4B41-813C-558757889778}"/>
              </a:ext>
            </a:extLst>
          </p:cNvPr>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350173" y="1152525"/>
            <a:ext cx="4443654" cy="2276475"/>
          </a:xfrm>
          <a:prstGeom prst="rect">
            <a:avLst/>
          </a:prstGeom>
        </p:spPr>
      </p:pic>
      <p:sp>
        <p:nvSpPr>
          <p:cNvPr id="7" name="Content Placeholder 6">
            <a:extLst>
              <a:ext uri="{FF2B5EF4-FFF2-40B4-BE49-F238E27FC236}">
                <a16:creationId xmlns:a16="http://schemas.microsoft.com/office/drawing/2014/main" id="{C072D50A-2FE0-4D71-8932-E0A1F2197A53}"/>
              </a:ext>
            </a:extLst>
          </p:cNvPr>
          <p:cNvSpPr>
            <a:spLocks noGrp="1"/>
          </p:cNvSpPr>
          <p:nvPr>
            <p:ph sz="quarter" idx="14"/>
          </p:nvPr>
        </p:nvSpPr>
        <p:spPr/>
        <p:txBody>
          <a:bodyPr>
            <a:normAutofit fontScale="92500" lnSpcReduction="20000"/>
          </a:bodyPr>
          <a:lstStyle/>
          <a:p>
            <a:pPr fontAlgn="auto">
              <a:spcBef>
                <a:spcPct val="100000"/>
              </a:spcBef>
              <a:spcAft>
                <a:spcPts val="0"/>
              </a:spcAft>
              <a:buSzPct val="99000"/>
              <a:tabLst/>
            </a:pPr>
            <a:r>
              <a:rPr lang="en-US" kern="1200">
                <a:sym typeface="Arial"/>
              </a:rPr>
              <a:t>An orderly line of authority is used for the flow of task assignments and resource requests. This line of authority flows down through the organizational structure.</a:t>
            </a:r>
          </a:p>
          <a:p>
            <a:pPr fontAlgn="auto">
              <a:spcBef>
                <a:spcPct val="100000"/>
              </a:spcBef>
              <a:spcAft>
                <a:spcPts val="0"/>
              </a:spcAft>
              <a:buSzPct val="99000"/>
              <a:tabLst/>
            </a:pPr>
            <a:r>
              <a:rPr lang="en-US" kern="1200">
                <a:sym typeface="Arial"/>
              </a:rPr>
              <a:t> </a:t>
            </a:r>
            <a:endParaRPr lang="en-US"/>
          </a:p>
        </p:txBody>
      </p:sp>
      <p:sp>
        <p:nvSpPr>
          <p:cNvPr id="9" name="Slide Number Placeholder 8">
            <a:extLst>
              <a:ext uri="{FF2B5EF4-FFF2-40B4-BE49-F238E27FC236}">
                <a16:creationId xmlns:a16="http://schemas.microsoft.com/office/drawing/2014/main" id="{D4E14F53-261B-4219-8BF3-66FB0D7A97F8}"/>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a:t>
            </a:fld>
            <a:endParaRPr lang="en-US"/>
          </a:p>
        </p:txBody>
      </p:sp>
    </p:spTree>
    <p:extLst>
      <p:ext uri="{BB962C8B-B14F-4D97-AF65-F5344CB8AC3E}">
        <p14:creationId xmlns:p14="http://schemas.microsoft.com/office/powerpoint/2010/main" val="13391346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Communication Responsibilities</a:t>
            </a:r>
          </a:p>
        </p:txBody>
      </p:sp>
      <p:sp>
        <p:nvSpPr>
          <p:cNvPr id="3" name="Content Placeholder 2">
            <a:extLst>
              <a:ext uri="{FF2B5EF4-FFF2-40B4-BE49-F238E27FC236}">
                <a16:creationId xmlns:a16="http://schemas.microsoft.com/office/drawing/2014/main" id="{23C67FDD-F2A1-488D-B1EB-1843B1106C84}"/>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To ensure sharing of critical information, all responders must:</a:t>
            </a:r>
          </a:p>
          <a:p>
            <a:pPr marL="254000" lvl="1" indent="-254000" fontAlgn="auto">
              <a:spcBef>
                <a:spcPct val="100000"/>
              </a:spcBef>
              <a:buSzPct val="99000"/>
              <a:buFont typeface="Arial"/>
              <a:buChar char="•"/>
              <a:tabLst/>
            </a:pPr>
            <a:r>
              <a:rPr lang="en-US" kern="1200">
                <a:ea typeface="+mn-ea"/>
                <a:sym typeface="Arial"/>
              </a:rPr>
              <a:t>Brief others as needed</a:t>
            </a:r>
          </a:p>
          <a:p>
            <a:pPr marL="254000" lvl="1" indent="-254000" fontAlgn="auto">
              <a:spcBef>
                <a:spcPct val="100000"/>
              </a:spcBef>
              <a:buSzPct val="99000"/>
              <a:buFont typeface="Arial"/>
              <a:buChar char="•"/>
              <a:tabLst/>
            </a:pPr>
            <a:r>
              <a:rPr lang="en-US" kern="1200">
                <a:ea typeface="+mn-ea"/>
                <a:sym typeface="Arial"/>
              </a:rPr>
              <a:t>Debrief their actions</a:t>
            </a:r>
          </a:p>
          <a:p>
            <a:pPr marL="254000" lvl="1" indent="-254000" fontAlgn="auto">
              <a:spcBef>
                <a:spcPct val="100000"/>
              </a:spcBef>
              <a:buSzPct val="99000"/>
              <a:buFont typeface="Arial"/>
              <a:buChar char="•"/>
              <a:tabLst/>
            </a:pPr>
            <a:r>
              <a:rPr lang="en-US" kern="1200">
                <a:ea typeface="+mn-ea"/>
                <a:sym typeface="Arial"/>
              </a:rPr>
              <a:t>Communicate hazards to others</a:t>
            </a:r>
          </a:p>
          <a:p>
            <a:pPr marL="254000" lvl="1" indent="-254000" fontAlgn="auto">
              <a:spcBef>
                <a:spcPct val="100000"/>
              </a:spcBef>
              <a:buSzPct val="99000"/>
              <a:buFont typeface="Arial"/>
              <a:buChar char="•"/>
              <a:tabLst/>
            </a:pPr>
            <a:r>
              <a:rPr lang="en-US" kern="1200">
                <a:ea typeface="+mn-ea"/>
                <a:sym typeface="Arial"/>
              </a:rPr>
              <a:t>Acknowledge messages</a:t>
            </a:r>
          </a:p>
          <a:p>
            <a:pPr marL="254000" lvl="1" indent="-254000" fontAlgn="auto">
              <a:spcBef>
                <a:spcPct val="100000"/>
              </a:spcBef>
              <a:buSzPct val="99000"/>
              <a:buFont typeface="Arial"/>
              <a:buChar char="•"/>
              <a:tabLst/>
            </a:pPr>
            <a:r>
              <a:rPr lang="en-US" kern="1200">
                <a:ea typeface="+mn-ea"/>
                <a:sym typeface="Arial"/>
              </a:rPr>
              <a:t>Ask if they do not know</a:t>
            </a:r>
          </a:p>
          <a:p>
            <a:pPr>
              <a:spcBef>
                <a:spcPct val="100000"/>
              </a:spcBef>
              <a:buSzPct val="99000"/>
            </a:pPr>
            <a:r>
              <a:rPr lang="en-US" kern="1200">
                <a:sym typeface="Arial"/>
              </a:rPr>
              <a:t>While not always possible, the most effective form of communication is face-to-face. </a:t>
            </a:r>
            <a:endParaRPr lang="en-US"/>
          </a:p>
        </p:txBody>
      </p:sp>
      <p:pic>
        <p:nvPicPr>
          <p:cNvPr id="8" name="Content Placeholder 7" descr="People gathered around computer">
            <a:extLst>
              <a:ext uri="{FF2B5EF4-FFF2-40B4-BE49-F238E27FC236}">
                <a16:creationId xmlns:a16="http://schemas.microsoft.com/office/drawing/2014/main" id="{12D82195-50F0-489C-BC84-1CB9CDCD3A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B8757433-CC6A-419D-941C-F43A0C5E791B}"/>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20</a:t>
            </a:fld>
            <a:endParaRPr lang="en-US"/>
          </a:p>
        </p:txBody>
      </p:sp>
    </p:spTree>
    <p:extLst>
      <p:ext uri="{BB962C8B-B14F-4D97-AF65-F5344CB8AC3E}">
        <p14:creationId xmlns:p14="http://schemas.microsoft.com/office/powerpoint/2010/main" val="352798549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Briefing Elements</a:t>
            </a:r>
          </a:p>
        </p:txBody>
      </p:sp>
      <p:sp>
        <p:nvSpPr>
          <p:cNvPr id="8" name="Content Placeholder 7">
            <a:extLst>
              <a:ext uri="{FF2B5EF4-FFF2-40B4-BE49-F238E27FC236}">
                <a16:creationId xmlns:a16="http://schemas.microsoft.com/office/drawing/2014/main" id="{3D978432-F945-49CC-886E-3012A3F543F4}"/>
              </a:ext>
            </a:extLst>
          </p:cNvPr>
          <p:cNvSpPr>
            <a:spLocks noGrp="1"/>
          </p:cNvSpPr>
          <p:nvPr>
            <p:ph sz="quarter" idx="13"/>
          </p:nvPr>
        </p:nvSpPr>
        <p:spPr/>
        <p:txBody>
          <a:bodyPr>
            <a:normAutofit lnSpcReduction="10000"/>
          </a:bodyPr>
          <a:lstStyle/>
          <a:p>
            <a:pPr>
              <a:spcBef>
                <a:spcPct val="100000"/>
              </a:spcBef>
              <a:buSzPct val="99000"/>
            </a:pPr>
            <a:r>
              <a:rPr lang="en-US" kern="1200">
                <a:sym typeface="Arial"/>
              </a:rPr>
              <a:t>Provide complete briefings that include clearly stated objectives and the following elements:</a:t>
            </a:r>
            <a:endParaRPr lang="en-US"/>
          </a:p>
        </p:txBody>
      </p:sp>
      <p:pic>
        <p:nvPicPr>
          <p:cNvPr id="10" name="Content Placeholder 9" descr="Briefing Elements: Task- what is to be done, Purpose - Why it is to be done, End State - How it should look when done">
            <a:extLst>
              <a:ext uri="{FF2B5EF4-FFF2-40B4-BE49-F238E27FC236}">
                <a16:creationId xmlns:a16="http://schemas.microsoft.com/office/drawing/2014/main" id="{4CAAA5B3-6467-42DF-B581-AC5FD2DF26B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666835" y="3207009"/>
            <a:ext cx="3810330" cy="1348857"/>
          </a:xfrm>
          <a:prstGeom prst="rect">
            <a:avLst/>
          </a:prstGeom>
        </p:spPr>
      </p:pic>
      <p:sp>
        <p:nvSpPr>
          <p:cNvPr id="11" name="Slide Number Placeholder 10">
            <a:extLst>
              <a:ext uri="{FF2B5EF4-FFF2-40B4-BE49-F238E27FC236}">
                <a16:creationId xmlns:a16="http://schemas.microsoft.com/office/drawing/2014/main" id="{5EAD7C3E-C839-4ED0-8A60-05241F6FF850}"/>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21</a:t>
            </a:fld>
            <a:endParaRPr lang="en-US"/>
          </a:p>
        </p:txBody>
      </p:sp>
    </p:spTree>
    <p:extLst>
      <p:ext uri="{BB962C8B-B14F-4D97-AF65-F5344CB8AC3E}">
        <p14:creationId xmlns:p14="http://schemas.microsoft.com/office/powerpoint/2010/main" val="233692968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Management Assessment</a:t>
            </a:r>
          </a:p>
        </p:txBody>
      </p:sp>
      <p:sp>
        <p:nvSpPr>
          <p:cNvPr id="3" name="Content Placeholder 2">
            <a:extLst>
              <a:ext uri="{FF2B5EF4-FFF2-40B4-BE49-F238E27FC236}">
                <a16:creationId xmlns:a16="http://schemas.microsoft.com/office/drawing/2014/main" id="{EA80DD0C-1BEE-40E7-87AF-B0081D0F368C}"/>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Assessment is an important leadership responsibility and is conducted after a major activity in order to allow employees and leaders to discover what happened and why. Assessment methods include:</a:t>
            </a:r>
          </a:p>
          <a:p>
            <a:pPr marL="254000" lvl="1" indent="-254000" fontAlgn="auto">
              <a:spcBef>
                <a:spcPct val="100000"/>
              </a:spcBef>
              <a:spcAft>
                <a:spcPts val="0"/>
              </a:spcAft>
              <a:buSzPct val="99000"/>
              <a:buFont typeface="Arial"/>
              <a:buChar char="•"/>
              <a:tabLst/>
            </a:pPr>
            <a:r>
              <a:rPr lang="en-US" kern="1200">
                <a:ea typeface="+mn-ea"/>
                <a:sym typeface="Arial"/>
              </a:rPr>
              <a:t>Corrective action report/After-Action Review (AAR)</a:t>
            </a:r>
          </a:p>
          <a:p>
            <a:pPr marL="254000" lvl="1" indent="-254000" fontAlgn="auto">
              <a:spcBef>
                <a:spcPct val="100000"/>
              </a:spcBef>
              <a:spcAft>
                <a:spcPts val="0"/>
              </a:spcAft>
              <a:buSzPct val="99000"/>
              <a:buFont typeface="Arial"/>
              <a:buChar char="•"/>
              <a:tabLst/>
            </a:pPr>
            <a:r>
              <a:rPr lang="en-US" kern="1200">
                <a:ea typeface="+mn-ea"/>
                <a:sym typeface="Arial"/>
              </a:rPr>
              <a:t>Debriefing</a:t>
            </a:r>
          </a:p>
          <a:p>
            <a:pPr marL="254000" lvl="1" indent="-254000" fontAlgn="auto">
              <a:spcBef>
                <a:spcPct val="100000"/>
              </a:spcBef>
              <a:spcAft>
                <a:spcPts val="0"/>
              </a:spcAft>
              <a:buSzPct val="99000"/>
              <a:buFont typeface="Arial"/>
              <a:buChar char="•"/>
              <a:tabLst/>
            </a:pPr>
            <a:r>
              <a:rPr lang="en-US" kern="1200">
                <a:ea typeface="+mn-ea"/>
                <a:sym typeface="Arial"/>
              </a:rPr>
              <a:t>Post-incident critique</a:t>
            </a:r>
          </a:p>
          <a:p>
            <a:pPr marL="254000" lvl="1" indent="-254000" fontAlgn="auto">
              <a:spcBef>
                <a:spcPct val="100000"/>
              </a:spcBef>
              <a:spcAft>
                <a:spcPts val="0"/>
              </a:spcAft>
              <a:buSzPct val="99000"/>
              <a:buFont typeface="Arial"/>
              <a:buChar char="•"/>
              <a:tabLst/>
            </a:pPr>
            <a:r>
              <a:rPr lang="en-US" kern="1200">
                <a:ea typeface="+mn-ea"/>
                <a:sym typeface="Arial"/>
              </a:rPr>
              <a:t>Mitigation plans</a:t>
            </a:r>
            <a:endParaRPr lang="en-US"/>
          </a:p>
        </p:txBody>
      </p:sp>
      <p:pic>
        <p:nvPicPr>
          <p:cNvPr id="8" name="Content Placeholder 7" descr="Hands sitting on top of papers">
            <a:extLst>
              <a:ext uri="{FF2B5EF4-FFF2-40B4-BE49-F238E27FC236}">
                <a16:creationId xmlns:a16="http://schemas.microsoft.com/office/drawing/2014/main" id="{D0CB99D3-2F24-4BA3-8557-F28A47CCA1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A0B044A-32DB-4406-9318-A2F31D43E6F3}"/>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22</a:t>
            </a:fld>
            <a:endParaRPr lang="en-US"/>
          </a:p>
        </p:txBody>
      </p:sp>
    </p:spTree>
    <p:extLst>
      <p:ext uri="{BB962C8B-B14F-4D97-AF65-F5344CB8AC3E}">
        <p14:creationId xmlns:p14="http://schemas.microsoft.com/office/powerpoint/2010/main" val="415640100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fr-FR"/>
              <a:t>Discussion Question</a:t>
            </a:r>
            <a:endParaRPr lang="en-US"/>
          </a:p>
        </p:txBody>
      </p:sp>
      <p:sp>
        <p:nvSpPr>
          <p:cNvPr id="7" name="Content Placeholder 6">
            <a:extLst>
              <a:ext uri="{FF2B5EF4-FFF2-40B4-BE49-F238E27FC236}">
                <a16:creationId xmlns:a16="http://schemas.microsoft.com/office/drawing/2014/main" id="{D3F3F581-36B8-46DB-99F7-4F17B5871E17}"/>
              </a:ext>
            </a:extLst>
          </p:cNvPr>
          <p:cNvSpPr>
            <a:spLocks noGrp="1"/>
          </p:cNvSpPr>
          <p:nvPr>
            <p:ph sz="quarter" idx="14"/>
          </p:nvPr>
        </p:nvSpPr>
        <p:spPr/>
        <p:txBody>
          <a:bodyPr/>
          <a:lstStyle/>
          <a:p>
            <a:pPr>
              <a:spcBef>
                <a:spcPct val="100000"/>
              </a:spcBef>
              <a:buSzPct val="99000"/>
            </a:pPr>
            <a:r>
              <a:rPr lang="en-US" kern="1200">
                <a:sym typeface="Arial"/>
              </a:rPr>
              <a:t>What questions would you use to assess the effectiveness of incident management?</a:t>
            </a:r>
            <a:endParaRPr lang="en-US"/>
          </a:p>
        </p:txBody>
      </p:sp>
      <p:pic>
        <p:nvPicPr>
          <p:cNvPr id="8" name="Content Placeholder 7" descr="Discussion Question Icon">
            <a:extLst>
              <a:ext uri="{FF2B5EF4-FFF2-40B4-BE49-F238E27FC236}">
                <a16:creationId xmlns:a16="http://schemas.microsoft.com/office/drawing/2014/main" id="{D68F0F4D-28A1-41BF-AFCE-855DF5E297A7}"/>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473FF1E4-1A63-440D-83A6-055348EBF5A0}"/>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23</a:t>
            </a:fld>
            <a:endParaRPr lang="en-US"/>
          </a:p>
        </p:txBody>
      </p:sp>
    </p:spTree>
    <p:extLst>
      <p:ext uri="{BB962C8B-B14F-4D97-AF65-F5344CB8AC3E}">
        <p14:creationId xmlns:p14="http://schemas.microsoft.com/office/powerpoint/2010/main" val="413966544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Using Common Terminology</a:t>
            </a:r>
          </a:p>
        </p:txBody>
      </p:sp>
      <p:sp>
        <p:nvSpPr>
          <p:cNvPr id="3" name="Content Placeholder 2">
            <a:extLst>
              <a:ext uri="{FF2B5EF4-FFF2-40B4-BE49-F238E27FC236}">
                <a16:creationId xmlns:a16="http://schemas.microsoft.com/office/drawing/2014/main" id="{1F9D973D-BC33-4EE4-B985-33AC141F3D4C}"/>
              </a:ext>
            </a:extLst>
          </p:cNvPr>
          <p:cNvSpPr>
            <a:spLocks noGrp="1"/>
          </p:cNvSpPr>
          <p:nvPr>
            <p:ph sz="quarter" idx="13"/>
          </p:nvPr>
        </p:nvSpPr>
        <p:spPr/>
        <p:txBody>
          <a:bodyPr>
            <a:normAutofit lnSpcReduction="10000"/>
          </a:bodyPr>
          <a:lstStyle/>
          <a:p>
            <a:pPr fontAlgn="auto">
              <a:spcBef>
                <a:spcPct val="100000"/>
              </a:spcBef>
              <a:spcAft>
                <a:spcPts val="0"/>
              </a:spcAft>
              <a:buSzPct val="99000"/>
              <a:tabLst/>
            </a:pPr>
            <a:r>
              <a:rPr lang="en-US" kern="1200">
                <a:sym typeface="Arial"/>
              </a:rPr>
              <a:t>ICS establishes common terminology that allows diverse incident management and support entities to work together.</a:t>
            </a:r>
          </a:p>
          <a:p>
            <a:pPr fontAlgn="auto">
              <a:spcBef>
                <a:spcPct val="100000"/>
              </a:spcBef>
              <a:spcAft>
                <a:spcPts val="0"/>
              </a:spcAft>
              <a:buSzPct val="99000"/>
              <a:tabLst/>
            </a:pPr>
            <a:r>
              <a:rPr lang="en-US" kern="1200">
                <a:sym typeface="Arial"/>
              </a:rPr>
              <a:t>Major functions and functional units with incident management responsibilities are named and defined. Terminology for the organizational elements involved is standard and consistent. </a:t>
            </a:r>
            <a:endParaRPr lang="en-US"/>
          </a:p>
        </p:txBody>
      </p:sp>
      <p:pic>
        <p:nvPicPr>
          <p:cNvPr id="8" name="Content Placeholder 7" descr="Man and woman working at computers">
            <a:extLst>
              <a:ext uri="{FF2B5EF4-FFF2-40B4-BE49-F238E27FC236}">
                <a16:creationId xmlns:a16="http://schemas.microsoft.com/office/drawing/2014/main" id="{898E596B-35A1-4DE8-BB87-FD72BFDB837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05DB1556-8B02-4861-9B23-4B13CBDC3434}"/>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24</a:t>
            </a:fld>
            <a:endParaRPr lang="en-US"/>
          </a:p>
        </p:txBody>
      </p:sp>
    </p:spTree>
    <p:extLst>
      <p:ext uri="{BB962C8B-B14F-4D97-AF65-F5344CB8AC3E}">
        <p14:creationId xmlns:p14="http://schemas.microsoft.com/office/powerpoint/2010/main" val="85527161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Organization: Review</a:t>
            </a:r>
          </a:p>
        </p:txBody>
      </p:sp>
      <p:sp>
        <p:nvSpPr>
          <p:cNvPr id="3" name="Content Placeholder 2">
            <a:extLst>
              <a:ext uri="{FF2B5EF4-FFF2-40B4-BE49-F238E27FC236}">
                <a16:creationId xmlns:a16="http://schemas.microsoft.com/office/drawing/2014/main" id="{74B86812-F1D2-4196-B62C-DB7C560CA497}"/>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The ICS organization:</a:t>
            </a:r>
          </a:p>
          <a:p>
            <a:pPr marL="254000" lvl="1" indent="-254000" fontAlgn="auto">
              <a:spcBef>
                <a:spcPct val="100000"/>
              </a:spcBef>
              <a:buSzPct val="99000"/>
              <a:buFont typeface="Arial"/>
              <a:buChar char="•"/>
              <a:tabLst/>
            </a:pPr>
            <a:r>
              <a:rPr lang="en-US" kern="1200">
                <a:ea typeface="+mn-ea"/>
                <a:sym typeface="Arial"/>
              </a:rPr>
              <a:t>Is typically structured to facilitate activities in five major functional areas: Command, Operations, Planning, Logistics, and Finance/Administration</a:t>
            </a:r>
          </a:p>
          <a:p>
            <a:pPr marL="254000" lvl="1" indent="-254000" fontAlgn="auto">
              <a:spcBef>
                <a:spcPct val="100000"/>
              </a:spcBef>
              <a:buSzPct val="99000"/>
              <a:buFont typeface="Arial"/>
              <a:buChar char="•"/>
              <a:tabLst/>
            </a:pPr>
            <a:r>
              <a:rPr lang="en-US" kern="1200">
                <a:ea typeface="+mn-ea"/>
                <a:sym typeface="Arial"/>
              </a:rPr>
              <a:t>Is adaptable to any emergency or incident to which domestic incident management agencies would be expected to respond</a:t>
            </a:r>
          </a:p>
          <a:p>
            <a:pPr marL="254000" lvl="1" indent="-254000" fontAlgn="auto">
              <a:spcBef>
                <a:spcPct val="100000"/>
              </a:spcBef>
              <a:buSzPct val="99000"/>
              <a:buFont typeface="Arial"/>
              <a:buChar char="•"/>
              <a:tabLst/>
            </a:pPr>
            <a:r>
              <a:rPr lang="en-US" kern="1200">
                <a:ea typeface="+mn-ea"/>
                <a:sym typeface="Arial"/>
              </a:rPr>
              <a:t>Has a scalable organizational structure that is based on the size and complexity of the incident</a:t>
            </a:r>
          </a:p>
          <a:p>
            <a:pPr>
              <a:spcBef>
                <a:spcPct val="100000"/>
              </a:spcBef>
              <a:buSzPct val="99000"/>
            </a:pPr>
            <a:r>
              <a:rPr lang="en-US" kern="1200">
                <a:sym typeface="Arial"/>
              </a:rPr>
              <a:t>However, this flexibility does NOT allow for the modification of the standard, common language used to refer to organizational components or positions. </a:t>
            </a:r>
            <a:endParaRPr lang="en-US"/>
          </a:p>
        </p:txBody>
      </p:sp>
      <p:pic>
        <p:nvPicPr>
          <p:cNvPr id="8" name="Content Placeholder 7" descr="Sample Blank Organizational Chart">
            <a:extLst>
              <a:ext uri="{FF2B5EF4-FFF2-40B4-BE49-F238E27FC236}">
                <a16:creationId xmlns:a16="http://schemas.microsoft.com/office/drawing/2014/main" id="{27A30A16-EECB-4193-9B55-4C735C20341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59559" y="2202016"/>
            <a:ext cx="2539682" cy="2463492"/>
          </a:xfrm>
          <a:prstGeom prst="rect">
            <a:avLst/>
          </a:prstGeom>
        </p:spPr>
      </p:pic>
      <p:sp>
        <p:nvSpPr>
          <p:cNvPr id="9" name="Slide Number Placeholder 8">
            <a:extLst>
              <a:ext uri="{FF2B5EF4-FFF2-40B4-BE49-F238E27FC236}">
                <a16:creationId xmlns:a16="http://schemas.microsoft.com/office/drawing/2014/main" id="{1B215395-C97E-4225-9926-5E2F2A8256CF}"/>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25</a:t>
            </a:fld>
            <a:endParaRPr lang="en-US"/>
          </a:p>
        </p:txBody>
      </p:sp>
    </p:spTree>
    <p:extLst>
      <p:ext uri="{BB962C8B-B14F-4D97-AF65-F5344CB8AC3E}">
        <p14:creationId xmlns:p14="http://schemas.microsoft.com/office/powerpoint/2010/main" val="168436421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Organization: Review (Continued)</a:t>
            </a:r>
          </a:p>
        </p:txBody>
      </p:sp>
      <p:sp>
        <p:nvSpPr>
          <p:cNvPr id="8" name="Content Placeholder 7">
            <a:extLst>
              <a:ext uri="{FF2B5EF4-FFF2-40B4-BE49-F238E27FC236}">
                <a16:creationId xmlns:a16="http://schemas.microsoft.com/office/drawing/2014/main" id="{BCBE0C58-98BA-4949-85B0-30678D58C23E}"/>
              </a:ext>
            </a:extLst>
          </p:cNvPr>
          <p:cNvSpPr>
            <a:spLocks noGrp="1"/>
          </p:cNvSpPr>
          <p:nvPr>
            <p:ph sz="quarter" idx="13"/>
          </p:nvPr>
        </p:nvSpPr>
        <p:spPr/>
        <p:txBody>
          <a:bodyPr/>
          <a:lstStyle/>
          <a:p>
            <a:pPr>
              <a:spcBef>
                <a:spcPct val="100000"/>
              </a:spcBef>
              <a:buSzPct val="99000"/>
            </a:pPr>
            <a:r>
              <a:rPr lang="en-US" kern="1200">
                <a:sym typeface="Arial"/>
              </a:rPr>
              <a:t>Who's responsible for what?</a:t>
            </a:r>
            <a:endParaRPr lang="en-US"/>
          </a:p>
        </p:txBody>
      </p:sp>
      <p:pic>
        <p:nvPicPr>
          <p:cNvPr id="10" name="Content Placeholder 9" descr="Incident Command organizational chart with Incident Commander at top, Command Staff of Public Information Officer, Safety Officer, Liaison Officer in center, and General Staff of Operations Section Chief, Planning Section Chief, Logistics Section Chief, Finance/Administration Section Chief on bottom row.">
            <a:extLst>
              <a:ext uri="{FF2B5EF4-FFF2-40B4-BE49-F238E27FC236}">
                <a16:creationId xmlns:a16="http://schemas.microsoft.com/office/drawing/2014/main" id="{BBDE9F76-16B2-4187-87E9-ECF76F97A2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191047" y="2171913"/>
            <a:ext cx="4761905" cy="3419048"/>
          </a:xfrm>
          <a:prstGeom prst="rect">
            <a:avLst/>
          </a:prstGeom>
        </p:spPr>
      </p:pic>
      <p:sp>
        <p:nvSpPr>
          <p:cNvPr id="11" name="Slide Number Placeholder 10">
            <a:extLst>
              <a:ext uri="{FF2B5EF4-FFF2-40B4-BE49-F238E27FC236}">
                <a16:creationId xmlns:a16="http://schemas.microsoft.com/office/drawing/2014/main" id="{2712B54E-8747-4468-AAAA-846E774BB71A}"/>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26</a:t>
            </a:fld>
            <a:endParaRPr lang="en-US"/>
          </a:p>
        </p:txBody>
      </p:sp>
    </p:spTree>
    <p:extLst>
      <p:ext uri="{BB962C8B-B14F-4D97-AF65-F5344CB8AC3E}">
        <p14:creationId xmlns:p14="http://schemas.microsoft.com/office/powerpoint/2010/main" val="102213066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NIMS Management: Manageable Span of Control</a:t>
            </a:r>
          </a:p>
        </p:txBody>
      </p:sp>
      <p:sp>
        <p:nvSpPr>
          <p:cNvPr id="3" name="Content Placeholder 2">
            <a:extLst>
              <a:ext uri="{FF2B5EF4-FFF2-40B4-BE49-F238E27FC236}">
                <a16:creationId xmlns:a16="http://schemas.microsoft.com/office/drawing/2014/main" id="{8162F413-E13D-4D5A-8B9D-C66895C963DA}"/>
              </a:ext>
            </a:extLst>
          </p:cNvPr>
          <p:cNvSpPr>
            <a:spLocks noGrp="1"/>
          </p:cNvSpPr>
          <p:nvPr>
            <p:ph sz="quarter" idx="13"/>
          </p:nvPr>
        </p:nvSpPr>
        <p:spPr/>
        <p:txBody>
          <a:bodyPr>
            <a:normAutofit fontScale="85000" lnSpcReduction="20000"/>
          </a:bodyPr>
          <a:lstStyle/>
          <a:p>
            <a:pPr>
              <a:spcBef>
                <a:spcPct val="100000"/>
              </a:spcBef>
              <a:buSzPct val="99000"/>
            </a:pPr>
            <a:r>
              <a:rPr lang="en-US" kern="1200">
                <a:sym typeface="Arial"/>
              </a:rPr>
              <a:t>The optimal span of control for incident management is one supervisor to five subordinates; however, effective incident management frequently necessitates ratios significantly different from this. The 1:5 ratio is a guideline, and incident personnel use their best judgment to determine the actual distribution of subordinates to supervisors for a given incident or EOC activation.</a:t>
            </a:r>
            <a:endParaRPr lang="en-US"/>
          </a:p>
        </p:txBody>
      </p:sp>
      <p:pic>
        <p:nvPicPr>
          <p:cNvPr id="8" name="Content Placeholder 7" descr="Image shows 2 pyramids - first pyramid shows 3 people at the bottom of the pyramid with arrows pointing to 1 person at the top. The other pyramid shows 7 people at the bottom of the pyramid with arrows pointing to one person at the top.  ICS span of control for any supervisor is between 3 and 7 subordinates, and optimally does not exceed 5 subordinates.">
            <a:extLst>
              <a:ext uri="{FF2B5EF4-FFF2-40B4-BE49-F238E27FC236}">
                <a16:creationId xmlns:a16="http://schemas.microsoft.com/office/drawing/2014/main" id="{B65C6CED-CB80-463B-903E-1B0F4255416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206920" y="3699780"/>
            <a:ext cx="2730159" cy="1777778"/>
          </a:xfrm>
          <a:prstGeom prst="rect">
            <a:avLst/>
          </a:prstGeom>
        </p:spPr>
      </p:pic>
      <p:sp>
        <p:nvSpPr>
          <p:cNvPr id="9" name="Slide Number Placeholder 8">
            <a:extLst>
              <a:ext uri="{FF2B5EF4-FFF2-40B4-BE49-F238E27FC236}">
                <a16:creationId xmlns:a16="http://schemas.microsoft.com/office/drawing/2014/main" id="{26160ED6-B7FF-4480-833F-09667012AEC2}"/>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27</a:t>
            </a:fld>
            <a:endParaRPr lang="en-US"/>
          </a:p>
        </p:txBody>
      </p:sp>
    </p:spTree>
    <p:extLst>
      <p:ext uri="{BB962C8B-B14F-4D97-AF65-F5344CB8AC3E}">
        <p14:creationId xmlns:p14="http://schemas.microsoft.com/office/powerpoint/2010/main" val="35132673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Span of Control</a:t>
            </a:r>
          </a:p>
        </p:txBody>
      </p:sp>
      <p:sp>
        <p:nvSpPr>
          <p:cNvPr id="7" name="Content Placeholder 6">
            <a:extLst>
              <a:ext uri="{FF2B5EF4-FFF2-40B4-BE49-F238E27FC236}">
                <a16:creationId xmlns:a16="http://schemas.microsoft.com/office/drawing/2014/main" id="{8573A3E7-07B9-437C-A9AA-DCD98E7A2889}"/>
              </a:ext>
            </a:extLst>
          </p:cNvPr>
          <p:cNvSpPr>
            <a:spLocks noGrp="1"/>
          </p:cNvSpPr>
          <p:nvPr>
            <p:ph sz="quarter" idx="14"/>
          </p:nvPr>
        </p:nvSpPr>
        <p:spPr/>
        <p:txBody>
          <a:bodyPr/>
          <a:lstStyle/>
          <a:p>
            <a:pPr>
              <a:spcBef>
                <a:spcPct val="100000"/>
              </a:spcBef>
              <a:buSzPct val="99000"/>
            </a:pPr>
            <a:r>
              <a:rPr lang="en-US" kern="1200">
                <a:sym typeface="Arial"/>
              </a:rPr>
              <a:t>What influences span of control?</a:t>
            </a:r>
            <a:endParaRPr lang="en-US"/>
          </a:p>
        </p:txBody>
      </p:sp>
      <p:pic>
        <p:nvPicPr>
          <p:cNvPr id="8" name="Content Placeholder 7" descr="Discussion Question Icon">
            <a:extLst>
              <a:ext uri="{FF2B5EF4-FFF2-40B4-BE49-F238E27FC236}">
                <a16:creationId xmlns:a16="http://schemas.microsoft.com/office/drawing/2014/main" id="{B7501AE1-3771-47FF-950E-C0D458FE4C4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C2A56961-939D-42AD-9BC9-819BC3182576}"/>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28</a:t>
            </a:fld>
            <a:endParaRPr lang="en-US"/>
          </a:p>
        </p:txBody>
      </p:sp>
    </p:spTree>
    <p:extLst>
      <p:ext uri="{BB962C8B-B14F-4D97-AF65-F5344CB8AC3E}">
        <p14:creationId xmlns:p14="http://schemas.microsoft.com/office/powerpoint/2010/main" val="362866443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Modular Organization</a:t>
            </a:r>
          </a:p>
        </p:txBody>
      </p:sp>
      <p:sp>
        <p:nvSpPr>
          <p:cNvPr id="3" name="Content Placeholder 2">
            <a:extLst>
              <a:ext uri="{FF2B5EF4-FFF2-40B4-BE49-F238E27FC236}">
                <a16:creationId xmlns:a16="http://schemas.microsoft.com/office/drawing/2014/main" id="{5496BA90-ED55-4A2B-847F-52E4E2017305}"/>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ICS organization adheres to a "form follows function" philosophy. The size of the current organization and that of the next operational period is determined through the incident planning process.</a:t>
            </a:r>
          </a:p>
          <a:p>
            <a:pPr fontAlgn="auto">
              <a:spcBef>
                <a:spcPct val="100000"/>
              </a:spcBef>
              <a:spcAft>
                <a:spcPts val="0"/>
              </a:spcAft>
              <a:buSzPct val="99000"/>
              <a:tabLst/>
            </a:pPr>
            <a:r>
              <a:rPr lang="en-US" kern="1200">
                <a:sym typeface="Arial"/>
              </a:rPr>
              <a:t>Because the ICS is a modular concept, managing span of control is accomplished by organizing resources into Teams, Divisions, Groups, Branches, or Sections. When the supervisor-to-subordinate ratio exceeds manageable span of control, additional Teams, Divisions, Groups, Branches, or Sections can be established. When a supervisor is managing too few subordinates, Sections, Branches, Divisions, Groups, or Teams can be reorganized or demobilized to reach a more effective span of control.</a:t>
            </a:r>
            <a:endParaRPr lang="en-US"/>
          </a:p>
        </p:txBody>
      </p:sp>
      <p:pic>
        <p:nvPicPr>
          <p:cNvPr id="8" name="Content Placeholder 7" descr="Image shows 2 pyramids - first pyramid shows 3 people at the bottom of the pyramid with arrows pointing to 1 person at the top. The other pyramid shows 7 people at the bottom of the pyramid with arrows pointing to one person at the top.  ICS span of control for any supervisor is between 3 and 7 subordinates, and optimally does not exceed 5 subordinates.">
            <a:extLst>
              <a:ext uri="{FF2B5EF4-FFF2-40B4-BE49-F238E27FC236}">
                <a16:creationId xmlns:a16="http://schemas.microsoft.com/office/drawing/2014/main" id="{C3ED1509-1986-4032-86D1-30744193BFF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64320" y="2544873"/>
            <a:ext cx="2730159" cy="1777778"/>
          </a:xfrm>
          <a:prstGeom prst="rect">
            <a:avLst/>
          </a:prstGeom>
        </p:spPr>
      </p:pic>
      <p:sp>
        <p:nvSpPr>
          <p:cNvPr id="9" name="Slide Number Placeholder 8">
            <a:extLst>
              <a:ext uri="{FF2B5EF4-FFF2-40B4-BE49-F238E27FC236}">
                <a16:creationId xmlns:a16="http://schemas.microsoft.com/office/drawing/2014/main" id="{5C741717-1D71-44B8-B9D3-EA36762CB491}"/>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29</a:t>
            </a:fld>
            <a:endParaRPr lang="en-US"/>
          </a:p>
        </p:txBody>
      </p:sp>
    </p:spTree>
    <p:extLst>
      <p:ext uri="{BB962C8B-B14F-4D97-AF65-F5344CB8AC3E}">
        <p14:creationId xmlns:p14="http://schemas.microsoft.com/office/powerpoint/2010/main" val="234620659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Unity of Command</a:t>
            </a:r>
          </a:p>
        </p:txBody>
      </p:sp>
      <p:sp>
        <p:nvSpPr>
          <p:cNvPr id="3" name="Content Placeholder 2">
            <a:extLst>
              <a:ext uri="{FF2B5EF4-FFF2-40B4-BE49-F238E27FC236}">
                <a16:creationId xmlns:a16="http://schemas.microsoft.com/office/drawing/2014/main" id="{CCE07333-8F56-4011-8848-1044381B6824}"/>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b="1" kern="1200">
                <a:sym typeface="Arial"/>
              </a:rPr>
              <a:t>Unity of command</a:t>
            </a:r>
            <a:r>
              <a:rPr lang="en-US" kern="1200">
                <a:sym typeface="Arial"/>
              </a:rPr>
              <a:t> means that each individual involved in incident operations will be assigned – and will report – to only one supervisor.</a:t>
            </a:r>
          </a:p>
          <a:p>
            <a:pPr fontAlgn="auto">
              <a:spcBef>
                <a:spcPct val="100000"/>
              </a:spcBef>
              <a:buSzPct val="99000"/>
              <a:tabLst/>
            </a:pPr>
            <a:r>
              <a:rPr lang="en-US" b="1" kern="1200">
                <a:sym typeface="Arial"/>
              </a:rPr>
              <a:t>Chain of command</a:t>
            </a:r>
            <a:r>
              <a:rPr lang="en-US" kern="1200">
                <a:sym typeface="Arial"/>
              </a:rPr>
              <a:t> and unity of command help to ensure that clear reporting relationships exist and eliminate the confusion caused by multiple, conflicting directives. Incident managers at all levels must be able to control the actions of all personnel under their supervision.</a:t>
            </a:r>
          </a:p>
          <a:p>
            <a:pPr fontAlgn="auto">
              <a:spcBef>
                <a:spcPct val="100000"/>
              </a:spcBef>
              <a:buSzPct val="99000"/>
              <a:tabLst/>
            </a:pPr>
            <a:r>
              <a:rPr lang="en-US" kern="1200">
                <a:sym typeface="Arial"/>
              </a:rPr>
              <a:t>Unity of command clears up many of the potential communication problems encountered in managing incidents or events because each individual maintains a formal communication relationship only with his or her immediate supervisor.</a:t>
            </a:r>
          </a:p>
          <a:p>
            <a:pPr>
              <a:spcBef>
                <a:spcPct val="100000"/>
              </a:spcBef>
              <a:buSzPct val="99000"/>
            </a:pPr>
            <a:r>
              <a:rPr lang="en-US" b="1" kern="1200">
                <a:sym typeface="Arial"/>
              </a:rPr>
              <a:t>Don't confuse unity of command with Unified Command!</a:t>
            </a:r>
            <a:r>
              <a:rPr lang="en-US" kern="1200">
                <a:sym typeface="Arial"/>
              </a:rPr>
              <a:t> </a:t>
            </a:r>
            <a:endParaRPr lang="en-US"/>
          </a:p>
        </p:txBody>
      </p:sp>
      <p:pic>
        <p:nvPicPr>
          <p:cNvPr id="8" name="Content Placeholder 7" descr="Police officers (Mena Police Department) planning talking at an incident scene.">
            <a:extLst>
              <a:ext uri="{FF2B5EF4-FFF2-40B4-BE49-F238E27FC236}">
                <a16:creationId xmlns:a16="http://schemas.microsoft.com/office/drawing/2014/main" id="{CB010AA0-6310-4F9D-8B17-06257A61532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9DCF4989-3AD9-47D3-8A23-C6E51654622A}"/>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a:t>
            </a:fld>
            <a:endParaRPr lang="en-US"/>
          </a:p>
        </p:txBody>
      </p:sp>
    </p:spTree>
    <p:extLst>
      <p:ext uri="{BB962C8B-B14F-4D97-AF65-F5344CB8AC3E}">
        <p14:creationId xmlns:p14="http://schemas.microsoft.com/office/powerpoint/2010/main" val="602640963"/>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Typical Organizational Structure</a:t>
            </a:r>
          </a:p>
        </p:txBody>
      </p:sp>
      <p:sp>
        <p:nvSpPr>
          <p:cNvPr id="3" name="Content Placeholder 2">
            <a:extLst>
              <a:ext uri="{FF2B5EF4-FFF2-40B4-BE49-F238E27FC236}">
                <a16:creationId xmlns:a16="http://schemas.microsoft.com/office/drawing/2014/main" id="{CA6FB345-B9B6-4D06-9304-B9DE806EFC75}"/>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The initial response to most domestic incidents is typically handled by local "911" dispatch centers, emergency responders within a single jurisdiction, and direct supporters of emergency responders. Most responses need go no further.</a:t>
            </a:r>
          </a:p>
          <a:p>
            <a:pPr fontAlgn="auto">
              <a:spcBef>
                <a:spcPct val="100000"/>
              </a:spcBef>
              <a:spcAft>
                <a:spcPts val="0"/>
              </a:spcAft>
              <a:buSzPct val="99000"/>
              <a:tabLst/>
            </a:pPr>
            <a:r>
              <a:rPr lang="en-US" kern="1200">
                <a:sym typeface="Arial"/>
              </a:rPr>
              <a:t>Approximately 95% of all incidents are small responses that include:</a:t>
            </a:r>
          </a:p>
          <a:p>
            <a:pPr marL="254000" lvl="1" indent="-254000" fontAlgn="auto">
              <a:spcBef>
                <a:spcPct val="100000"/>
              </a:spcBef>
              <a:spcAft>
                <a:spcPts val="0"/>
              </a:spcAft>
              <a:buSzPct val="99000"/>
              <a:buFont typeface="Arial"/>
              <a:buChar char="•"/>
              <a:tabLst/>
            </a:pPr>
            <a:r>
              <a:rPr lang="en-US" kern="1200">
                <a:ea typeface="+mn-ea"/>
                <a:sym typeface="Arial"/>
              </a:rPr>
              <a:t>Command: Incident Commander and other Command Staff</a:t>
            </a:r>
          </a:p>
          <a:p>
            <a:pPr marL="254000" lvl="1" indent="-254000" fontAlgn="auto">
              <a:spcBef>
                <a:spcPct val="100000"/>
              </a:spcBef>
              <a:spcAft>
                <a:spcPts val="0"/>
              </a:spcAft>
              <a:buSzPct val="99000"/>
              <a:buFont typeface="Arial"/>
              <a:buChar char="•"/>
              <a:tabLst/>
            </a:pPr>
            <a:r>
              <a:rPr lang="en-US" kern="1200">
                <a:ea typeface="+mn-ea"/>
                <a:sym typeface="Arial"/>
              </a:rPr>
              <a:t>Single Resource: An individual, a piece of equipment and its personnel complement, or an established crew or team of individuals with an identified work supervisor that can be used on an incident</a:t>
            </a:r>
            <a:endParaRPr lang="en-US"/>
          </a:p>
        </p:txBody>
      </p:sp>
      <p:pic>
        <p:nvPicPr>
          <p:cNvPr id="8" name="Content Placeholder 7" descr="Image of Incident Commander and three photos of professional areas. Top photo is an ambulance, middle photo is firefighters, bottom photo is police officer.">
            <a:extLst>
              <a:ext uri="{FF2B5EF4-FFF2-40B4-BE49-F238E27FC236}">
                <a16:creationId xmlns:a16="http://schemas.microsoft.com/office/drawing/2014/main" id="{0247C738-97A1-4021-904E-5B459D2EA3C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10150" y="2090737"/>
            <a:ext cx="3238500" cy="2686050"/>
          </a:xfrm>
          <a:prstGeom prst="rect">
            <a:avLst/>
          </a:prstGeom>
        </p:spPr>
      </p:pic>
      <p:sp>
        <p:nvSpPr>
          <p:cNvPr id="9" name="Slide Number Placeholder 8">
            <a:extLst>
              <a:ext uri="{FF2B5EF4-FFF2-40B4-BE49-F238E27FC236}">
                <a16:creationId xmlns:a16="http://schemas.microsoft.com/office/drawing/2014/main" id="{B0D830E2-E9F6-41BC-8003-38E29DB0824D}"/>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30</a:t>
            </a:fld>
            <a:endParaRPr lang="en-US"/>
          </a:p>
        </p:txBody>
      </p:sp>
    </p:spTree>
    <p:extLst>
      <p:ext uri="{BB962C8B-B14F-4D97-AF65-F5344CB8AC3E}">
        <p14:creationId xmlns:p14="http://schemas.microsoft.com/office/powerpoint/2010/main" val="148536869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Expanding Incidents</a:t>
            </a:r>
          </a:p>
        </p:txBody>
      </p:sp>
      <p:sp>
        <p:nvSpPr>
          <p:cNvPr id="8" name="Content Placeholder 7">
            <a:extLst>
              <a:ext uri="{FF2B5EF4-FFF2-40B4-BE49-F238E27FC236}">
                <a16:creationId xmlns:a16="http://schemas.microsoft.com/office/drawing/2014/main" id="{D68792C3-9926-48D0-8F9C-87C036F309BF}"/>
              </a:ext>
            </a:extLst>
          </p:cNvPr>
          <p:cNvSpPr>
            <a:spLocks noGrp="1"/>
          </p:cNvSpPr>
          <p:nvPr>
            <p:ph sz="quarter" idx="13"/>
          </p:nvPr>
        </p:nvSpPr>
        <p:spPr/>
        <p:txBody>
          <a:bodyPr>
            <a:normAutofit fontScale="70000" lnSpcReduction="20000"/>
          </a:bodyPr>
          <a:lstStyle/>
          <a:p>
            <a:pPr>
              <a:spcBef>
                <a:spcPct val="100000"/>
              </a:spcBef>
              <a:buSzPct val="99000"/>
            </a:pPr>
            <a:r>
              <a:rPr lang="en-US" kern="1200">
                <a:sym typeface="Arial"/>
              </a:rPr>
              <a:t>Incidents that begin with single resources may rapidly expand requiring significant additional resources and operational support. </a:t>
            </a:r>
            <a:endParaRPr lang="en-US"/>
          </a:p>
        </p:txBody>
      </p:sp>
      <p:pic>
        <p:nvPicPr>
          <p:cNvPr id="10" name="Content Placeholder 9" descr="Diagram/photos showing incident expanding to Branches, Divisions, Groups, Strike Team/Resource Team Task Force, and Single Resource.">
            <a:extLst>
              <a:ext uri="{FF2B5EF4-FFF2-40B4-BE49-F238E27FC236}">
                <a16:creationId xmlns:a16="http://schemas.microsoft.com/office/drawing/2014/main" id="{2792BACC-B5A7-49FA-87DD-3EA6C2011F8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828417" y="2223856"/>
            <a:ext cx="5487166" cy="3315163"/>
          </a:xfrm>
          <a:prstGeom prst="rect">
            <a:avLst/>
          </a:prstGeom>
        </p:spPr>
      </p:pic>
      <p:sp>
        <p:nvSpPr>
          <p:cNvPr id="11" name="Slide Number Placeholder 10">
            <a:extLst>
              <a:ext uri="{FF2B5EF4-FFF2-40B4-BE49-F238E27FC236}">
                <a16:creationId xmlns:a16="http://schemas.microsoft.com/office/drawing/2014/main" id="{83ED2FEB-6B71-4E8E-8D96-E878E503B973}"/>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31</a:t>
            </a:fld>
            <a:endParaRPr lang="en-US"/>
          </a:p>
        </p:txBody>
      </p:sp>
    </p:spTree>
    <p:extLst>
      <p:ext uri="{BB962C8B-B14F-4D97-AF65-F5344CB8AC3E}">
        <p14:creationId xmlns:p14="http://schemas.microsoft.com/office/powerpoint/2010/main" val="2840647461"/>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Use of Position Titles</a:t>
            </a:r>
          </a:p>
        </p:txBody>
      </p:sp>
      <p:sp>
        <p:nvSpPr>
          <p:cNvPr id="3" name="Content Placeholder 2">
            <a:extLst>
              <a:ext uri="{FF2B5EF4-FFF2-40B4-BE49-F238E27FC236}">
                <a16:creationId xmlns:a16="http://schemas.microsoft.com/office/drawing/2014/main" id="{9CD60A67-B8FC-44E6-8A62-C9459C387339}"/>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At each level within the ICS organization, individuals with primary responsibility positions have distinct titles. Using specific ICS position titles serves these important purposes:</a:t>
            </a:r>
          </a:p>
          <a:p>
            <a:pPr marL="254000" lvl="1" indent="-254000" fontAlgn="auto">
              <a:spcBef>
                <a:spcPct val="100000"/>
              </a:spcBef>
              <a:spcAft>
                <a:spcPts val="0"/>
              </a:spcAft>
              <a:buSzPct val="99000"/>
              <a:buFont typeface="Arial"/>
              <a:buChar char="•"/>
              <a:tabLst/>
            </a:pPr>
            <a:r>
              <a:rPr lang="en-US" kern="1200">
                <a:ea typeface="+mn-ea"/>
                <a:sym typeface="Arial"/>
              </a:rPr>
              <a:t>Provides a common standard</a:t>
            </a:r>
          </a:p>
          <a:p>
            <a:pPr marL="254000" lvl="1" indent="-254000" fontAlgn="auto">
              <a:spcBef>
                <a:spcPct val="100000"/>
              </a:spcBef>
              <a:spcAft>
                <a:spcPts val="0"/>
              </a:spcAft>
              <a:buSzPct val="99000"/>
              <a:buFont typeface="Arial"/>
              <a:buChar char="•"/>
              <a:tabLst/>
            </a:pPr>
            <a:r>
              <a:rPr lang="en-US" kern="1200">
                <a:ea typeface="+mn-ea"/>
                <a:sym typeface="Arial"/>
              </a:rPr>
              <a:t>Ensures qualified individuals fill positions</a:t>
            </a:r>
          </a:p>
          <a:p>
            <a:pPr marL="254000" lvl="1" indent="-254000" fontAlgn="auto">
              <a:spcBef>
                <a:spcPct val="100000"/>
              </a:spcBef>
              <a:spcAft>
                <a:spcPts val="0"/>
              </a:spcAft>
              <a:buSzPct val="99000"/>
              <a:buFont typeface="Arial"/>
              <a:buChar char="•"/>
              <a:tabLst/>
            </a:pPr>
            <a:r>
              <a:rPr lang="en-US" kern="1200">
                <a:ea typeface="+mn-ea"/>
                <a:sym typeface="Arial"/>
              </a:rPr>
              <a:t>Ensures that requested personnel are qualified</a:t>
            </a:r>
          </a:p>
          <a:p>
            <a:pPr marL="254000" lvl="1" indent="-254000" fontAlgn="auto">
              <a:spcBef>
                <a:spcPct val="100000"/>
              </a:spcBef>
              <a:spcAft>
                <a:spcPts val="0"/>
              </a:spcAft>
              <a:buSzPct val="99000"/>
              <a:buFont typeface="Arial"/>
              <a:buChar char="•"/>
              <a:tabLst/>
            </a:pPr>
            <a:r>
              <a:rPr lang="en-US" kern="1200">
                <a:ea typeface="+mn-ea"/>
                <a:sym typeface="Arial"/>
              </a:rPr>
              <a:t>Standardizes communication</a:t>
            </a:r>
          </a:p>
          <a:p>
            <a:pPr marL="254000" lvl="1" indent="-254000" fontAlgn="auto">
              <a:spcBef>
                <a:spcPct val="100000"/>
              </a:spcBef>
              <a:spcAft>
                <a:spcPts val="0"/>
              </a:spcAft>
              <a:buSzPct val="99000"/>
              <a:buFont typeface="Arial"/>
              <a:buChar char="•"/>
              <a:tabLst/>
            </a:pPr>
            <a:r>
              <a:rPr lang="en-US" kern="1200">
                <a:ea typeface="+mn-ea"/>
                <a:sym typeface="Arial"/>
              </a:rPr>
              <a:t>Describes the responsibilities of the position</a:t>
            </a:r>
            <a:endParaRPr lang="en-US"/>
          </a:p>
        </p:txBody>
      </p:sp>
      <p:pic>
        <p:nvPicPr>
          <p:cNvPr id="8" name="Content Placeholder 7" descr="Woman speaking on telephone">
            <a:extLst>
              <a:ext uri="{FF2B5EF4-FFF2-40B4-BE49-F238E27FC236}">
                <a16:creationId xmlns:a16="http://schemas.microsoft.com/office/drawing/2014/main" id="{66FBE742-3142-4B33-8C6E-CD658B090B2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C764E7FF-7CBE-40AB-9935-F6D96E205C53}"/>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32</a:t>
            </a:fld>
            <a:endParaRPr lang="en-US"/>
          </a:p>
        </p:txBody>
      </p:sp>
    </p:spTree>
    <p:extLst>
      <p:ext uri="{BB962C8B-B14F-4D97-AF65-F5344CB8AC3E}">
        <p14:creationId xmlns:p14="http://schemas.microsoft.com/office/powerpoint/2010/main" val="324822117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ICS Supervisory Position Titles</a:t>
            </a:r>
          </a:p>
        </p:txBody>
      </p:sp>
      <p:sp>
        <p:nvSpPr>
          <p:cNvPr id="3" name="Content Placeholder 2">
            <a:extLst>
              <a:ext uri="{FF2B5EF4-FFF2-40B4-BE49-F238E27FC236}">
                <a16:creationId xmlns:a16="http://schemas.microsoft.com/office/drawing/2014/main" id="{DCF1D59F-5632-4D25-845D-B8F7DD08C7F6}"/>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Titles for all ICS supervisory levels are shown in the table below:</a:t>
            </a:r>
          </a:p>
          <a:p>
            <a:pPr fontAlgn="auto">
              <a:spcBef>
                <a:spcPct val="100000"/>
              </a:spcBef>
              <a:spcAft>
                <a:spcPts val="0"/>
              </a:spcAft>
              <a:buSzPct val="99000"/>
              <a:tabLst/>
            </a:pPr>
            <a:r>
              <a:rPr lang="en-US" kern="1200">
                <a:sym typeface="Arial"/>
              </a:rPr>
              <a:t> </a:t>
            </a: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627853993"/>
              </p:ext>
            </p:extLst>
          </p:nvPr>
        </p:nvGraphicFramePr>
        <p:xfrm>
          <a:off x="457199" y="1995056"/>
          <a:ext cx="8229600" cy="3071632"/>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51459">
                <a:tc>
                  <a:txBody>
                    <a:bodyPr/>
                    <a:lstStyle/>
                    <a:p>
                      <a:pPr lvl="0" algn="ctr">
                        <a:spcBef>
                          <a:spcPct val="100000"/>
                        </a:spcBef>
                        <a:buClrTx/>
                      </a:pPr>
                      <a:r>
                        <a:rPr lang="en-US" sz="1800">
                          <a:solidFill>
                            <a:srgbClr val="000066"/>
                          </a:solidFill>
                          <a:latin typeface="Arial"/>
                          <a:ea typeface="+mn-ea"/>
                          <a:cs typeface="Arial"/>
                          <a:sym typeface="Arial"/>
                        </a:rPr>
                        <a:t>Organizational Level</a:t>
                      </a:r>
                    </a:p>
                  </a:txBody>
                  <a:tcPr>
                    <a:solidFill>
                      <a:srgbClr val="C0C0C0"/>
                    </a:solidFill>
                  </a:tcPr>
                </a:tc>
                <a:tc>
                  <a:txBody>
                    <a:bodyPr/>
                    <a:lstStyle/>
                    <a:p>
                      <a:pPr lvl="0" algn="ctr">
                        <a:spcBef>
                          <a:spcPct val="100000"/>
                        </a:spcBef>
                        <a:buClrTx/>
                      </a:pPr>
                      <a:r>
                        <a:rPr lang="en-US" sz="1800">
                          <a:solidFill>
                            <a:srgbClr val="000066"/>
                          </a:solidFill>
                          <a:latin typeface="Arial"/>
                          <a:ea typeface="+mn-ea"/>
                          <a:cs typeface="Arial"/>
                          <a:sym typeface="Arial"/>
                        </a:rPr>
                        <a:t>Title</a:t>
                      </a:r>
                    </a:p>
                  </a:txBody>
                  <a:tcPr>
                    <a:solidFill>
                      <a:srgbClr val="C0C0C0"/>
                    </a:solidFill>
                  </a:tcPr>
                </a:tc>
                <a:tc>
                  <a:txBody>
                    <a:bodyPr/>
                    <a:lstStyle/>
                    <a:p>
                      <a:pPr lvl="0" algn="ctr">
                        <a:spcBef>
                          <a:spcPct val="100000"/>
                        </a:spcBef>
                        <a:buClrTx/>
                      </a:pPr>
                      <a:r>
                        <a:rPr lang="en-US" sz="1800">
                          <a:solidFill>
                            <a:srgbClr val="000066"/>
                          </a:solidFill>
                          <a:latin typeface="Arial"/>
                          <a:ea typeface="+mn-ea"/>
                          <a:cs typeface="Arial"/>
                          <a:sym typeface="Arial"/>
                        </a:rPr>
                        <a:t>Support Position</a:t>
                      </a:r>
                    </a:p>
                  </a:txBody>
                  <a:tcPr>
                    <a:solidFill>
                      <a:srgbClr val="C0C0C0"/>
                    </a:solidFill>
                  </a:tcPr>
                </a:tc>
                <a:extLst>
                  <a:ext uri="{0D108BD9-81ED-4DB2-BD59-A6C34878D82A}">
                    <a16:rowId xmlns:a16="http://schemas.microsoft.com/office/drawing/2014/main" val="10000"/>
                  </a:ext>
                </a:extLst>
              </a:tr>
              <a:tr h="366325">
                <a:tc>
                  <a:txBody>
                    <a:bodyPr/>
                    <a:lstStyle/>
                    <a:p>
                      <a:pPr lvl="0" algn="l">
                        <a:spcBef>
                          <a:spcPct val="100000"/>
                        </a:spcBef>
                        <a:buClrTx/>
                      </a:pPr>
                      <a:r>
                        <a:rPr lang="en-US" sz="1800">
                          <a:solidFill>
                            <a:srgbClr val="000066"/>
                          </a:solidFill>
                          <a:latin typeface="Arial"/>
                          <a:ea typeface="+mn-ea"/>
                          <a:cs typeface="Arial"/>
                          <a:sym typeface="Arial"/>
                        </a:rPr>
                        <a:t>Incident Command</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Incident Commander</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Deputy</a:t>
                      </a:r>
                      <a:endParaRPr lang="en-US" sz="1800">
                        <a:solidFill>
                          <a:srgbClr val="000066"/>
                        </a:solidFill>
                      </a:endParaRPr>
                    </a:p>
                  </a:txBody>
                  <a:tcPr/>
                </a:tc>
                <a:extLst>
                  <a:ext uri="{0D108BD9-81ED-4DB2-BD59-A6C34878D82A}">
                    <a16:rowId xmlns:a16="http://schemas.microsoft.com/office/drawing/2014/main" val="10001"/>
                  </a:ext>
                </a:extLst>
              </a:tr>
              <a:tr h="351459">
                <a:tc>
                  <a:txBody>
                    <a:bodyPr/>
                    <a:lstStyle/>
                    <a:p>
                      <a:pPr lvl="0" algn="l">
                        <a:spcBef>
                          <a:spcPct val="100000"/>
                        </a:spcBef>
                        <a:buClrTx/>
                      </a:pPr>
                      <a:r>
                        <a:rPr lang="en-US" sz="1800">
                          <a:solidFill>
                            <a:srgbClr val="000066"/>
                          </a:solidFill>
                          <a:latin typeface="Arial"/>
                          <a:ea typeface="+mn-ea"/>
                          <a:cs typeface="Arial"/>
                          <a:sym typeface="Arial"/>
                        </a:rPr>
                        <a:t>Command Staff</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Officer</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Assistant</a:t>
                      </a:r>
                      <a:endParaRPr lang="en-US" sz="1800">
                        <a:solidFill>
                          <a:srgbClr val="000066"/>
                        </a:solidFill>
                      </a:endParaRPr>
                    </a:p>
                  </a:txBody>
                  <a:tcPr/>
                </a:tc>
                <a:extLst>
                  <a:ext uri="{0D108BD9-81ED-4DB2-BD59-A6C34878D82A}">
                    <a16:rowId xmlns:a16="http://schemas.microsoft.com/office/drawing/2014/main" val="10002"/>
                  </a:ext>
                </a:extLst>
              </a:tr>
              <a:tr h="366325">
                <a:tc>
                  <a:txBody>
                    <a:bodyPr/>
                    <a:lstStyle/>
                    <a:p>
                      <a:pPr lvl="0" algn="l">
                        <a:spcBef>
                          <a:spcPct val="100000"/>
                        </a:spcBef>
                        <a:buClrTx/>
                      </a:pPr>
                      <a:r>
                        <a:rPr lang="en-US" sz="1800">
                          <a:solidFill>
                            <a:srgbClr val="000066"/>
                          </a:solidFill>
                          <a:latin typeface="Arial"/>
                          <a:ea typeface="+mn-ea"/>
                          <a:cs typeface="Arial"/>
                          <a:sym typeface="Arial"/>
                        </a:rPr>
                        <a:t>General Staff (Section)</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Chief</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Deputy </a:t>
                      </a:r>
                      <a:endParaRPr lang="en-US" sz="1800">
                        <a:solidFill>
                          <a:srgbClr val="000066"/>
                        </a:solidFill>
                      </a:endParaRPr>
                    </a:p>
                  </a:txBody>
                  <a:tcPr/>
                </a:tc>
                <a:extLst>
                  <a:ext uri="{0D108BD9-81ED-4DB2-BD59-A6C34878D82A}">
                    <a16:rowId xmlns:a16="http://schemas.microsoft.com/office/drawing/2014/main" val="10003"/>
                  </a:ext>
                </a:extLst>
              </a:tr>
              <a:tr h="301504">
                <a:tc>
                  <a:txBody>
                    <a:bodyPr/>
                    <a:lstStyle/>
                    <a:p>
                      <a:pPr lvl="0" algn="l">
                        <a:spcBef>
                          <a:spcPct val="100000"/>
                        </a:spcBef>
                        <a:buClrTx/>
                      </a:pPr>
                      <a:r>
                        <a:rPr lang="en-US" sz="1800">
                          <a:solidFill>
                            <a:srgbClr val="000066"/>
                          </a:solidFill>
                          <a:latin typeface="Arial"/>
                          <a:ea typeface="+mn-ea"/>
                          <a:cs typeface="Arial"/>
                          <a:sym typeface="Arial"/>
                        </a:rPr>
                        <a:t>Branch</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Director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Deputy </a:t>
                      </a:r>
                      <a:endParaRPr lang="en-US" sz="1800">
                        <a:solidFill>
                          <a:srgbClr val="000066"/>
                        </a:solidFill>
                      </a:endParaRPr>
                    </a:p>
                  </a:txBody>
                  <a:tcPr/>
                </a:tc>
                <a:extLst>
                  <a:ext uri="{0D108BD9-81ED-4DB2-BD59-A6C34878D82A}">
                    <a16:rowId xmlns:a16="http://schemas.microsoft.com/office/drawing/2014/main" val="10004"/>
                  </a:ext>
                </a:extLst>
              </a:tr>
              <a:tr h="351459">
                <a:tc>
                  <a:txBody>
                    <a:bodyPr/>
                    <a:lstStyle/>
                    <a:p>
                      <a:pPr lvl="0" algn="l">
                        <a:spcBef>
                          <a:spcPct val="100000"/>
                        </a:spcBef>
                        <a:buClrTx/>
                      </a:pPr>
                      <a:r>
                        <a:rPr lang="en-US" sz="1800">
                          <a:solidFill>
                            <a:srgbClr val="000066"/>
                          </a:solidFill>
                          <a:latin typeface="Arial"/>
                          <a:ea typeface="+mn-ea"/>
                          <a:cs typeface="Arial"/>
                          <a:sym typeface="Arial"/>
                        </a:rPr>
                        <a:t>Division/Group</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Supervisor </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N/A</a:t>
                      </a:r>
                      <a:endParaRPr lang="en-US" sz="1800" dirty="0">
                        <a:solidFill>
                          <a:srgbClr val="000066"/>
                        </a:solidFill>
                      </a:endParaRPr>
                    </a:p>
                  </a:txBody>
                  <a:tcPr/>
                </a:tc>
                <a:extLst>
                  <a:ext uri="{0D108BD9-81ED-4DB2-BD59-A6C34878D82A}">
                    <a16:rowId xmlns:a16="http://schemas.microsoft.com/office/drawing/2014/main" val="10005"/>
                  </a:ext>
                </a:extLst>
              </a:tr>
              <a:tr h="301504">
                <a:tc>
                  <a:txBody>
                    <a:bodyPr/>
                    <a:lstStyle/>
                    <a:p>
                      <a:pPr lvl="0" algn="l">
                        <a:spcBef>
                          <a:spcPct val="100000"/>
                        </a:spcBef>
                        <a:buClrTx/>
                      </a:pPr>
                      <a:r>
                        <a:rPr lang="en-US" sz="1800">
                          <a:solidFill>
                            <a:srgbClr val="000066"/>
                          </a:solidFill>
                          <a:latin typeface="Arial"/>
                          <a:ea typeface="+mn-ea"/>
                          <a:cs typeface="Arial"/>
                          <a:sym typeface="Arial"/>
                        </a:rPr>
                        <a:t>Unit</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Unit Leader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Manager </a:t>
                      </a:r>
                      <a:endParaRPr lang="en-US" sz="1800">
                        <a:solidFill>
                          <a:srgbClr val="000066"/>
                        </a:solidFill>
                      </a:endParaRPr>
                    </a:p>
                  </a:txBody>
                  <a:tcPr/>
                </a:tc>
                <a:extLst>
                  <a:ext uri="{0D108BD9-81ED-4DB2-BD59-A6C34878D82A}">
                    <a16:rowId xmlns:a16="http://schemas.microsoft.com/office/drawing/2014/main" val="10006"/>
                  </a:ext>
                </a:extLst>
              </a:tr>
              <a:tr h="510182">
                <a:tc>
                  <a:txBody>
                    <a:bodyPr/>
                    <a:lstStyle/>
                    <a:p>
                      <a:pPr lvl="0" algn="l">
                        <a:spcBef>
                          <a:spcPct val="100000"/>
                        </a:spcBef>
                        <a:buClrTx/>
                      </a:pPr>
                      <a:r>
                        <a:rPr lang="en-US" sz="1800">
                          <a:solidFill>
                            <a:srgbClr val="000066"/>
                          </a:solidFill>
                          <a:latin typeface="Arial"/>
                          <a:ea typeface="+mn-ea"/>
                          <a:cs typeface="Arial"/>
                          <a:sym typeface="Arial"/>
                        </a:rPr>
                        <a:t>Strike Team/Task Force</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Leader </a:t>
                      </a:r>
                      <a:endParaRPr lang="en-US" sz="180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Single Resource Boss</a:t>
                      </a:r>
                      <a:endParaRPr lang="en-US" sz="180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7" name="Slide Number Placeholder 6">
            <a:extLst>
              <a:ext uri="{FF2B5EF4-FFF2-40B4-BE49-F238E27FC236}">
                <a16:creationId xmlns:a16="http://schemas.microsoft.com/office/drawing/2014/main" id="{FDC4DFF4-273A-4E9D-9169-3A47800ECFFC}"/>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33</a:t>
            </a:fld>
            <a:endParaRPr lang="en-US"/>
          </a:p>
        </p:txBody>
      </p:sp>
    </p:spTree>
    <p:extLst>
      <p:ext uri="{BB962C8B-B14F-4D97-AF65-F5344CB8AC3E}">
        <p14:creationId xmlns:p14="http://schemas.microsoft.com/office/powerpoint/2010/main" val="322834220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005F2E5E-9DD3-4A01-94AC-28D77933DD40}"/>
              </a:ext>
            </a:extLst>
          </p:cNvPr>
          <p:cNvSpPr>
            <a:spLocks noGrp="1"/>
          </p:cNvSpPr>
          <p:nvPr>
            <p:ph sz="quarter" idx="14"/>
          </p:nvPr>
        </p:nvSpPr>
        <p:spPr/>
        <p:txBody>
          <a:bodyPr>
            <a:normAutofit fontScale="62500" lnSpcReduction="20000"/>
          </a:bodyPr>
          <a:lstStyle/>
          <a:p>
            <a:pPr fontAlgn="auto">
              <a:spcBef>
                <a:spcPct val="100000"/>
              </a:spcBef>
              <a:spcAft>
                <a:spcPts val="0"/>
              </a:spcAft>
              <a:buSzPct val="99000"/>
              <a:tabLst/>
            </a:pPr>
            <a:r>
              <a:rPr lang="en-US" kern="1200">
                <a:sym typeface="Arial"/>
              </a:rPr>
              <a:t>How you would adjust the organizational strategy to maintain span of control for the scenario below? Be sure to use proper principles, position titles, and features.</a:t>
            </a:r>
          </a:p>
          <a:p>
            <a:pPr fontAlgn="auto">
              <a:spcBef>
                <a:spcPct val="100000"/>
              </a:spcBef>
              <a:spcAft>
                <a:spcPts val="0"/>
              </a:spcAft>
              <a:buSzPct val="99000"/>
              <a:tabLst/>
            </a:pPr>
            <a:r>
              <a:rPr lang="en-US" kern="1200">
                <a:sym typeface="Arial"/>
              </a:rPr>
              <a:t>Scenario: The Command Staff consists of a Safety Officer and Public Information Officer. In the General Staff, the Operations Section has seven Strike Teams under the supervision of one Leader. Each Strike Team consists of a mix of different types of law enforcement and medical resources. </a:t>
            </a:r>
            <a:endParaRPr lang="en-US"/>
          </a:p>
        </p:txBody>
      </p:sp>
      <p:pic>
        <p:nvPicPr>
          <p:cNvPr id="8" name="Content Placeholder 7" descr="Discussion Question Icon">
            <a:extLst>
              <a:ext uri="{FF2B5EF4-FFF2-40B4-BE49-F238E27FC236}">
                <a16:creationId xmlns:a16="http://schemas.microsoft.com/office/drawing/2014/main" id="{29B03976-0542-47DE-93B2-9D24CA18EF0B}"/>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6B81E85C-A283-407B-B8C4-CFBD962DF351}"/>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34</a:t>
            </a:fld>
            <a:endParaRPr lang="en-US"/>
          </a:p>
        </p:txBody>
      </p:sp>
    </p:spTree>
    <p:extLst>
      <p:ext uri="{BB962C8B-B14F-4D97-AF65-F5344CB8AC3E}">
        <p14:creationId xmlns:p14="http://schemas.microsoft.com/office/powerpoint/2010/main" val="325233086"/>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Completion</a:t>
            </a:r>
          </a:p>
        </p:txBody>
      </p:sp>
      <p:sp>
        <p:nvSpPr>
          <p:cNvPr id="3" name="Content Placeholder 2">
            <a:extLst>
              <a:ext uri="{FF2B5EF4-FFF2-40B4-BE49-F238E27FC236}">
                <a16:creationId xmlns:a16="http://schemas.microsoft.com/office/drawing/2014/main" id="{B04DCF66-99A9-4E50-A3A2-E7AAE267E6D8}"/>
              </a:ext>
            </a:extLst>
          </p:cNvPr>
          <p:cNvSpPr>
            <a:spLocks noGrp="1"/>
          </p:cNvSpPr>
          <p:nvPr>
            <p:ph idx="1"/>
          </p:nvPr>
        </p:nvSpPr>
        <p:spPr/>
        <p:txBody>
          <a:bodyPr>
            <a:normAutofit fontScale="85000" lnSpcReduction="20000"/>
          </a:bodyPr>
          <a:lstStyle/>
          <a:p>
            <a:pPr fontAlgn="auto">
              <a:spcBef>
                <a:spcPct val="100000"/>
              </a:spcBef>
              <a:buSzPct val="99000"/>
              <a:tabLst/>
            </a:pPr>
            <a:r>
              <a:rPr lang="en-US" kern="1200">
                <a:sym typeface="Arial"/>
              </a:rPr>
              <a:t>You have completed the Incident Command and Unified Command lesson. You should now be able to:</a:t>
            </a:r>
          </a:p>
          <a:p>
            <a:pPr marL="254000" lvl="1" indent="-254000" fontAlgn="auto">
              <a:spcBef>
                <a:spcPct val="100000"/>
              </a:spcBef>
              <a:buSzPct val="99000"/>
              <a:buFont typeface="Arial"/>
              <a:buChar char="•"/>
              <a:tabLst/>
            </a:pPr>
            <a:r>
              <a:rPr lang="en-US" kern="1200">
                <a:ea typeface="+mn-ea"/>
                <a:sym typeface="Arial"/>
              </a:rPr>
              <a:t>Describe chain of command and formal communication relationships. </a:t>
            </a:r>
          </a:p>
          <a:p>
            <a:pPr marL="254000" lvl="1" indent="-254000" fontAlgn="auto">
              <a:spcBef>
                <a:spcPct val="100000"/>
              </a:spcBef>
              <a:buSzPct val="99000"/>
              <a:buFont typeface="Arial"/>
              <a:buChar char="•"/>
              <a:tabLst/>
            </a:pPr>
            <a:r>
              <a:rPr lang="en-US" kern="1200">
                <a:ea typeface="+mn-ea"/>
                <a:sym typeface="Arial"/>
              </a:rPr>
              <a:t>Identify common leadership responsibilities and values.</a:t>
            </a:r>
          </a:p>
          <a:p>
            <a:pPr marL="254000" lvl="1" indent="-254000" fontAlgn="auto">
              <a:spcBef>
                <a:spcPct val="100000"/>
              </a:spcBef>
              <a:buSzPct val="99000"/>
              <a:buFont typeface="Arial"/>
              <a:buChar char="•"/>
              <a:tabLst/>
            </a:pPr>
            <a:r>
              <a:rPr lang="en-US" kern="1200">
                <a:ea typeface="+mn-ea"/>
                <a:sym typeface="Arial"/>
              </a:rPr>
              <a:t>Describe span of control and modular development.</a:t>
            </a:r>
          </a:p>
          <a:p>
            <a:pPr marL="254000" lvl="1" indent="-254000" fontAlgn="auto">
              <a:spcBef>
                <a:spcPct val="100000"/>
              </a:spcBef>
              <a:buSzPct val="99000"/>
              <a:buFont typeface="Arial"/>
              <a:buChar char="•"/>
              <a:tabLst/>
            </a:pPr>
            <a:r>
              <a:rPr lang="en-US" kern="1200">
                <a:ea typeface="+mn-ea"/>
                <a:sym typeface="Arial"/>
              </a:rPr>
              <a:t>Describe the use of position titles. </a:t>
            </a:r>
          </a:p>
          <a:p>
            <a:pPr>
              <a:spcBef>
                <a:spcPct val="100000"/>
              </a:spcBef>
              <a:buSzPct val="99000"/>
            </a:pPr>
            <a:r>
              <a:rPr lang="en-US" kern="1200">
                <a:sym typeface="Arial"/>
              </a:rPr>
              <a:t>The next lesson will discuss delegation of authority and management by objectives. </a:t>
            </a:r>
            <a:endParaRPr lang="en-US"/>
          </a:p>
        </p:txBody>
      </p:sp>
      <p:sp>
        <p:nvSpPr>
          <p:cNvPr id="6" name="Slide Number Placeholder 5">
            <a:extLst>
              <a:ext uri="{FF2B5EF4-FFF2-40B4-BE49-F238E27FC236}">
                <a16:creationId xmlns:a16="http://schemas.microsoft.com/office/drawing/2014/main" id="{DDAEE6C7-819A-4D39-9844-32C0985C3262}"/>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35</a:t>
            </a:fld>
            <a:endParaRPr lang="en-US"/>
          </a:p>
        </p:txBody>
      </p:sp>
    </p:spTree>
    <p:extLst>
      <p:ext uri="{BB962C8B-B14F-4D97-AF65-F5344CB8AC3E}">
        <p14:creationId xmlns:p14="http://schemas.microsoft.com/office/powerpoint/2010/main" val="12780427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Unified Command (1 of 2)</a:t>
            </a:r>
          </a:p>
        </p:txBody>
      </p:sp>
      <p:sp>
        <p:nvSpPr>
          <p:cNvPr id="3" name="Content Placeholder 2">
            <a:extLst>
              <a:ext uri="{FF2B5EF4-FFF2-40B4-BE49-F238E27FC236}">
                <a16:creationId xmlns:a16="http://schemas.microsoft.com/office/drawing/2014/main" id="{C49C9A4E-9C33-4250-BF29-599702679A4E}"/>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a:sym typeface="Arial"/>
              </a:rPr>
              <a:t>When no one jurisdiction, agency, or organization has primary authority and/or the resources to manage an incident on its own, Unified Command may be established.  There is no one "Commander." The Unified Command can allocate resources regardless of ownership or location.</a:t>
            </a:r>
          </a:p>
          <a:p>
            <a:pPr fontAlgn="auto">
              <a:spcBef>
                <a:spcPct val="100000"/>
              </a:spcBef>
              <a:spcAft>
                <a:spcPts val="0"/>
              </a:spcAft>
              <a:buSzPct val="99000"/>
              <a:tabLst/>
            </a:pPr>
            <a:r>
              <a:rPr lang="en-US" kern="1200">
                <a:sym typeface="Arial"/>
              </a:rPr>
              <a:t>This illustration shows three responsible agencies managing an incident together under a Unified Command. </a:t>
            </a:r>
            <a:endParaRPr lang="en-US"/>
          </a:p>
        </p:txBody>
      </p:sp>
      <p:pic>
        <p:nvPicPr>
          <p:cNvPr id="8" name="Content Placeholder 7" descr="As shown in this illustration, responsible agencies manage an incident together under a Unified Command.">
            <a:extLst>
              <a:ext uri="{FF2B5EF4-FFF2-40B4-BE49-F238E27FC236}">
                <a16:creationId xmlns:a16="http://schemas.microsoft.com/office/drawing/2014/main" id="{58EDFDA1-2BFF-445A-8BDC-645A88A9E99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5900" y="2005012"/>
            <a:ext cx="2667000" cy="2857500"/>
          </a:xfrm>
          <a:prstGeom prst="rect">
            <a:avLst/>
          </a:prstGeom>
        </p:spPr>
      </p:pic>
      <p:sp>
        <p:nvSpPr>
          <p:cNvPr id="9" name="Slide Number Placeholder 8">
            <a:extLst>
              <a:ext uri="{FF2B5EF4-FFF2-40B4-BE49-F238E27FC236}">
                <a16:creationId xmlns:a16="http://schemas.microsoft.com/office/drawing/2014/main" id="{244DBBBB-2F8D-4933-8299-C65F8DF94BAB}"/>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4</a:t>
            </a:fld>
            <a:endParaRPr lang="en-US"/>
          </a:p>
        </p:txBody>
      </p:sp>
    </p:spTree>
    <p:extLst>
      <p:ext uri="{BB962C8B-B14F-4D97-AF65-F5344CB8AC3E}">
        <p14:creationId xmlns:p14="http://schemas.microsoft.com/office/powerpoint/2010/main" val="16784975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Unified Command (2 of 2)</a:t>
            </a:r>
          </a:p>
        </p:txBody>
      </p:sp>
      <p:sp>
        <p:nvSpPr>
          <p:cNvPr id="3" name="Content Placeholder 2">
            <a:extLst>
              <a:ext uri="{FF2B5EF4-FFF2-40B4-BE49-F238E27FC236}">
                <a16:creationId xmlns:a16="http://schemas.microsoft.com/office/drawing/2014/main" id="{E4E4F5B2-EAE4-4BC8-BF2E-6CC34CD437ED}"/>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Unified Command:</a:t>
            </a:r>
          </a:p>
          <a:p>
            <a:pPr marL="254000" lvl="1" indent="-254000" fontAlgn="auto">
              <a:spcBef>
                <a:spcPct val="100000"/>
              </a:spcBef>
              <a:spcAft>
                <a:spcPts val="0"/>
              </a:spcAft>
              <a:buSzPct val="99000"/>
              <a:buFont typeface="Arial"/>
              <a:buChar char="•"/>
              <a:tabLst/>
            </a:pPr>
            <a:r>
              <a:rPr lang="en-US" kern="1200">
                <a:ea typeface="+mn-ea"/>
                <a:sym typeface="Arial"/>
              </a:rPr>
              <a:t>Enables all responsible agencies to manage an incident together by establishing a common set of incident objectives and strategies</a:t>
            </a:r>
          </a:p>
          <a:p>
            <a:pPr marL="254000" lvl="1" indent="-254000" fontAlgn="auto">
              <a:spcBef>
                <a:spcPct val="100000"/>
              </a:spcBef>
              <a:spcAft>
                <a:spcPts val="0"/>
              </a:spcAft>
              <a:buSzPct val="99000"/>
              <a:buFont typeface="Arial"/>
              <a:buChar char="•"/>
              <a:tabLst/>
            </a:pPr>
            <a:r>
              <a:rPr lang="en-US" kern="1200">
                <a:ea typeface="+mn-ea"/>
                <a:sym typeface="Arial"/>
              </a:rPr>
              <a:t>Allows Incident Commanders to make joint decisions by establishing a single command structure at one Incident Command Post (ICP)</a:t>
            </a:r>
          </a:p>
          <a:p>
            <a:pPr marL="254000" lvl="1" indent="-254000" fontAlgn="auto">
              <a:spcBef>
                <a:spcPct val="100000"/>
              </a:spcBef>
              <a:spcAft>
                <a:spcPts val="0"/>
              </a:spcAft>
              <a:buSzPct val="99000"/>
              <a:buFont typeface="Arial"/>
              <a:buChar char="•"/>
              <a:tabLst/>
            </a:pPr>
            <a:r>
              <a:rPr lang="en-US" kern="1200">
                <a:ea typeface="+mn-ea"/>
                <a:sym typeface="Arial"/>
              </a:rPr>
              <a:t>Maintains Unity of Command. Each employee reports to only one supervisor</a:t>
            </a:r>
            <a:endParaRPr lang="en-US"/>
          </a:p>
        </p:txBody>
      </p:sp>
      <p:pic>
        <p:nvPicPr>
          <p:cNvPr id="8" name="Content Placeholder 7" descr="Graphic showing an Incident Command Post tent and three Incident Commanders.">
            <a:extLst>
              <a:ext uri="{FF2B5EF4-FFF2-40B4-BE49-F238E27FC236}">
                <a16:creationId xmlns:a16="http://schemas.microsoft.com/office/drawing/2014/main" id="{5D2A9418-4F81-4149-B235-2EFBFE4A43F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19687" y="2414587"/>
            <a:ext cx="3019425" cy="2038350"/>
          </a:xfrm>
          <a:prstGeom prst="rect">
            <a:avLst/>
          </a:prstGeom>
        </p:spPr>
      </p:pic>
      <p:sp>
        <p:nvSpPr>
          <p:cNvPr id="9" name="Slide Number Placeholder 8">
            <a:extLst>
              <a:ext uri="{FF2B5EF4-FFF2-40B4-BE49-F238E27FC236}">
                <a16:creationId xmlns:a16="http://schemas.microsoft.com/office/drawing/2014/main" id="{A0B82667-8D88-4299-A3CA-8A209B3330DA}"/>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5</a:t>
            </a:fld>
            <a:endParaRPr lang="en-US"/>
          </a:p>
        </p:txBody>
      </p:sp>
    </p:spTree>
    <p:extLst>
      <p:ext uri="{BB962C8B-B14F-4D97-AF65-F5344CB8AC3E}">
        <p14:creationId xmlns:p14="http://schemas.microsoft.com/office/powerpoint/2010/main" val="353640647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Advantages of Unified Command</a:t>
            </a:r>
          </a:p>
        </p:txBody>
      </p:sp>
      <p:sp>
        <p:nvSpPr>
          <p:cNvPr id="3" name="Content Placeholder 2">
            <a:extLst>
              <a:ext uri="{FF2B5EF4-FFF2-40B4-BE49-F238E27FC236}">
                <a16:creationId xmlns:a16="http://schemas.microsoft.com/office/drawing/2014/main" id="{97AE5257-5D33-449F-B596-9653CE6835E5}"/>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Advantages of using Unified Command include:</a:t>
            </a:r>
          </a:p>
          <a:p>
            <a:pPr marL="254000" lvl="1" indent="-254000" fontAlgn="auto">
              <a:spcBef>
                <a:spcPct val="100000"/>
              </a:spcBef>
              <a:spcAft>
                <a:spcPts val="0"/>
              </a:spcAft>
              <a:buSzPct val="99000"/>
              <a:buFont typeface="Arial"/>
              <a:buChar char="•"/>
              <a:tabLst/>
            </a:pPr>
            <a:r>
              <a:rPr lang="en-US" kern="1200">
                <a:ea typeface="+mn-ea"/>
                <a:sym typeface="Arial"/>
              </a:rPr>
              <a:t>A single set of objectives guides incident response.</a:t>
            </a:r>
          </a:p>
          <a:p>
            <a:pPr marL="254000" lvl="1" indent="-254000" fontAlgn="auto">
              <a:spcBef>
                <a:spcPct val="100000"/>
              </a:spcBef>
              <a:spcAft>
                <a:spcPts val="0"/>
              </a:spcAft>
              <a:buSzPct val="99000"/>
              <a:buFont typeface="Arial"/>
              <a:buChar char="•"/>
              <a:tabLst/>
            </a:pPr>
            <a:r>
              <a:rPr lang="en-US" kern="1200">
                <a:ea typeface="+mn-ea"/>
                <a:sym typeface="Arial"/>
              </a:rPr>
              <a:t>A collective approach is used to develop strategies to achieve incident objectives.</a:t>
            </a:r>
          </a:p>
          <a:p>
            <a:pPr marL="254000" lvl="1" indent="-254000" fontAlgn="auto">
              <a:spcBef>
                <a:spcPct val="100000"/>
              </a:spcBef>
              <a:spcAft>
                <a:spcPts val="0"/>
              </a:spcAft>
              <a:buSzPct val="99000"/>
              <a:buFont typeface="Arial"/>
              <a:buChar char="•"/>
              <a:tabLst/>
            </a:pPr>
            <a:r>
              <a:rPr lang="en-US" kern="1200">
                <a:ea typeface="+mn-ea"/>
                <a:sym typeface="Arial"/>
              </a:rPr>
              <a:t>Information flow and coordination are improved between all involved in the incident.</a:t>
            </a:r>
          </a:p>
          <a:p>
            <a:pPr marL="254000" lvl="1" indent="-254000" fontAlgn="auto">
              <a:spcBef>
                <a:spcPct val="100000"/>
              </a:spcBef>
              <a:spcAft>
                <a:spcPts val="0"/>
              </a:spcAft>
              <a:buSzPct val="99000"/>
              <a:buFont typeface="Arial"/>
              <a:buChar char="•"/>
              <a:tabLst/>
            </a:pPr>
            <a:r>
              <a:rPr lang="en-US" kern="1200">
                <a:ea typeface="+mn-ea"/>
                <a:sym typeface="Arial"/>
              </a:rPr>
              <a:t>All agencies have an understanding of joint priorities and restrictions.</a:t>
            </a:r>
          </a:p>
          <a:p>
            <a:pPr marL="254000" lvl="1" indent="-254000" fontAlgn="auto">
              <a:spcBef>
                <a:spcPct val="100000"/>
              </a:spcBef>
              <a:spcAft>
                <a:spcPts val="0"/>
              </a:spcAft>
              <a:buSzPct val="99000"/>
              <a:buFont typeface="Arial"/>
              <a:buChar char="•"/>
              <a:tabLst/>
            </a:pPr>
            <a:r>
              <a:rPr lang="en-US" kern="1200">
                <a:ea typeface="+mn-ea"/>
                <a:sym typeface="Arial"/>
              </a:rPr>
              <a:t>No agency's legal authorities will be compromised or neglected.</a:t>
            </a:r>
          </a:p>
          <a:p>
            <a:pPr marL="254000" lvl="1" indent="-254000" fontAlgn="auto">
              <a:spcBef>
                <a:spcPct val="100000"/>
              </a:spcBef>
              <a:spcAft>
                <a:spcPts val="0"/>
              </a:spcAft>
              <a:buSzPct val="99000"/>
              <a:buFont typeface="Arial"/>
              <a:buChar char="•"/>
              <a:tabLst/>
            </a:pPr>
            <a:r>
              <a:rPr lang="en-US" kern="1200">
                <a:ea typeface="+mn-ea"/>
                <a:sym typeface="Arial"/>
              </a:rPr>
              <a:t>Agencies' efforts are optimized as they perform their respective assignments under a single Incident Action Plan. </a:t>
            </a:r>
            <a:endParaRPr lang="en-US"/>
          </a:p>
        </p:txBody>
      </p:sp>
      <p:pic>
        <p:nvPicPr>
          <p:cNvPr id="8" name="Content Placeholder 7" descr="An Incident Action Plan incorporates emergency personnel including Firemen, Police, Water Rescue, and EMTs.">
            <a:extLst>
              <a:ext uri="{FF2B5EF4-FFF2-40B4-BE49-F238E27FC236}">
                <a16:creationId xmlns:a16="http://schemas.microsoft.com/office/drawing/2014/main" id="{05780D01-66C0-4111-BB31-0C2512B110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81625" y="2376487"/>
            <a:ext cx="2495550" cy="2114550"/>
          </a:xfrm>
          <a:prstGeom prst="rect">
            <a:avLst/>
          </a:prstGeom>
        </p:spPr>
      </p:pic>
      <p:sp>
        <p:nvSpPr>
          <p:cNvPr id="9" name="Slide Number Placeholder 8">
            <a:extLst>
              <a:ext uri="{FF2B5EF4-FFF2-40B4-BE49-F238E27FC236}">
                <a16:creationId xmlns:a16="http://schemas.microsoft.com/office/drawing/2014/main" id="{B6B859D2-FFF7-43D6-8DAA-258A42080268}"/>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6</a:t>
            </a:fld>
            <a:endParaRPr lang="en-US"/>
          </a:p>
        </p:txBody>
      </p:sp>
    </p:spTree>
    <p:extLst>
      <p:ext uri="{BB962C8B-B14F-4D97-AF65-F5344CB8AC3E}">
        <p14:creationId xmlns:p14="http://schemas.microsoft.com/office/powerpoint/2010/main" val="20717721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2.1: Unified Command</a:t>
            </a:r>
          </a:p>
        </p:txBody>
      </p:sp>
      <p:sp>
        <p:nvSpPr>
          <p:cNvPr id="3" name="Content Placeholder 2">
            <a:extLst>
              <a:ext uri="{FF2B5EF4-FFF2-40B4-BE49-F238E27FC236}">
                <a16:creationId xmlns:a16="http://schemas.microsoft.com/office/drawing/2014/main" id="{1F44527E-C88A-49EF-BB4C-9F534DCA9656}"/>
              </a:ext>
            </a:extLst>
          </p:cNvPr>
          <p:cNvSpPr>
            <a:spLocks noGrp="1"/>
          </p:cNvSpPr>
          <p:nvPr>
            <p:ph idx="1"/>
          </p:nvPr>
        </p:nvSpPr>
        <p:spPr/>
        <p:txBody>
          <a:bodyPr>
            <a:normAutofit fontScale="475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practice recognizing potential incident management issues.</a:t>
            </a:r>
          </a:p>
          <a:p>
            <a:pPr fontAlgn="auto">
              <a:spcBef>
                <a:spcPct val="100000"/>
              </a:spcBef>
              <a:spcAft>
                <a:spcPts val="0"/>
              </a:spcAft>
              <a:buSzPct val="99000"/>
              <a:tabLst/>
            </a:pPr>
            <a:r>
              <a:rPr lang="en-US" b="1" u="sng" kern="1200">
                <a:sym typeface="Arial"/>
              </a:rPr>
              <a:t>Time:</a:t>
            </a:r>
            <a:r>
              <a:rPr lang="en-US" kern="1200">
                <a:sym typeface="Arial"/>
              </a:rPr>
              <a:t> 15 minutes</a:t>
            </a:r>
          </a:p>
          <a:p>
            <a:pPr fontAlgn="auto">
              <a:spcBef>
                <a:spcPct val="100000"/>
              </a:spcBef>
              <a:spcAft>
                <a:spcPts val="0"/>
              </a:spcAft>
              <a:buSzPct val="99000"/>
              <a:tabLst/>
            </a:pPr>
            <a:r>
              <a:rPr lang="en-US" b="1" u="sng" kern="1200">
                <a:sym typeface="Arial"/>
              </a:rPr>
              <a:t>Instructions:</a:t>
            </a:r>
            <a:r>
              <a:rPr lang="en-US" kern="1200">
                <a:sym typeface="Arial"/>
              </a:rPr>
              <a:t> Working with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Read the scenario in your Student Manual.</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the potential incident management issues.</a:t>
            </a:r>
          </a:p>
          <a:p>
            <a:pPr marL="254000" lvl="1" indent="-254000" fontAlgn="auto">
              <a:spcBef>
                <a:spcPct val="100000"/>
              </a:spcBef>
              <a:spcAft>
                <a:spcPts val="0"/>
              </a:spcAft>
              <a:buSzPct val="99000"/>
              <a:buFont typeface="Arial"/>
              <a:buAutoNum type="arabicPeriod"/>
              <a:tabLst/>
            </a:pPr>
            <a:r>
              <a:rPr lang="en-US" kern="1200">
                <a:ea typeface="+mn-ea"/>
                <a:sym typeface="Arial"/>
              </a:rPr>
              <a:t>List the incident management issues on chart paper.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findings to the class in 10 minutes.</a:t>
            </a:r>
          </a:p>
          <a:p>
            <a:pPr fontAlgn="auto">
              <a:spcBef>
                <a:spcPct val="100000"/>
              </a:spcBef>
              <a:spcAft>
                <a:spcPts val="0"/>
              </a:spcAft>
              <a:buSzPct val="99000"/>
              <a:tabLst/>
            </a:pPr>
            <a:r>
              <a:rPr lang="en-US" b="1" u="sng" kern="1200">
                <a:sym typeface="Arial"/>
              </a:rPr>
              <a:t>Scenario:</a:t>
            </a:r>
            <a:endParaRPr lang="en-US" kern="1200">
              <a:sym typeface="Arial"/>
            </a:endParaRPr>
          </a:p>
          <a:p>
            <a:pPr fontAlgn="auto">
              <a:spcBef>
                <a:spcPct val="100000"/>
              </a:spcBef>
              <a:spcAft>
                <a:spcPts val="0"/>
              </a:spcAft>
              <a:buSzPct val="99000"/>
              <a:tabLst/>
            </a:pPr>
            <a:r>
              <a:rPr lang="en-US" kern="1200">
                <a:sym typeface="Arial"/>
              </a:rPr>
              <a:t>A tornado collapsed a building, trapping 15 people in its basement. Fire department officers immediately designated a fire station located directly across from the incident site as the Incident Command Post (ICP). However, the fire station’s confined location and immediate proximity to the incident made it ill-suited for directing the large-scale response effort. As police officers arrived on the scene, they decided to establish their Command Center at a school, several blocks away from the immediate response activities.</a:t>
            </a:r>
          </a:p>
          <a:p>
            <a:pPr fontAlgn="auto">
              <a:spcBef>
                <a:spcPct val="100000"/>
              </a:spcBef>
              <a:spcAft>
                <a:spcPts val="0"/>
              </a:spcAft>
              <a:buSzPct val="99000"/>
              <a:tabLst/>
            </a:pPr>
            <a:r>
              <a:rPr lang="en-US" kern="1200">
                <a:sym typeface="Arial"/>
              </a:rPr>
              <a:t>As response operations progressed and a mobile command vehicle became available, the Incident Command Post (ICP) was established in that vehicle just north of the hospital. Other agencies involved, such as the fire department and emergency medical services, began operating near the new ICP location and Incident Commander. The police department continued to operate from the school.</a:t>
            </a:r>
            <a:endParaRPr lang="en-US"/>
          </a:p>
        </p:txBody>
      </p:sp>
      <p:sp>
        <p:nvSpPr>
          <p:cNvPr id="6" name="Slide Number Placeholder 5">
            <a:extLst>
              <a:ext uri="{FF2B5EF4-FFF2-40B4-BE49-F238E27FC236}">
                <a16:creationId xmlns:a16="http://schemas.microsoft.com/office/drawing/2014/main" id="{3DDF04F1-F19B-41B1-9FF4-DA457386E76D}"/>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7</a:t>
            </a:fld>
            <a:endParaRPr lang="en-US"/>
          </a:p>
        </p:txBody>
      </p:sp>
    </p:spTree>
    <p:extLst>
      <p:ext uri="{BB962C8B-B14F-4D97-AF65-F5344CB8AC3E}">
        <p14:creationId xmlns:p14="http://schemas.microsoft.com/office/powerpoint/2010/main" val="5495233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Integrated Communications Overview</a:t>
            </a:r>
          </a:p>
        </p:txBody>
      </p:sp>
      <p:sp>
        <p:nvSpPr>
          <p:cNvPr id="3" name="Content Placeholder 2">
            <a:extLst>
              <a:ext uri="{FF2B5EF4-FFF2-40B4-BE49-F238E27FC236}">
                <a16:creationId xmlns:a16="http://schemas.microsoft.com/office/drawing/2014/main" id="{1B16E237-D1F2-48C5-B65E-4EB82D30B48B}"/>
              </a:ext>
            </a:extLst>
          </p:cNvPr>
          <p:cNvSpPr>
            <a:spLocks noGrp="1"/>
          </p:cNvSpPr>
          <p:nvPr>
            <p:ph sz="quarter" idx="13"/>
          </p:nvPr>
        </p:nvSpPr>
        <p:spPr/>
        <p:txBody>
          <a:bodyPr>
            <a:normAutofit fontScale="92500" lnSpcReduction="10000"/>
          </a:bodyPr>
          <a:lstStyle/>
          <a:p>
            <a:pPr>
              <a:spcBef>
                <a:spcPct val="100000"/>
              </a:spcBef>
              <a:buSzPct val="99000"/>
            </a:pPr>
            <a:r>
              <a:rPr lang="en-US" kern="1200">
                <a:sym typeface="Arial"/>
              </a:rPr>
              <a:t>Formal communications follow the lines of authority. However, information concerning incident or event can be passed horizontally or vertically within the organization without restriction.</a:t>
            </a:r>
            <a:endParaRPr lang="en-US" kern="1200">
              <a:sym typeface="Arial"/>
              <a:hlinkClick r:id="rId2">
                <a:extLst>
                  <a:ext uri="{A12FA001-AC4F-418D-AE19-62706E023703}">
                    <ahyp:hlinkClr xmlns:ahyp="http://schemas.microsoft.com/office/drawing/2018/hyperlinkcolor" val="tx"/>
                  </a:ext>
                </a:extLst>
              </a:hlinkClick>
            </a:endParaRPr>
          </a:p>
          <a:p>
            <a:pPr>
              <a:spcBef>
                <a:spcPct val="100000"/>
              </a:spcBef>
              <a:buSzPct val="99000"/>
            </a:pPr>
            <a:r>
              <a:rPr lang="en-US" kern="1200">
                <a:sym typeface="Arial"/>
                <a:hlinkClick r:id="rId2">
                  <a:extLst>
                    <a:ext uri="{A12FA001-AC4F-418D-AE19-62706E023703}">
                      <ahyp:hlinkClr xmlns:ahyp="http://schemas.microsoft.com/office/drawing/2018/hyperlinkcolor" val="tx"/>
                    </a:ext>
                  </a:extLst>
                </a:hlinkClick>
              </a:rPr>
              <a:t>Link to full description of organizational chart.</a:t>
            </a:r>
            <a:endParaRPr lang="en-US"/>
          </a:p>
        </p:txBody>
      </p:sp>
      <p:pic>
        <p:nvPicPr>
          <p:cNvPr id="9" name="Content Placeholder 8" descr="This image displays an organizational chart that shows formal communication traveling from the Incident Commander through the Operations Section to the Branch Director and Aire Operations Branch Director beneath the Operations Section.  It also depicts informal communications between the Operations Section and Planning Section.">
            <a:extLst>
              <a:ext uri="{FF2B5EF4-FFF2-40B4-BE49-F238E27FC236}">
                <a16:creationId xmlns:a16="http://schemas.microsoft.com/office/drawing/2014/main" id="{22B80DFF-D25D-4C02-8328-E6250AA15038}"/>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2732040" y="3471863"/>
            <a:ext cx="3679919" cy="2233612"/>
          </a:xfrm>
          <a:prstGeom prst="rect">
            <a:avLst/>
          </a:prstGeom>
        </p:spPr>
      </p:pic>
      <p:sp>
        <p:nvSpPr>
          <p:cNvPr id="10" name="Slide Number Placeholder 9">
            <a:extLst>
              <a:ext uri="{FF2B5EF4-FFF2-40B4-BE49-F238E27FC236}">
                <a16:creationId xmlns:a16="http://schemas.microsoft.com/office/drawing/2014/main" id="{EB0BDB80-8ACC-4267-A1C5-322BA126EB26}"/>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8</a:t>
            </a:fld>
            <a:endParaRPr lang="en-US"/>
          </a:p>
        </p:txBody>
      </p:sp>
    </p:spTree>
    <p:extLst>
      <p:ext uri="{BB962C8B-B14F-4D97-AF65-F5344CB8AC3E}">
        <p14:creationId xmlns:p14="http://schemas.microsoft.com/office/powerpoint/2010/main" val="153952148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Formal Communication</a:t>
            </a:r>
          </a:p>
        </p:txBody>
      </p:sp>
      <p:sp>
        <p:nvSpPr>
          <p:cNvPr id="3" name="Content Placeholder 2">
            <a:extLst>
              <a:ext uri="{FF2B5EF4-FFF2-40B4-BE49-F238E27FC236}">
                <a16:creationId xmlns:a16="http://schemas.microsoft.com/office/drawing/2014/main" id="{0E4F2DC1-E2C7-4A0C-9058-A53EF9912B89}"/>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As illustrated on the previous screen, formal communication must be used when:</a:t>
            </a:r>
          </a:p>
          <a:p>
            <a:pPr marL="254000" lvl="1" indent="-254000" fontAlgn="auto">
              <a:spcBef>
                <a:spcPct val="100000"/>
              </a:spcBef>
              <a:buSzPct val="99000"/>
              <a:buFont typeface="Arial"/>
              <a:buChar char="•"/>
              <a:tabLst/>
            </a:pPr>
            <a:r>
              <a:rPr lang="en-US" kern="1200">
                <a:ea typeface="+mn-ea"/>
                <a:sym typeface="Arial"/>
              </a:rPr>
              <a:t>Receiving and giving work assignments</a:t>
            </a:r>
          </a:p>
          <a:p>
            <a:pPr marL="254000" lvl="1" indent="-254000" fontAlgn="auto">
              <a:spcBef>
                <a:spcPct val="100000"/>
              </a:spcBef>
              <a:buSzPct val="99000"/>
              <a:buFont typeface="Arial"/>
              <a:buChar char="•"/>
              <a:tabLst/>
            </a:pPr>
            <a:r>
              <a:rPr lang="en-US" kern="1200">
                <a:ea typeface="+mn-ea"/>
                <a:sym typeface="Arial"/>
              </a:rPr>
              <a:t>Requesting support or additional resources</a:t>
            </a:r>
          </a:p>
          <a:p>
            <a:pPr marL="254000" lvl="1" indent="-254000" fontAlgn="auto">
              <a:spcBef>
                <a:spcPct val="100000"/>
              </a:spcBef>
              <a:buSzPct val="99000"/>
              <a:buFont typeface="Arial"/>
              <a:buChar char="•"/>
              <a:tabLst/>
            </a:pPr>
            <a:r>
              <a:rPr lang="en-US" kern="1200">
                <a:ea typeface="+mn-ea"/>
                <a:sym typeface="Arial"/>
              </a:rPr>
              <a:t>Reporting progress of assigned tasks</a:t>
            </a:r>
          </a:p>
          <a:p>
            <a:pPr>
              <a:spcBef>
                <a:spcPct val="100000"/>
              </a:spcBef>
              <a:buSzPct val="99000"/>
            </a:pPr>
            <a:r>
              <a:rPr lang="en-US" kern="1200">
                <a:sym typeface="Arial"/>
              </a:rPr>
              <a:t>Other information concerning the incident or event can be passed horizontally or vertically within the organization without restriction. This is known as informal communication. </a:t>
            </a:r>
            <a:endParaRPr lang="en-US"/>
          </a:p>
        </p:txBody>
      </p:sp>
      <p:pic>
        <p:nvPicPr>
          <p:cNvPr id="8" name="Content Placeholder 7" descr="2 photos showing: Dispatcher on her radio and a group of individuals in a meeting.">
            <a:extLst>
              <a:ext uri="{FF2B5EF4-FFF2-40B4-BE49-F238E27FC236}">
                <a16:creationId xmlns:a16="http://schemas.microsoft.com/office/drawing/2014/main" id="{EFB57948-5C65-4B84-9856-1E563603C5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DBAE776F-7A10-4A25-A2E7-EA636D653710}"/>
              </a:ext>
            </a:extLst>
          </p:cNvPr>
          <p:cNvSpPr>
            <a:spLocks noGrp="1"/>
          </p:cNvSpPr>
          <p:nvPr>
            <p:ph type="sldNum" sz="quarter" idx="12"/>
          </p:nvPr>
        </p:nvSpPr>
        <p:spPr/>
        <p:txBody>
          <a:bodyPr/>
          <a:lstStyle/>
          <a:p>
            <a:pPr>
              <a:spcBef>
                <a:spcPts val="100"/>
              </a:spcBef>
              <a:buSzPct val="99000"/>
            </a:pPr>
            <a:fld id="{DE74E2C9-41AB-4E28-AFB9-3B78FEA625F5}" type="slidenum">
              <a:rPr lang="en-US" smtClean="0"/>
              <a:pPr>
                <a:spcBef>
                  <a:spcPts val="100"/>
                </a:spcBef>
                <a:buSzPct val="99000"/>
              </a:pPr>
              <a:t>9</a:t>
            </a:fld>
            <a:endParaRPr lang="en-US"/>
          </a:p>
        </p:txBody>
      </p:sp>
    </p:spTree>
    <p:extLst>
      <p:ext uri="{BB962C8B-B14F-4D97-AF65-F5344CB8AC3E}">
        <p14:creationId xmlns:p14="http://schemas.microsoft.com/office/powerpoint/2010/main" val="2113186617"/>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568ddf3f-b77f-46a0-9295-2b9495b51427" ContentTypeId="0x0101" PreviousValue="false"/>
</file>

<file path=customXml/itemProps1.xml><?xml version="1.0" encoding="utf-8"?>
<ds:datastoreItem xmlns:ds="http://schemas.openxmlformats.org/officeDocument/2006/customXml" ds:itemID="{87F63AD5-F22E-4A39-B5F7-38CAF253E234}"/>
</file>

<file path=customXml/itemProps2.xml><?xml version="1.0" encoding="utf-8"?>
<ds:datastoreItem xmlns:ds="http://schemas.openxmlformats.org/officeDocument/2006/customXml" ds:itemID="{27DB5EBC-6814-4021-81C0-B2E88DCA6174}">
  <ds:schemaRefs>
    <ds:schemaRef ds:uri="http://schemas.microsoft.com/office/2006/metadata/properties"/>
    <ds:schemaRef ds:uri="http://schemas.microsoft.com/office/infopath/2007/PartnerControls"/>
    <ds:schemaRef ds:uri="95ba42ad-0bbe-4ff2-b5a3-00bdc267f7a0"/>
  </ds:schemaRefs>
</ds:datastoreItem>
</file>

<file path=customXml/itemProps3.xml><?xml version="1.0" encoding="utf-8"?>
<ds:datastoreItem xmlns:ds="http://schemas.openxmlformats.org/officeDocument/2006/customXml" ds:itemID="{183F5C0A-2E0A-4F82-929F-1ED580F67A23}">
  <ds:schemaRefs>
    <ds:schemaRef ds:uri="http://schemas.microsoft.com/sharepoint/v3/contenttype/forms"/>
  </ds:schemaRefs>
</ds:datastoreItem>
</file>

<file path=customXml/itemProps4.xml><?xml version="1.0" encoding="utf-8"?>
<ds:datastoreItem xmlns:ds="http://schemas.openxmlformats.org/officeDocument/2006/customXml" ds:itemID="{9E0F5121-6B53-473B-AE42-4386A319A126}">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2295</Words>
  <Application>Microsoft Office PowerPoint</Application>
  <PresentationFormat>On-screen Show (4:3)</PresentationFormat>
  <Paragraphs>233</Paragraphs>
  <Slides>35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Times New Roman</vt:lpstr>
      <vt:lpstr>Wingdings</vt:lpstr>
      <vt:lpstr>EMI_PPT</vt:lpstr>
      <vt:lpstr>Unit Objectives</vt:lpstr>
      <vt:lpstr>Chain of Command</vt:lpstr>
      <vt:lpstr>Unity of Command</vt:lpstr>
      <vt:lpstr>Unified Command (1 of 2)</vt:lpstr>
      <vt:lpstr>Unified Command (2 of 2)</vt:lpstr>
      <vt:lpstr>Advantages of Unified Command</vt:lpstr>
      <vt:lpstr>Activity 2.1: Unified Command</vt:lpstr>
      <vt:lpstr>Integrated Communications Overview</vt:lpstr>
      <vt:lpstr>Formal Communication</vt:lpstr>
      <vt:lpstr>Informal Communication</vt:lpstr>
      <vt:lpstr>Informal Communication (Continued)</vt:lpstr>
      <vt:lpstr>Activity 2.2: Incident Communications</vt:lpstr>
      <vt:lpstr>Discussion Question</vt:lpstr>
      <vt:lpstr>Common Leadership Responsibilities</vt:lpstr>
      <vt:lpstr>Leadership &amp; Values</vt:lpstr>
      <vt:lpstr>Commitment to Duty</vt:lpstr>
      <vt:lpstr>Discussion Question</vt:lpstr>
      <vt:lpstr>Leadership &amp; Respect</vt:lpstr>
      <vt:lpstr>Activity 2.3: Incident Leadership</vt:lpstr>
      <vt:lpstr>Communication Responsibilities</vt:lpstr>
      <vt:lpstr>Briefing Elements</vt:lpstr>
      <vt:lpstr>Incident Management Assessment</vt:lpstr>
      <vt:lpstr>Discussion Question</vt:lpstr>
      <vt:lpstr>Using Common Terminology</vt:lpstr>
      <vt:lpstr>ICS Organization: Review</vt:lpstr>
      <vt:lpstr>ICS Organization: Review (Continued)</vt:lpstr>
      <vt:lpstr>NIMS Management: Manageable Span of Control</vt:lpstr>
      <vt:lpstr>Span of Control</vt:lpstr>
      <vt:lpstr>Modular Organization</vt:lpstr>
      <vt:lpstr>Typical Organizational Structure</vt:lpstr>
      <vt:lpstr>Expanding Incidents</vt:lpstr>
      <vt:lpstr>Use of Position Titles</vt:lpstr>
      <vt:lpstr>ICS Supervisory Position Titles</vt:lpstr>
      <vt:lpstr>Discussion Question</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2</dc:title>
  <dc:creator/>
  <cp:lastModifiedBy/>
  <cp:revision>1</cp:revision>
  <dcterms:created xsi:type="dcterms:W3CDTF">2020-09-21T18:08:04Z</dcterms:created>
  <dcterms:modified xsi:type="dcterms:W3CDTF">2022-03-30T14:13:47Z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