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7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72" r:id="rId2"/>
    <p:sldId id="273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9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42FF0A-D401-4AED-B047-5C4E72FD605C}" type="datetimeFigureOut">
              <a:rPr lang="en-US" smtClean="0"/>
              <a:t>1/30/2020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B4F738-6FF0-4DC6-A9E4-763B57CFE8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7966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298EDF-5935-43E3-96A7-964E7186D03B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0474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A8B872-EA31-49BD-9BB7-8E3EAF3E745E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1/30/2020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F4F8FE"/>
                </a:solidFill>
              </a:defRPr>
            </a:lvl1pPr>
          </a:lstStyle>
          <a:p>
            <a:pPr>
              <a:defRPr/>
            </a:pPr>
            <a:r>
              <a:rPr lang="en-US" b="1" dirty="0"/>
              <a:t>Visual 1.</a:t>
            </a:r>
            <a:fld id="{167A036F-738C-4416-983E-5B04119587A4}" type="slidenum">
              <a:rPr lang="en-US" b="1" smtClean="0"/>
              <a:pPr>
                <a:defRPr/>
              </a:pPr>
              <a:t>‹#›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104955958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3E2FA5-8BBD-48DC-AD05-8F6F56B5DADC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1/30/2020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 b="0" i="0" baseline="0">
                <a:solidFill>
                  <a:srgbClr val="F4F8FE"/>
                </a:solidFill>
              </a:defRPr>
            </a:lvl1pPr>
          </a:lstStyle>
          <a:p>
            <a:pPr>
              <a:defRPr/>
            </a:pPr>
            <a:r>
              <a:rPr lang="en-US" dirty="0"/>
              <a:t>Visual 1.</a:t>
            </a:r>
            <a:fld id="{167A036F-738C-4416-983E-5B04119587A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236125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304800"/>
            <a:ext cx="27432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80264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8E84E9-3708-40B0-BDD4-655ACE3C2007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1/30/2020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 b="0" i="0" baseline="0">
                <a:solidFill>
                  <a:srgbClr val="F4F8FE"/>
                </a:solidFill>
              </a:defRPr>
            </a:lvl1pPr>
          </a:lstStyle>
          <a:p>
            <a:pPr>
              <a:defRPr/>
            </a:pPr>
            <a:r>
              <a:rPr lang="en-US" dirty="0"/>
              <a:t>Visual 1.</a:t>
            </a:r>
            <a:fld id="{167A036F-738C-4416-983E-5B04119587A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0010027"/>
      </p:ext>
    </p:extLst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1"/>
            <a:ext cx="10972800" cy="6397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68388"/>
            <a:ext cx="10972800" cy="46466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9F6C37-954A-4EDA-9CD8-B79C032B8CAF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1/30/2020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 b="0" i="0" baseline="0">
                <a:solidFill>
                  <a:srgbClr val="F4F8FE"/>
                </a:solidFill>
              </a:defRPr>
            </a:lvl1pPr>
          </a:lstStyle>
          <a:p>
            <a:pPr>
              <a:defRPr/>
            </a:pPr>
            <a:r>
              <a:rPr lang="en-US" dirty="0"/>
              <a:t>Visual 1.</a:t>
            </a:r>
            <a:fld id="{167A036F-738C-4416-983E-5B04119587A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6264009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ADC463-8186-4047-A51B-EA5A44D39E14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1/30/2020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44197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E4AED5-46F1-454B-B7A8-03A47BFE411B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1/30/2020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F4F8FE"/>
                </a:solidFill>
              </a:defRPr>
            </a:lvl1pPr>
          </a:lstStyle>
          <a:p>
            <a:pPr>
              <a:defRPr/>
            </a:pPr>
            <a:r>
              <a:rPr lang="en-US" b="1" dirty="0"/>
              <a:t>Visual 1.</a:t>
            </a:r>
            <a:fld id="{167A036F-738C-4416-983E-5B04119587A4}" type="slidenum">
              <a:rPr lang="en-US" b="1" smtClean="0"/>
              <a:pPr>
                <a:defRPr/>
              </a:pPr>
              <a:t>‹#›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58315108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068388"/>
            <a:ext cx="5384800" cy="4646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068388"/>
            <a:ext cx="5384800" cy="4646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DE379B-CA67-4FF9-9090-010C6903DD42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1/30/2020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F4F8FE"/>
                </a:solidFill>
              </a:defRPr>
            </a:lvl1pPr>
          </a:lstStyle>
          <a:p>
            <a:pPr>
              <a:defRPr/>
            </a:pPr>
            <a:r>
              <a:rPr lang="en-US" b="1" dirty="0"/>
              <a:t>Visual 1.</a:t>
            </a:r>
            <a:fld id="{167A036F-738C-4416-983E-5B04119587A4}" type="slidenum">
              <a:rPr lang="en-US" b="1" smtClean="0"/>
              <a:pPr>
                <a:defRPr/>
              </a:pPr>
              <a:t>‹#›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23815219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83955F-B633-46BF-A473-43DF0EF15713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1/30/2020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F4F8FE"/>
                </a:solidFill>
              </a:defRPr>
            </a:lvl1pPr>
          </a:lstStyle>
          <a:p>
            <a:pPr>
              <a:defRPr/>
            </a:pPr>
            <a:r>
              <a:rPr lang="en-US" b="1" dirty="0"/>
              <a:t>Visual 1.</a:t>
            </a:r>
            <a:fld id="{167A036F-738C-4416-983E-5B04119587A4}" type="slidenum">
              <a:rPr lang="en-US" b="1" smtClean="0"/>
              <a:pPr>
                <a:defRPr/>
              </a:pPr>
              <a:t>‹#›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815167103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1814E8-C70E-465D-96F2-267C7E89B0EC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1/30/2020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F4F8FE"/>
                </a:solidFill>
              </a:defRPr>
            </a:lvl1pPr>
          </a:lstStyle>
          <a:p>
            <a:pPr>
              <a:defRPr/>
            </a:pPr>
            <a:r>
              <a:rPr lang="en-US" b="1" dirty="0"/>
              <a:t>Visual 1.</a:t>
            </a:r>
            <a:fld id="{167A036F-738C-4416-983E-5B04119587A4}" type="slidenum">
              <a:rPr lang="en-US" b="1" smtClean="0"/>
              <a:pPr>
                <a:defRPr/>
              </a:pPr>
              <a:t>‹#›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21773926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6B61C3-7423-4551-BD75-74FD0A045663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1/30/2020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245600" y="6245225"/>
            <a:ext cx="2844800" cy="47625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Visual 1.</a:t>
            </a:r>
            <a:fld id="{39BEE0A1-21C7-45F8-91DE-2FA0295A022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3093169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6B327E-22AE-40F3-9BD4-5E5C41C115BD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1/30/2020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 b="0" i="0" baseline="0">
                <a:solidFill>
                  <a:srgbClr val="F4F8FE"/>
                </a:solidFill>
              </a:defRPr>
            </a:lvl1pPr>
          </a:lstStyle>
          <a:p>
            <a:pPr>
              <a:defRPr/>
            </a:pPr>
            <a:r>
              <a:rPr lang="en-US" dirty="0"/>
              <a:t>Visual 1.</a:t>
            </a:r>
            <a:fld id="{167A036F-738C-4416-983E-5B04119587A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098694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AB9363-4EC0-4149-8F04-C4473948E780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1/30/2020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 b="0" i="0" baseline="0">
                <a:solidFill>
                  <a:srgbClr val="F4F8FE"/>
                </a:solidFill>
              </a:defRPr>
            </a:lvl1pPr>
          </a:lstStyle>
          <a:p>
            <a:pPr>
              <a:defRPr/>
            </a:pPr>
            <a:r>
              <a:rPr lang="en-US" dirty="0"/>
              <a:t>Visual 1.</a:t>
            </a:r>
            <a:fld id="{167A036F-738C-4416-983E-5B04119587A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418814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 descr="FEMA Visual Template"/>
          <p:cNvPicPr>
            <a:picLocks noChangeAspect="1" noChangeArrowheads="1"/>
          </p:cNvPicPr>
          <p:nvPr userDrawn="1"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1"/>
            <a:ext cx="109728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068388"/>
            <a:ext cx="10972800" cy="464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F7949E-FC39-447F-9B4F-A92E1216EA94}" type="datetime1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1/30/2020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609600" y="990600"/>
            <a:ext cx="10769600" cy="15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 b="0" i="0" baseline="0">
                <a:solidFill>
                  <a:srgbClr val="F4F8FE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/>
              <a:t>Visual 1.</a:t>
            </a:r>
            <a:fld id="{167A036F-738C-4416-983E-5B04119587A4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24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>
    <p:wipe dir="r"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i="0" u="none">
          <a:solidFill>
            <a:srgbClr val="00006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000066"/>
          </a:solidFill>
          <a:latin typeface="Times New Roman" pitchFamily="18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000066"/>
          </a:solidFill>
          <a:latin typeface="Times New Roman" pitchFamily="18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000066"/>
          </a:solidFill>
          <a:latin typeface="Times New Roman" pitchFamily="18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000066"/>
          </a:solidFill>
          <a:latin typeface="Times New Roman" pitchFamily="18" charset="0"/>
          <a:cs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000066"/>
          </a:solidFill>
          <a:latin typeface="Times New Roman" pitchFamily="18" charset="0"/>
          <a:cs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000066"/>
          </a:solidFill>
          <a:latin typeface="Times New Roman" pitchFamily="18" charset="0"/>
          <a:cs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000066"/>
          </a:solidFill>
          <a:latin typeface="Times New Roman" pitchFamily="18" charset="0"/>
          <a:cs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800" b="1">
          <a:solidFill>
            <a:srgbClr val="000066"/>
          </a:solidFill>
          <a:latin typeface="Times New Roman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tabLst>
          <a:tab pos="401638" algn="l"/>
        </a:tabLst>
        <a:defRPr sz="2800" b="1">
          <a:solidFill>
            <a:srgbClr val="000066"/>
          </a:solidFill>
          <a:latin typeface="+mn-lt"/>
          <a:ea typeface="+mn-ea"/>
          <a:cs typeface="+mn-cs"/>
        </a:defRPr>
      </a:lvl1pPr>
      <a:lvl2pPr marL="4572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tabLst>
          <a:tab pos="401638" algn="l"/>
        </a:tabLst>
        <a:defRPr sz="2800" b="1">
          <a:solidFill>
            <a:srgbClr val="000066"/>
          </a:solidFill>
          <a:latin typeface="+mn-lt"/>
          <a:cs typeface="+mn-cs"/>
        </a:defRPr>
      </a:lvl2pPr>
      <a:lvl3pPr marL="9144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tabLst>
          <a:tab pos="401638" algn="l"/>
        </a:tabLst>
        <a:defRPr sz="2800" b="1">
          <a:solidFill>
            <a:srgbClr val="000066"/>
          </a:solidFill>
          <a:latin typeface="+mn-lt"/>
          <a:cs typeface="+mn-cs"/>
        </a:defRPr>
      </a:lvl3pPr>
      <a:lvl4pPr marL="13716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tabLst>
          <a:tab pos="401638" algn="l"/>
        </a:tabLst>
        <a:defRPr sz="2800" b="1">
          <a:solidFill>
            <a:srgbClr val="000066"/>
          </a:solidFill>
          <a:latin typeface="+mn-lt"/>
          <a:cs typeface="+mn-cs"/>
        </a:defRPr>
      </a:lvl4pPr>
      <a:lvl5pPr marL="2174875" indent="-228600" algn="l" rtl="0" eaLnBrk="0" fontAlgn="base" hangingPunct="0">
        <a:spcBef>
          <a:spcPct val="20000"/>
        </a:spcBef>
        <a:spcAft>
          <a:spcPct val="0"/>
        </a:spcAft>
        <a:buChar char="»"/>
        <a:tabLst>
          <a:tab pos="401638" algn="l"/>
        </a:tabLst>
        <a:defRPr sz="2000" b="1">
          <a:solidFill>
            <a:srgbClr val="000066"/>
          </a:solidFill>
          <a:latin typeface="+mn-lt"/>
          <a:cs typeface="+mn-cs"/>
        </a:defRPr>
      </a:lvl5pPr>
      <a:lvl6pPr marL="2632075" indent="-228600" algn="l" rtl="0" eaLnBrk="0" fontAlgn="base" hangingPunct="0">
        <a:spcBef>
          <a:spcPct val="20000"/>
        </a:spcBef>
        <a:spcAft>
          <a:spcPct val="0"/>
        </a:spcAft>
        <a:buChar char="»"/>
        <a:tabLst>
          <a:tab pos="401638" algn="l"/>
        </a:tabLst>
        <a:defRPr sz="2000" b="1">
          <a:solidFill>
            <a:srgbClr val="000066"/>
          </a:solidFill>
          <a:latin typeface="+mn-lt"/>
          <a:cs typeface="+mn-cs"/>
        </a:defRPr>
      </a:lvl6pPr>
      <a:lvl7pPr marL="3089275" indent="-228600" algn="l" rtl="0" eaLnBrk="0" fontAlgn="base" hangingPunct="0">
        <a:spcBef>
          <a:spcPct val="20000"/>
        </a:spcBef>
        <a:spcAft>
          <a:spcPct val="0"/>
        </a:spcAft>
        <a:buChar char="»"/>
        <a:tabLst>
          <a:tab pos="401638" algn="l"/>
        </a:tabLst>
        <a:defRPr sz="2000" b="1">
          <a:solidFill>
            <a:srgbClr val="000066"/>
          </a:solidFill>
          <a:latin typeface="+mn-lt"/>
          <a:cs typeface="+mn-cs"/>
        </a:defRPr>
      </a:lvl7pPr>
      <a:lvl8pPr marL="3546475" indent="-228600" algn="l" rtl="0" eaLnBrk="0" fontAlgn="base" hangingPunct="0">
        <a:spcBef>
          <a:spcPct val="20000"/>
        </a:spcBef>
        <a:spcAft>
          <a:spcPct val="0"/>
        </a:spcAft>
        <a:buChar char="»"/>
        <a:tabLst>
          <a:tab pos="401638" algn="l"/>
        </a:tabLst>
        <a:defRPr sz="2000" b="1">
          <a:solidFill>
            <a:srgbClr val="000066"/>
          </a:solidFill>
          <a:latin typeface="+mn-lt"/>
          <a:cs typeface="+mn-cs"/>
        </a:defRPr>
      </a:lvl8pPr>
      <a:lvl9pPr marL="4003675" indent="-228600" algn="l" rtl="0" eaLnBrk="0" fontAlgn="base" hangingPunct="0">
        <a:spcBef>
          <a:spcPct val="20000"/>
        </a:spcBef>
        <a:spcAft>
          <a:spcPct val="0"/>
        </a:spcAft>
        <a:buChar char="»"/>
        <a:tabLst>
          <a:tab pos="401638" algn="l"/>
        </a:tabLst>
        <a:defRPr sz="2000" b="1">
          <a:solidFill>
            <a:srgbClr val="00006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training.fema.gov/Instructors/bidIns.asppx" TargetMode="External"/><Relationship Id="rId2" Type="http://schemas.openxmlformats.org/officeDocument/2006/relationships/hyperlink" Target="mailto:FEMA-EMI-Instructorbidding@fema.dhs.gov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raining.fema.gov/instructors/biddable.aspx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mailto:FEMA-EMI-InstructorApplication@fema.dhs.gov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training.fema.gov/Instructors/adminreqnotice.aspx" TargetMode="External"/><Relationship Id="rId2" Type="http://schemas.openxmlformats.org/officeDocument/2006/relationships/hyperlink" Target="http://www.sam.gov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81200" y="1524000"/>
            <a:ext cx="8153400" cy="2895600"/>
          </a:xfrm>
        </p:spPr>
        <p:txBody>
          <a:bodyPr/>
          <a:lstStyle/>
          <a:p>
            <a:pPr algn="ctr" eaLnBrk="1" hangingPunct="1"/>
            <a:r>
              <a:rPr lang="en-US" sz="4000" dirty="0"/>
              <a:t>Emergency Management Institute (EMI)</a:t>
            </a:r>
            <a:br>
              <a:rPr lang="en-US" sz="4000" dirty="0"/>
            </a:br>
            <a:r>
              <a:rPr lang="en-US" sz="4000" dirty="0"/>
              <a:t> Instructor Qualification Process</a:t>
            </a:r>
            <a:endParaRPr lang="en-US" sz="4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381740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How to Bid to Instruct a Course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1828800" y="1068388"/>
            <a:ext cx="8610600" cy="4646612"/>
          </a:xfrm>
        </p:spPr>
        <p:txBody>
          <a:bodyPr/>
          <a:lstStyle/>
          <a:p>
            <a:pPr eaLnBrk="1" hangingPunct="1">
              <a:buSzPct val="120000"/>
            </a:pPr>
            <a:r>
              <a:rPr lang="en-US" sz="2400" dirty="0"/>
              <a:t>Once an applicant has an approved Qualification Letter and has met all of the administrative requirements, they may bid to instruct in a scheduled course.</a:t>
            </a:r>
          </a:p>
          <a:p>
            <a:pPr eaLnBrk="1" hangingPunct="1">
              <a:buSzPct val="120000"/>
            </a:pPr>
            <a:r>
              <a:rPr lang="en-US" sz="2400" dirty="0"/>
              <a:t>May only bid to instruct courses for which they hold a Qualification Letter.</a:t>
            </a:r>
          </a:p>
          <a:p>
            <a:pPr eaLnBrk="1" hangingPunct="1">
              <a:buSzPct val="120000"/>
            </a:pPr>
            <a:r>
              <a:rPr lang="en-US" sz="2400" dirty="0"/>
              <a:t>Contract Instructors must submit a bid package for review to:  </a:t>
            </a:r>
            <a:r>
              <a:rPr lang="en-US" sz="2400" dirty="0">
                <a:hlinkClick r:id="rId2"/>
              </a:rPr>
              <a:t>FEMA-EMI-Instructorbidding@fema.dhs.gov</a:t>
            </a:r>
            <a:endParaRPr lang="en-US" sz="2400" dirty="0"/>
          </a:p>
          <a:p>
            <a:pPr eaLnBrk="1" hangingPunct="1">
              <a:buSzPct val="120000"/>
            </a:pPr>
            <a:r>
              <a:rPr lang="en-US" sz="2400"/>
              <a:t>Bid </a:t>
            </a:r>
            <a:r>
              <a:rPr lang="en-US" sz="2400" dirty="0"/>
              <a:t>i</a:t>
            </a:r>
            <a:r>
              <a:rPr lang="en-US" sz="2400"/>
              <a:t>nstructions </a:t>
            </a:r>
            <a:r>
              <a:rPr lang="en-US" sz="2400" dirty="0"/>
              <a:t>provided at:</a:t>
            </a:r>
          </a:p>
          <a:p>
            <a:pPr eaLnBrk="1" hangingPunct="1">
              <a:buSzPct val="120000"/>
              <a:buNone/>
            </a:pPr>
            <a:r>
              <a:rPr lang="en-US" sz="2400" dirty="0"/>
              <a:t>	</a:t>
            </a:r>
            <a:r>
              <a:rPr lang="en-US" sz="2400" dirty="0">
                <a:hlinkClick r:id="rId3"/>
              </a:rPr>
              <a:t>https://training.fema.gov/Instructors/bidIns.asppx</a:t>
            </a:r>
            <a:r>
              <a:rPr lang="en-US" sz="2400" dirty="0"/>
              <a:t> </a:t>
            </a:r>
          </a:p>
          <a:p>
            <a:pPr eaLnBrk="1" hangingPunct="1">
              <a:buSzPct val="120000"/>
            </a:pPr>
            <a:endParaRPr lang="en-US" sz="2400" dirty="0"/>
          </a:p>
          <a:p>
            <a:pPr eaLnBrk="1" hangingPunct="1">
              <a:buSzPct val="120000"/>
            </a:pPr>
            <a:endParaRPr lang="en-US" sz="2400" dirty="0"/>
          </a:p>
          <a:p>
            <a:pPr eaLnBrk="1" hangingPunct="1">
              <a:buSzPct val="120000"/>
            </a:pPr>
            <a:endParaRPr lang="en-US" sz="2400" dirty="0"/>
          </a:p>
          <a:p>
            <a:pPr eaLnBrk="1" hangingPunct="1">
              <a:buSzPct val="120000"/>
            </a:pPr>
            <a:endParaRPr lang="en-US" dirty="0"/>
          </a:p>
          <a:p>
            <a:pPr eaLnBrk="1" hangingPunct="1">
              <a:buSzPct val="120000"/>
            </a:pPr>
            <a:endParaRPr lang="en-US" dirty="0"/>
          </a:p>
          <a:p>
            <a:pPr eaLnBrk="1" hangingPunct="1">
              <a:buSzPct val="120000"/>
            </a:pPr>
            <a:endParaRPr lang="en-US" dirty="0"/>
          </a:p>
          <a:p>
            <a:pPr eaLnBrk="1" hangingPunct="1">
              <a:buSzPct val="120000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507289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Summary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1828800" y="1068388"/>
            <a:ext cx="8610600" cy="4646612"/>
          </a:xfrm>
        </p:spPr>
        <p:txBody>
          <a:bodyPr/>
          <a:lstStyle/>
          <a:p>
            <a:pPr eaLnBrk="1" hangingPunct="1">
              <a:buSzPct val="120000"/>
            </a:pPr>
            <a:r>
              <a:rPr lang="en-US" sz="2400" dirty="0"/>
              <a:t>EMI needs experienced and knowledgeable instructors.</a:t>
            </a:r>
          </a:p>
          <a:p>
            <a:pPr eaLnBrk="1" hangingPunct="1">
              <a:buSzPct val="120000"/>
            </a:pPr>
            <a:r>
              <a:rPr lang="en-US" sz="2400" dirty="0"/>
              <a:t>Applicants must submit an instructor application package to be reviewed by a panel.</a:t>
            </a:r>
          </a:p>
          <a:p>
            <a:pPr eaLnBrk="1" hangingPunct="1">
              <a:buSzPct val="120000"/>
            </a:pPr>
            <a:r>
              <a:rPr lang="en-US" sz="2400" dirty="0"/>
              <a:t>Course-specific requirements 	</a:t>
            </a:r>
            <a:r>
              <a:rPr lang="en-US" sz="2400" dirty="0">
                <a:hlinkClick r:id="rId2"/>
              </a:rPr>
              <a:t>https://training.fema.gov/instructors/biddable.aspx</a:t>
            </a:r>
            <a:endParaRPr lang="en-US" sz="2400" dirty="0"/>
          </a:p>
          <a:p>
            <a:pPr eaLnBrk="1" hangingPunct="1">
              <a:buSzPct val="120000"/>
            </a:pPr>
            <a:r>
              <a:rPr lang="en-US" sz="2400" dirty="0"/>
              <a:t>Notification will occur within 60 days of receipt of complete package.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2927780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Contract Instructors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SzPct val="115000"/>
            </a:pPr>
            <a:r>
              <a:rPr lang="en-US" dirty="0"/>
              <a:t>Definition: A part-time instructor, usually a person who works full time in a specialty field and teaches one or two classes in that specialty.</a:t>
            </a:r>
          </a:p>
          <a:p>
            <a:pPr eaLnBrk="1" hangingPunct="1">
              <a:buSzPct val="115000"/>
            </a:pPr>
            <a:r>
              <a:rPr lang="en-US" dirty="0"/>
              <a:t>Augment EMI faculty in the delivery of a course.</a:t>
            </a:r>
          </a:p>
          <a:p>
            <a:pPr eaLnBrk="1" hangingPunct="1">
              <a:buSzPct val="11500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786960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EMI Courses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SzPct val="115000"/>
            </a:pPr>
            <a:r>
              <a:rPr lang="en-US" dirty="0"/>
              <a:t>Course lengths range from 1 day to 5 days.</a:t>
            </a:r>
          </a:p>
          <a:p>
            <a:pPr eaLnBrk="1" hangingPunct="1">
              <a:buSzPct val="115000"/>
            </a:pPr>
            <a:r>
              <a:rPr lang="en-US" dirty="0"/>
              <a:t>Classroom courses are offered in residence at EMI or in the field.  </a:t>
            </a:r>
          </a:p>
          <a:p>
            <a:pPr eaLnBrk="1" hangingPunct="1">
              <a:buSzPct val="115000"/>
            </a:pPr>
            <a:r>
              <a:rPr lang="en-US" dirty="0"/>
              <a:t>Courses also offered through Video </a:t>
            </a:r>
            <a:r>
              <a:rPr lang="en-US" dirty="0" err="1"/>
              <a:t>TeleTraining</a:t>
            </a:r>
            <a:r>
              <a:rPr lang="en-US" dirty="0"/>
              <a:t> (VTTX) and online webinars.</a:t>
            </a:r>
          </a:p>
          <a:p>
            <a:pPr eaLnBrk="1" hangingPunct="1">
              <a:buSzPct val="115000"/>
            </a:pPr>
            <a:r>
              <a:rPr lang="en-US" dirty="0"/>
              <a:t>Courses include practical application assessment of objectives through student activities and exercises.</a:t>
            </a:r>
          </a:p>
          <a:p>
            <a:pPr eaLnBrk="1" hangingPunct="1">
              <a:buSzPct val="115000"/>
            </a:pPr>
            <a:endParaRPr lang="en-US" dirty="0"/>
          </a:p>
          <a:p>
            <a:pPr eaLnBrk="1" hangingPunct="1">
              <a:buSzPct val="11500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0447438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dirty="0"/>
              <a:t>Contract Instructor Benefits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idx="1"/>
          </p:nvPr>
        </p:nvSpPr>
        <p:spPr>
          <a:xfrm>
            <a:off x="1905000" y="1295400"/>
            <a:ext cx="8229600" cy="4646612"/>
          </a:xfrm>
        </p:spPr>
        <p:txBody>
          <a:bodyPr/>
          <a:lstStyle/>
          <a:p>
            <a:pPr marL="0" indent="0" eaLnBrk="1" hangingPunct="1"/>
            <a:r>
              <a:rPr lang="en-US" dirty="0"/>
              <a:t> Enhanced professional credentials</a:t>
            </a:r>
          </a:p>
          <a:p>
            <a:pPr marL="0" indent="0" eaLnBrk="1" hangingPunct="1"/>
            <a:endParaRPr lang="en-US" dirty="0"/>
          </a:p>
          <a:p>
            <a:pPr marL="0" indent="0" eaLnBrk="1" hangingPunct="1"/>
            <a:r>
              <a:rPr lang="en-US" dirty="0"/>
              <a:t> Experience gained as a training professional</a:t>
            </a:r>
          </a:p>
          <a:p>
            <a:pPr marL="0" indent="0" eaLnBrk="1" hangingPunct="1"/>
            <a:endParaRPr lang="en-US" dirty="0"/>
          </a:p>
          <a:p>
            <a:pPr marL="0" indent="0" eaLnBrk="1" hangingPunct="1"/>
            <a:r>
              <a:rPr lang="en-US" dirty="0"/>
              <a:t> Opportunity for travel</a:t>
            </a:r>
          </a:p>
          <a:p>
            <a:pPr marL="0" indent="0" eaLnBrk="1" hangingPunct="1"/>
            <a:endParaRPr lang="en-US" dirty="0"/>
          </a:p>
          <a:p>
            <a:pPr marL="0" indent="0" eaLnBrk="1" hangingPunct="1"/>
            <a:r>
              <a:rPr lang="en-US" dirty="0"/>
              <a:t> Additional income</a:t>
            </a:r>
          </a:p>
        </p:txBody>
      </p:sp>
    </p:spTree>
    <p:extLst>
      <p:ext uri="{BB962C8B-B14F-4D97-AF65-F5344CB8AC3E}">
        <p14:creationId xmlns:p14="http://schemas.microsoft.com/office/powerpoint/2010/main" val="2320616460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Instructor Selection Criteria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SzPct val="120000"/>
            </a:pPr>
            <a:r>
              <a:rPr lang="en-US" dirty="0"/>
              <a:t>Will vary by course.</a:t>
            </a:r>
          </a:p>
          <a:p>
            <a:pPr eaLnBrk="1" hangingPunct="1">
              <a:buSzPct val="120000"/>
            </a:pPr>
            <a:r>
              <a:rPr lang="en-US" dirty="0"/>
              <a:t>Each course will have course-specific requirements in the following areas:</a:t>
            </a:r>
          </a:p>
          <a:p>
            <a:pPr lvl="2" eaLnBrk="1" hangingPunct="1">
              <a:buSzPct val="120000"/>
            </a:pPr>
            <a:r>
              <a:rPr lang="en-US" dirty="0"/>
              <a:t>Education</a:t>
            </a:r>
          </a:p>
          <a:p>
            <a:pPr lvl="2" eaLnBrk="1" hangingPunct="1">
              <a:buSzPct val="120000"/>
            </a:pPr>
            <a:r>
              <a:rPr lang="en-US" dirty="0"/>
              <a:t>Experience</a:t>
            </a:r>
          </a:p>
          <a:p>
            <a:pPr lvl="2" eaLnBrk="1" hangingPunct="1">
              <a:buSzPct val="120000"/>
            </a:pPr>
            <a:r>
              <a:rPr lang="en-US" dirty="0"/>
              <a:t>Technical Expertise</a:t>
            </a:r>
          </a:p>
          <a:p>
            <a:pPr lvl="2" eaLnBrk="1" hangingPunct="1">
              <a:buSzPct val="120000"/>
            </a:pPr>
            <a:r>
              <a:rPr lang="en-US" dirty="0"/>
              <a:t>Instructional Expertise</a:t>
            </a:r>
          </a:p>
          <a:p>
            <a:pPr lvl="2" eaLnBrk="1" hangingPunct="1">
              <a:buSzPct val="120000"/>
            </a:pPr>
            <a:r>
              <a:rPr lang="en-US" dirty="0"/>
              <a:t>Special Qualifications</a:t>
            </a:r>
          </a:p>
          <a:p>
            <a:pPr lvl="2" eaLnBrk="1" hangingPunct="1">
              <a:buSzPct val="120000"/>
            </a:pPr>
            <a:r>
              <a:rPr lang="en-US" dirty="0"/>
              <a:t>Certifications and/or Licenses</a:t>
            </a:r>
          </a:p>
        </p:txBody>
      </p:sp>
    </p:spTree>
    <p:extLst>
      <p:ext uri="{BB962C8B-B14F-4D97-AF65-F5344CB8AC3E}">
        <p14:creationId xmlns:p14="http://schemas.microsoft.com/office/powerpoint/2010/main" val="4088016164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Course-Specific Requirements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SzPct val="120000"/>
            </a:pPr>
            <a:r>
              <a:rPr lang="en-US" dirty="0"/>
              <a:t>Can be found through the Biddable Course List by entering the course code of the course you are interested in teaching. </a:t>
            </a:r>
          </a:p>
          <a:p>
            <a:pPr eaLnBrk="1" hangingPunct="1">
              <a:buSzPct val="120000"/>
            </a:pPr>
            <a:r>
              <a:rPr lang="en-US" dirty="0"/>
              <a:t>Biddable Course List is located at:</a:t>
            </a:r>
          </a:p>
          <a:p>
            <a:pPr marL="0" indent="0" eaLnBrk="1" hangingPunct="1">
              <a:buSzPct val="120000"/>
              <a:buNone/>
            </a:pPr>
            <a:endParaRPr lang="en-US" dirty="0"/>
          </a:p>
          <a:p>
            <a:pPr marL="0" indent="0" eaLnBrk="1" hangingPunct="1">
              <a:buSzPct val="120000"/>
              <a:buNone/>
            </a:pPr>
            <a:r>
              <a:rPr lang="en-US" sz="2400" dirty="0">
                <a:solidFill>
                  <a:srgbClr val="FF0000"/>
                </a:solidFill>
              </a:rPr>
              <a:t>https://training.fema.gov/instructors/biddable.aspx</a:t>
            </a:r>
          </a:p>
          <a:p>
            <a:pPr marL="0" indent="0" eaLnBrk="1" hangingPunct="1">
              <a:buSzPct val="120000"/>
              <a:buNone/>
            </a:pPr>
            <a:endParaRPr lang="en-US" dirty="0"/>
          </a:p>
          <a:p>
            <a:pPr marL="0" indent="0" eaLnBrk="1" hangingPunct="1">
              <a:buSzPct val="120000"/>
              <a:buNone/>
            </a:pPr>
            <a:endParaRPr lang="en-US" dirty="0"/>
          </a:p>
          <a:p>
            <a:pPr eaLnBrk="1" hangingPunct="1">
              <a:buSzPct val="120000"/>
            </a:pPr>
            <a:endParaRPr lang="en-US" dirty="0"/>
          </a:p>
          <a:p>
            <a:pPr marL="114300" lvl="1" indent="0" eaLnBrk="1" hangingPunct="1">
              <a:buSzPct val="120000"/>
              <a:buNone/>
            </a:pPr>
            <a:endParaRPr lang="en-US" dirty="0"/>
          </a:p>
          <a:p>
            <a:pPr eaLnBrk="1" hangingPunct="1">
              <a:buSzPct val="120000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5068246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304801"/>
            <a:ext cx="8839200" cy="639763"/>
          </a:xfrm>
        </p:spPr>
        <p:txBody>
          <a:bodyPr/>
          <a:lstStyle/>
          <a:p>
            <a:pPr eaLnBrk="1" hangingPunct="1"/>
            <a:r>
              <a:rPr lang="en-US" dirty="0"/>
              <a:t>Electronic Application Process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SzPct val="120000"/>
            </a:pPr>
            <a:r>
              <a:rPr lang="en-US" sz="2400" dirty="0"/>
              <a:t>Submit the following:</a:t>
            </a:r>
          </a:p>
          <a:p>
            <a:pPr lvl="2" eaLnBrk="1" hangingPunct="1">
              <a:buSzPct val="120000"/>
            </a:pPr>
            <a:r>
              <a:rPr lang="en-US" sz="2200" dirty="0"/>
              <a:t>A cover letter that lists the course you would like to instruct, no more than five (5) courses per application.</a:t>
            </a:r>
          </a:p>
          <a:p>
            <a:pPr lvl="2" eaLnBrk="1" hangingPunct="1">
              <a:buSzPct val="120000"/>
            </a:pPr>
            <a:r>
              <a:rPr lang="en-US" sz="2200" dirty="0"/>
              <a:t>A resume outlining your experience. </a:t>
            </a:r>
          </a:p>
          <a:p>
            <a:pPr lvl="2" eaLnBrk="1" hangingPunct="1">
              <a:buSzPct val="120000"/>
            </a:pPr>
            <a:r>
              <a:rPr lang="en-US" sz="2200" dirty="0"/>
              <a:t>The documentation necessary to demonstrate that you meet the course-specific requirement for each course.</a:t>
            </a:r>
          </a:p>
          <a:p>
            <a:pPr lvl="2" eaLnBrk="1" hangingPunct="1">
              <a:buSzPct val="120000"/>
            </a:pPr>
            <a:r>
              <a:rPr lang="en-US" sz="2200" dirty="0"/>
              <a:t>A link to a 30-minute teaching demonstration.</a:t>
            </a:r>
          </a:p>
          <a:p>
            <a:pPr lvl="2" eaLnBrk="1" hangingPunct="1">
              <a:buSzPct val="120000"/>
            </a:pPr>
            <a:r>
              <a:rPr lang="en-US" sz="2200" dirty="0"/>
              <a:t>At least two references.</a:t>
            </a:r>
          </a:p>
          <a:p>
            <a:pPr eaLnBrk="1" hangingPunct="1">
              <a:buSzPct val="120000"/>
            </a:pPr>
            <a:r>
              <a:rPr lang="en-US" sz="2400" dirty="0"/>
              <a:t>Submit the above package, via email, to:  </a:t>
            </a:r>
          </a:p>
          <a:p>
            <a:pPr marL="0" indent="0" eaLnBrk="1" hangingPunct="1">
              <a:buSzPct val="120000"/>
              <a:buNone/>
            </a:pPr>
            <a:r>
              <a:rPr lang="en-US" sz="2400" dirty="0">
                <a:hlinkClick r:id="rId2"/>
              </a:rPr>
              <a:t>FEMA-EMI-InstructorApplication@fema.dhs.gov</a:t>
            </a:r>
            <a:endParaRPr lang="en-US" sz="2400" dirty="0"/>
          </a:p>
          <a:p>
            <a:pPr eaLnBrk="1" hangingPunct="1">
              <a:buSzPct val="120000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88773788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you can expect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Instructor Application Representative communication</a:t>
            </a:r>
          </a:p>
          <a:p>
            <a:r>
              <a:rPr lang="en-US" dirty="0"/>
              <a:t>60-day turnaround once packet is complete</a:t>
            </a:r>
          </a:p>
          <a:p>
            <a:r>
              <a:rPr lang="en-US" dirty="0"/>
              <a:t>References checked</a:t>
            </a:r>
          </a:p>
          <a:p>
            <a:r>
              <a:rPr lang="en-US" dirty="0"/>
              <a:t>Teaching demonstrated reviewed</a:t>
            </a:r>
          </a:p>
          <a:p>
            <a:r>
              <a:rPr lang="en-US" dirty="0"/>
              <a:t>30-minute phone interview conducted</a:t>
            </a:r>
          </a:p>
          <a:p>
            <a:r>
              <a:rPr lang="en-US" dirty="0"/>
              <a:t>Panel determination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9359249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Administrative Requirements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1828800" y="1068388"/>
            <a:ext cx="8610600" cy="4646612"/>
          </a:xfrm>
        </p:spPr>
        <p:txBody>
          <a:bodyPr/>
          <a:lstStyle/>
          <a:p>
            <a:pPr eaLnBrk="1" hangingPunct="1">
              <a:buSzPct val="120000"/>
            </a:pPr>
            <a:r>
              <a:rPr lang="en-US" sz="2400" dirty="0"/>
              <a:t>Once notified that you meet the qualification standards, you will be required to complete the following administrative requirements:</a:t>
            </a:r>
          </a:p>
          <a:p>
            <a:pPr lvl="2" eaLnBrk="1" hangingPunct="1">
              <a:buSzPct val="120000"/>
            </a:pPr>
            <a:r>
              <a:rPr lang="en-US" sz="2400" dirty="0"/>
              <a:t>Submit to National Crime Information Center (NCIC) check.</a:t>
            </a:r>
          </a:p>
          <a:p>
            <a:pPr lvl="2" eaLnBrk="1" hangingPunct="1">
              <a:buSzPct val="120000"/>
            </a:pPr>
            <a:r>
              <a:rPr lang="en-US" sz="2400" dirty="0"/>
              <a:t>Obtain a Data Universal Numbering System          (DUNS) number.</a:t>
            </a:r>
          </a:p>
          <a:p>
            <a:pPr lvl="2" eaLnBrk="1" hangingPunct="1">
              <a:buSzPct val="120000"/>
            </a:pPr>
            <a:r>
              <a:rPr lang="en-US" sz="2400" dirty="0"/>
              <a:t>Register your DUNS number in the System for Award Management (SAM) at </a:t>
            </a:r>
            <a:r>
              <a:rPr lang="en-US" sz="2400" dirty="0">
                <a:hlinkClick r:id="rId2"/>
              </a:rPr>
              <a:t>www.sam.gov</a:t>
            </a:r>
            <a:r>
              <a:rPr lang="en-US" sz="2400" dirty="0"/>
              <a:t>.</a:t>
            </a:r>
          </a:p>
          <a:p>
            <a:pPr eaLnBrk="1" hangingPunct="1">
              <a:buSzPct val="120000"/>
            </a:pPr>
            <a:r>
              <a:rPr lang="en-US" sz="2400" dirty="0"/>
              <a:t>Details provided at: </a:t>
            </a:r>
            <a:r>
              <a:rPr lang="en-US" sz="2200" dirty="0">
                <a:hlinkClick r:id="rId3"/>
              </a:rPr>
              <a:t>https://training.fema.gov/Instructors/adminreqnotice.aspx</a:t>
            </a:r>
            <a:r>
              <a:rPr lang="en-US" sz="2200" dirty="0"/>
              <a:t> </a:t>
            </a:r>
          </a:p>
          <a:p>
            <a:pPr eaLnBrk="1" hangingPunct="1">
              <a:buSzPct val="120000"/>
            </a:pPr>
            <a:endParaRPr lang="en-US" dirty="0"/>
          </a:p>
          <a:p>
            <a:pPr eaLnBrk="1" hangingPunct="1">
              <a:buSzPct val="120000"/>
            </a:pPr>
            <a:endParaRPr lang="en-US" dirty="0"/>
          </a:p>
          <a:p>
            <a:pPr eaLnBrk="1" hangingPunct="1">
              <a:buSzPct val="120000"/>
            </a:pPr>
            <a:endParaRPr lang="en-US" dirty="0"/>
          </a:p>
          <a:p>
            <a:pPr eaLnBrk="1" hangingPunct="1">
              <a:buSzPct val="120000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362381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Times New Roman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05d83ceaa0bbd2e3bc716e6e66bd857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3d69fe45253d5ff147bb69036b756a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9FDC2DA-0D92-4744-8575-FDE52BF0C6FE}"/>
</file>

<file path=customXml/itemProps2.xml><?xml version="1.0" encoding="utf-8"?>
<ds:datastoreItem xmlns:ds="http://schemas.openxmlformats.org/officeDocument/2006/customXml" ds:itemID="{A23D844E-F1A8-45CB-9472-16409ABBF044}"/>
</file>

<file path=customXml/itemProps3.xml><?xml version="1.0" encoding="utf-8"?>
<ds:datastoreItem xmlns:ds="http://schemas.openxmlformats.org/officeDocument/2006/customXml" ds:itemID="{7E3FE48A-FCF0-44F2-A027-3652F5F997D5}"/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477</Words>
  <Application>Microsoft Office PowerPoint</Application>
  <PresentationFormat>Widescreen</PresentationFormat>
  <Paragraphs>75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Times New Roman</vt:lpstr>
      <vt:lpstr>Wingdings</vt:lpstr>
      <vt:lpstr>1_Default Design</vt:lpstr>
      <vt:lpstr>Emergency Management Institute (EMI)  Instructor Qualification Process</vt:lpstr>
      <vt:lpstr>Contract Instructors</vt:lpstr>
      <vt:lpstr>EMI Courses</vt:lpstr>
      <vt:lpstr>Contract Instructor Benefits</vt:lpstr>
      <vt:lpstr>Instructor Selection Criteria</vt:lpstr>
      <vt:lpstr>Course-Specific Requirements</vt:lpstr>
      <vt:lpstr>Electronic Application Process</vt:lpstr>
      <vt:lpstr>What you can expect</vt:lpstr>
      <vt:lpstr>Administrative Requirements</vt:lpstr>
      <vt:lpstr>How to Bid to Instruct a Course</vt:lpstr>
      <vt:lpstr>Summary</vt:lpstr>
    </vt:vector>
  </TitlesOfParts>
  <Company>DHS/FEMA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Instructor Qualification Process</dc:title>
  <dc:creator>sheidec1</dc:creator>
  <cp:lastModifiedBy>Maggi, Kimberly</cp:lastModifiedBy>
  <cp:revision>20</cp:revision>
  <dcterms:created xsi:type="dcterms:W3CDTF">2016-06-17T18:48:30Z</dcterms:created>
  <dcterms:modified xsi:type="dcterms:W3CDTF">2020-01-30T20:36:10Z</dcterms:modified>
</cp:coreProperties>
</file>