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Default Extension="jpg" ContentType="image/jpeg"/>
  <Override PartName="/ppt/diagrams/data1.xml" ContentType="application/vnd.openxmlformats-officedocument.drawingml.diagramData+xml"/>
  <Override PartName="/ppt/presentation.xml" ContentType="application/vnd.openxmlformats-officedocument.presentationml.presentation.main+xml"/>
  <Override PartName="/ppt/slides/slide57.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58.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4.xml" ContentType="application/vnd.openxmlformats-officedocument.presentationml.slide+xml"/>
  <Override PartName="/ppt/slides/slide73.xml" ContentType="application/vnd.openxmlformats-officedocument.presentationml.slide+xml"/>
  <Override PartName="/ppt/slides/slide72.xml" ContentType="application/vnd.openxmlformats-officedocument.presentationml.slide+xml"/>
  <Override PartName="/ppt/slides/slide71.xml" ContentType="application/vnd.openxmlformats-officedocument.presentationml.slide+xml"/>
  <Override PartName="/ppt/slides/slide70.xml" ContentType="application/vnd.openxmlformats-officedocument.presentationml.slide+xml"/>
  <Override PartName="/ppt/slides/slide69.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notesSlides/notesSlide48.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49.xml" ContentType="application/vnd.openxmlformats-officedocument.presentationml.notesSlide+xml"/>
  <Override PartName="/ppt/notesSlides/notesSlide56.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58.xml" ContentType="application/vnd.openxmlformats-officedocument.presentationml.notes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60.xml" ContentType="application/vnd.openxmlformats-officedocument.presentationml.notesSlide+xml"/>
  <Override PartName="/ppt/notesSlides/notesSlide59.xml" ContentType="application/vnd.openxmlformats-officedocument.presentationml.notesSlide+xml"/>
  <Override PartName="/ppt/notesSlides/notesSlide62.xml" ContentType="application/vnd.openxmlformats-officedocument.presentationml.notesSlide+xml"/>
  <Override PartName="/ppt/notesSlides/notesSlide61.xml" ContentType="application/vnd.openxmlformats-officedocument.presentationml.notesSlide+xml"/>
  <Override PartName="/ppt/notesSlides/notesSlide57.xml" ContentType="application/vnd.openxmlformats-officedocument.presentationml.notesSlide+xml"/>
  <Override PartName="/ppt/notesSlides/notesSlide37.xml" ContentType="application/vnd.openxmlformats-officedocument.presentationml.notesSlid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69.xml" ContentType="application/vnd.openxmlformats-officedocument.presentationml.slideLayout+xml"/>
  <Override PartName="/ppt/slideLayouts/slideLayout68.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Slides/notesSlide5.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1.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commentAuthors.xml" ContentType="application/vnd.openxmlformats-officedocument.presentationml.commentAuthor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theme/theme4.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media/image19.jpg" ContentType="image/png"/>
  <Override PartName="/ppt/charts/chart3.xml" ContentType="application/vnd.openxmlformats-officedocument.drawingml.chart+xml"/>
  <Override PartName="/ppt/charts/colors3.xml" ContentType="application/vnd.ms-office.chartcolorstyle+xml"/>
  <Override PartName="/ppt/charts/style3.xml" ContentType="application/vnd.ms-office.chartstyle+xml"/>
  <Override PartName="/ppt/media/image85.jpg" ContentType="image/png"/>
  <Override PartName="/ppt/notesMasters/notesMaster1.xml" ContentType="application/vnd.openxmlformats-officedocument.presentationml.notesMaster+xml"/>
  <Override PartName="/ppt/diagrams/colors1.xml" ContentType="application/vnd.openxmlformats-officedocument.drawingml.diagramColors+xml"/>
  <Override PartName="/ppt/diagrams/drawing1.xml" ContentType="application/vnd.ms-office.drawingml.diagramDrawing+xml"/>
  <Override PartName="/ppt/diagrams/quickStyle1.xml" ContentType="application/vnd.openxmlformats-officedocument.drawingml.diagramStyle+xml"/>
  <Override PartName="/ppt/diagrams/layout1.xml" ContentType="application/vnd.openxmlformats-officedocument.drawingml.diagramLayout+xml"/>
  <Override PartName="/ppt/handoutMasters/handoutMaster1.xml" ContentType="application/vnd.openxmlformats-officedocument.presentationml.handout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 id="2147483872" r:id="rId2"/>
  </p:sldMasterIdLst>
  <p:notesMasterIdLst>
    <p:notesMasterId r:id="rId77"/>
  </p:notesMasterIdLst>
  <p:handoutMasterIdLst>
    <p:handoutMasterId r:id="rId78"/>
  </p:handoutMasterIdLst>
  <p:sldIdLst>
    <p:sldId id="256" r:id="rId3"/>
    <p:sldId id="845" r:id="rId4"/>
    <p:sldId id="310" r:id="rId5"/>
    <p:sldId id="840" r:id="rId6"/>
    <p:sldId id="323" r:id="rId7"/>
    <p:sldId id="381" r:id="rId8"/>
    <p:sldId id="380" r:id="rId9"/>
    <p:sldId id="260" r:id="rId10"/>
    <p:sldId id="285" r:id="rId11"/>
    <p:sldId id="377" r:id="rId12"/>
    <p:sldId id="331" r:id="rId13"/>
    <p:sldId id="378" r:id="rId14"/>
    <p:sldId id="296" r:id="rId15"/>
    <p:sldId id="719" r:id="rId16"/>
    <p:sldId id="376" r:id="rId17"/>
    <p:sldId id="332" r:id="rId18"/>
    <p:sldId id="334" r:id="rId19"/>
    <p:sldId id="336" r:id="rId20"/>
    <p:sldId id="720" r:id="rId21"/>
    <p:sldId id="494" r:id="rId22"/>
    <p:sldId id="496" r:id="rId23"/>
    <p:sldId id="497" r:id="rId24"/>
    <p:sldId id="436" r:id="rId25"/>
    <p:sldId id="326" r:id="rId26"/>
    <p:sldId id="461" r:id="rId27"/>
    <p:sldId id="503" r:id="rId28"/>
    <p:sldId id="460" r:id="rId29"/>
    <p:sldId id="515" r:id="rId30"/>
    <p:sldId id="504" r:id="rId31"/>
    <p:sldId id="311" r:id="rId32"/>
    <p:sldId id="510" r:id="rId33"/>
    <p:sldId id="512" r:id="rId34"/>
    <p:sldId id="513" r:id="rId35"/>
    <p:sldId id="335" r:id="rId36"/>
    <p:sldId id="517" r:id="rId37"/>
    <p:sldId id="525" r:id="rId38"/>
    <p:sldId id="536" r:id="rId39"/>
    <p:sldId id="538" r:id="rId40"/>
    <p:sldId id="492" r:id="rId41"/>
    <p:sldId id="330" r:id="rId42"/>
    <p:sldId id="329" r:id="rId43"/>
    <p:sldId id="328" r:id="rId44"/>
    <p:sldId id="321" r:id="rId45"/>
    <p:sldId id="721" r:id="rId46"/>
    <p:sldId id="722" r:id="rId47"/>
    <p:sldId id="448" r:id="rId48"/>
    <p:sldId id="284" r:id="rId49"/>
    <p:sldId id="518" r:id="rId50"/>
    <p:sldId id="495" r:id="rId51"/>
    <p:sldId id="827" r:id="rId52"/>
    <p:sldId id="829" r:id="rId53"/>
    <p:sldId id="830" r:id="rId54"/>
    <p:sldId id="274" r:id="rId55"/>
    <p:sldId id="836" r:id="rId56"/>
    <p:sldId id="346" r:id="rId57"/>
    <p:sldId id="338" r:id="rId58"/>
    <p:sldId id="837" r:id="rId59"/>
    <p:sldId id="838" r:id="rId60"/>
    <p:sldId id="839" r:id="rId61"/>
    <p:sldId id="841" r:id="rId62"/>
    <p:sldId id="842" r:id="rId63"/>
    <p:sldId id="313" r:id="rId64"/>
    <p:sldId id="312" r:id="rId65"/>
    <p:sldId id="308" r:id="rId66"/>
    <p:sldId id="315" r:id="rId67"/>
    <p:sldId id="843" r:id="rId68"/>
    <p:sldId id="317" r:id="rId69"/>
    <p:sldId id="268" r:id="rId70"/>
    <p:sldId id="282" r:id="rId71"/>
    <p:sldId id="314" r:id="rId72"/>
    <p:sldId id="307" r:id="rId73"/>
    <p:sldId id="844" r:id="rId74"/>
    <p:sldId id="316" r:id="rId75"/>
    <p:sldId id="271" r:id="rId76"/>
  </p:sldIdLst>
  <p:sldSz cx="9144000" cy="6858000" type="screen4x3"/>
  <p:notesSz cx="6877050" cy="9163050"/>
  <p:defaultTextStyle>
    <a:defPPr>
      <a:defRPr lang="en-US"/>
    </a:defPPr>
    <a:lvl1pPr algn="l" rtl="0" fontAlgn="base">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lsh, Wendy" initials="WW" lastIdx="0" clrIdx="0">
    <p:extLst>
      <p:ext uri="{19B8F6BF-5375-455C-9EA6-DF929625EA0E}">
        <p15:presenceInfo xmlns:p15="http://schemas.microsoft.com/office/powerpoint/2012/main" userId="S-1-5-21-3586473188-2236239214-4124789332-4741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003399"/>
    <a:srgbClr val="969696"/>
    <a:srgbClr val="808080"/>
    <a:srgbClr val="777777"/>
    <a:srgbClr val="005288"/>
    <a:srgbClr val="002F80"/>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19" autoAdjust="0"/>
    <p:restoredTop sz="96120" autoAdjust="0"/>
  </p:normalViewPr>
  <p:slideViewPr>
    <p:cSldViewPr>
      <p:cViewPr varScale="1">
        <p:scale>
          <a:sx n="107" d="100"/>
          <a:sy n="107" d="100"/>
        </p:scale>
        <p:origin x="306"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customXml" Target="../customXml/item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commentAuthors" Target="commentAuthors.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85" Type="http://schemas.openxmlformats.org/officeDocument/2006/relationships/customXml" Target="../customXml/item2.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handoutMaster" Target="handoutMasters/handoutMaster1.xml"/><Relationship Id="rId81" Type="http://schemas.openxmlformats.org/officeDocument/2006/relationships/viewProps" Target="viewProps.xml"/><Relationship Id="rId86"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bg1"/>
                </a:solidFill>
                <a:latin typeface="+mn-lt"/>
                <a:ea typeface="+mn-ea"/>
                <a:cs typeface="+mn-cs"/>
              </a:defRPr>
            </a:pPr>
            <a:r>
              <a:rPr lang="en-US" sz="2000" b="1" dirty="0">
                <a:solidFill>
                  <a:schemeClr val="bg1"/>
                </a:solidFill>
              </a:rPr>
              <a:t>Identified Metrics of Success for EM Academic</a:t>
            </a:r>
            <a:r>
              <a:rPr lang="en-US" sz="2000" b="1" baseline="0" dirty="0">
                <a:solidFill>
                  <a:schemeClr val="bg1"/>
                </a:solidFill>
              </a:rPr>
              <a:t> Programs</a:t>
            </a:r>
            <a:endParaRPr lang="en-US" sz="2000" b="1" dirty="0">
              <a:solidFill>
                <a:schemeClr val="bg1"/>
              </a:solidFill>
            </a:endParaRPr>
          </a:p>
        </c:rich>
      </c:tx>
      <c:layout>
        <c:manualLayout>
          <c:xMode val="edge"/>
          <c:yMode val="edge"/>
          <c:x val="0.15067901234567899"/>
          <c:y val="0"/>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chemeClr val="bg1"/>
              </a:solidFill>
              <a:latin typeface="+mn-lt"/>
              <a:ea typeface="+mn-ea"/>
              <a:cs typeface="+mn-cs"/>
            </a:defRPr>
          </a:pPr>
          <a:endParaRPr lang="en-US"/>
        </a:p>
      </c:txPr>
    </c:title>
    <c:autoTitleDeleted val="0"/>
    <c:plotArea>
      <c:layout>
        <c:manualLayout>
          <c:layoutTarget val="inner"/>
          <c:xMode val="edge"/>
          <c:yMode val="edge"/>
          <c:x val="0.44456838728492276"/>
          <c:y val="0.15307909604519773"/>
          <c:w val="0.51065920579372026"/>
          <c:h val="0.6817796610169492"/>
        </c:manualLayout>
      </c:layout>
      <c:barChart>
        <c:barDir val="bar"/>
        <c:grouping val="clustered"/>
        <c:varyColors val="0"/>
        <c:ser>
          <c:idx val="0"/>
          <c:order val="0"/>
          <c:tx>
            <c:strRef>
              <c:f>Sheet1!$B$1</c:f>
              <c:strCache>
                <c:ptCount val="1"/>
                <c:pt idx="0">
                  <c:v>Series 1</c:v>
                </c:pt>
              </c:strCache>
            </c:strRef>
          </c:tx>
          <c:spPr>
            <a:solidFill>
              <a:schemeClr val="accent5">
                <a:lumMod val="50000"/>
              </a:schemeClr>
            </a:solidFill>
            <a:ln>
              <a:noFill/>
            </a:ln>
            <a:effectLst/>
          </c:spPr>
          <c:invertIfNegative val="0"/>
          <c:dPt>
            <c:idx val="0"/>
            <c:invertIfNegative val="0"/>
            <c:bubble3D val="0"/>
            <c:spPr>
              <a:solidFill>
                <a:schemeClr val="accent5">
                  <a:lumMod val="50000"/>
                </a:schemeClr>
              </a:solidFill>
              <a:ln>
                <a:noFill/>
              </a:ln>
              <a:effectLst/>
            </c:spPr>
            <c:extLst>
              <c:ext xmlns:c16="http://schemas.microsoft.com/office/drawing/2014/chart" uri="{C3380CC4-5D6E-409C-BE32-E72D297353CC}">
                <c16:uniqueId val="{00000001-2302-FB4F-A4A0-DE826AA371B7}"/>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3-2302-FB4F-A4A0-DE826AA371B7}"/>
              </c:ext>
            </c:extLst>
          </c:dPt>
          <c:dPt>
            <c:idx val="5"/>
            <c:invertIfNegative val="0"/>
            <c:bubble3D val="0"/>
            <c:spPr>
              <a:solidFill>
                <a:schemeClr val="accent5">
                  <a:lumMod val="50000"/>
                </a:schemeClr>
              </a:solidFill>
              <a:ln>
                <a:solidFill>
                  <a:schemeClr val="accent1"/>
                </a:solidFill>
              </a:ln>
              <a:effectLst/>
            </c:spPr>
            <c:extLst>
              <c:ext xmlns:c16="http://schemas.microsoft.com/office/drawing/2014/chart" uri="{C3380CC4-5D6E-409C-BE32-E72D297353CC}">
                <c16:uniqueId val="{00000005-2302-FB4F-A4A0-DE826AA371B7}"/>
              </c:ext>
            </c:extLst>
          </c:dPt>
          <c:cat>
            <c:strRef>
              <c:f>Sheet1!$A$2:$A$9</c:f>
              <c:strCache>
                <c:ptCount val="8"/>
                <c:pt idx="0">
                  <c:v>Increase in student majors</c:v>
                </c:pt>
                <c:pt idx="1">
                  <c:v>Number of graduates</c:v>
                </c:pt>
                <c:pt idx="2">
                  <c:v>Number of students employed upon graduating</c:v>
                </c:pt>
                <c:pt idx="3">
                  <c:v>Percent of external funding</c:v>
                </c:pt>
                <c:pt idx="4">
                  <c:v>Performance on program reviews</c:v>
                </c:pt>
                <c:pt idx="5">
                  <c:v>Student opportunities (intership, research opportunities)</c:v>
                </c:pt>
                <c:pt idx="6">
                  <c:v>Accreditation</c:v>
                </c:pt>
                <c:pt idx="7">
                  <c:v>other</c:v>
                </c:pt>
              </c:strCache>
            </c:strRef>
          </c:cat>
          <c:val>
            <c:numRef>
              <c:f>Sheet1!$B$2:$B$9</c:f>
              <c:numCache>
                <c:formatCode>0%</c:formatCode>
                <c:ptCount val="8"/>
                <c:pt idx="0">
                  <c:v>0.15820000000000001</c:v>
                </c:pt>
                <c:pt idx="1">
                  <c:v>0.24479999999999999</c:v>
                </c:pt>
                <c:pt idx="2">
                  <c:v>0.14330000000000001</c:v>
                </c:pt>
                <c:pt idx="3">
                  <c:v>5.3699999999999998E-2</c:v>
                </c:pt>
                <c:pt idx="4">
                  <c:v>0.15820000000000001</c:v>
                </c:pt>
                <c:pt idx="5">
                  <c:v>0.16420000000000001</c:v>
                </c:pt>
                <c:pt idx="6">
                  <c:v>6.2700000000000006E-2</c:v>
                </c:pt>
                <c:pt idx="7">
                  <c:v>1.49E-2</c:v>
                </c:pt>
              </c:numCache>
            </c:numRef>
          </c:val>
          <c:extLst>
            <c:ext xmlns:c16="http://schemas.microsoft.com/office/drawing/2014/chart" uri="{C3380CC4-5D6E-409C-BE32-E72D297353CC}">
              <c16:uniqueId val="{00000006-2302-FB4F-A4A0-DE826AA371B7}"/>
            </c:ext>
          </c:extLst>
        </c:ser>
        <c:dLbls>
          <c:showLegendKey val="0"/>
          <c:showVal val="0"/>
          <c:showCatName val="0"/>
          <c:showSerName val="0"/>
          <c:showPercent val="0"/>
          <c:showBubbleSize val="0"/>
        </c:dLbls>
        <c:gapWidth val="150"/>
        <c:axId val="706552448"/>
        <c:axId val="706554176"/>
      </c:barChart>
      <c:catAx>
        <c:axId val="7065524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en-US"/>
          </a:p>
        </c:txPr>
        <c:crossAx val="706554176"/>
        <c:crosses val="autoZero"/>
        <c:auto val="1"/>
        <c:lblAlgn val="ctr"/>
        <c:lblOffset val="100"/>
        <c:noMultiLvlLbl val="0"/>
      </c:catAx>
      <c:valAx>
        <c:axId val="706554176"/>
        <c:scaling>
          <c:orientation val="minMax"/>
        </c:scaling>
        <c:delete val="0"/>
        <c:axPos val="b"/>
        <c:majorGridlines>
          <c:spPr>
            <a:ln w="9525" cap="flat" cmpd="sng" algn="ctr">
              <a:solidFill>
                <a:schemeClr val="bg1"/>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en-US"/>
          </a:p>
        </c:txPr>
        <c:crossAx val="7065524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60" b="1" i="0" u="none" strike="noStrike" kern="1200" cap="all"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Online Reources</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5D61-864A-867E-FC5F911A8C97}"/>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5D61-864A-867E-FC5F911A8C97}"/>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5D61-864A-867E-FC5F911A8C97}"/>
              </c:ext>
            </c:extLst>
          </c:dPt>
          <c:dPt>
            <c:idx val="3"/>
            <c:bubble3D val="0"/>
            <c:spPr>
              <a:solidFill>
                <a:schemeClr val="bg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5D61-864A-867E-FC5F911A8C97}"/>
              </c:ext>
            </c:extLst>
          </c:dPt>
          <c:dPt>
            <c:idx val="4"/>
            <c:bubble3D val="0"/>
            <c:spPr>
              <a:solidFill>
                <a:schemeClr val="accent5">
                  <a:lumMod val="50000"/>
                </a:schemeClr>
              </a:solidFill>
              <a:ln>
                <a:solidFill>
                  <a:schemeClr val="accent5">
                    <a:lumMod val="50000"/>
                  </a:schemeClr>
                </a:solid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9-5D61-864A-867E-FC5F911A8C97}"/>
              </c:ext>
            </c:extLst>
          </c:dPt>
          <c:dPt>
            <c:idx val="5"/>
            <c:bubble3D val="0"/>
            <c:spPr>
              <a:solidFill>
                <a:schemeClr val="accent6"/>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B-5D61-864A-867E-FC5F911A8C97}"/>
              </c:ext>
            </c:extLst>
          </c:dPt>
          <c:dPt>
            <c:idx val="6"/>
            <c:bubble3D val="0"/>
            <c:spPr>
              <a:solidFill>
                <a:schemeClr val="accent1">
                  <a:lumMod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D-5D61-864A-867E-FC5F911A8C97}"/>
              </c:ext>
            </c:extLst>
          </c:dPt>
          <c:dLbls>
            <c:dLbl>
              <c:idx val="0"/>
              <c:layout>
                <c:manualLayout>
                  <c:x val="7.5508362882029736E-2"/>
                  <c:y val="0.13000469495134848"/>
                </c:manualLayout>
              </c:layout>
              <c:spPr>
                <a:noFill/>
                <a:ln>
                  <a:noFill/>
                </a:ln>
                <a:effectLst/>
              </c:spPr>
              <c:txPr>
                <a:bodyPr rot="0" spcFirstLastPara="1" vertOverflow="ellipsis" vert="horz" wrap="square" anchor="ctr" anchorCtr="1"/>
                <a:lstStyle/>
                <a:p>
                  <a:pPr>
                    <a:defRPr sz="1800" b="1" i="0" u="none" strike="noStrike" kern="1200" spc="0" baseline="0">
                      <a:solidFill>
                        <a:schemeClr val="accent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5D61-864A-867E-FC5F911A8C97}"/>
                </c:ext>
              </c:extLst>
            </c:dLbl>
            <c:dLbl>
              <c:idx val="1"/>
              <c:spPr>
                <a:noFill/>
                <a:ln>
                  <a:noFill/>
                </a:ln>
                <a:effectLst/>
              </c:spPr>
              <c:txPr>
                <a:bodyPr rot="0" spcFirstLastPara="1" vertOverflow="ellipsis" vert="horz" wrap="square" anchor="ctr" anchorCtr="1"/>
                <a:lstStyle/>
                <a:p>
                  <a:pPr>
                    <a:defRPr sz="1800" b="1" i="0" u="none" strike="noStrike" kern="1200" spc="0" baseline="0">
                      <a:solidFill>
                        <a:schemeClr val="accent2"/>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3-5D61-864A-867E-FC5F911A8C97}"/>
                </c:ext>
              </c:extLst>
            </c:dLbl>
            <c:dLbl>
              <c:idx val="2"/>
              <c:layout>
                <c:manualLayout>
                  <c:x val="-8.1018518518518545E-2"/>
                  <c:y val="0"/>
                </c:manualLayout>
              </c:layout>
              <c:spPr>
                <a:noFill/>
                <a:ln>
                  <a:noFill/>
                </a:ln>
                <a:effectLst/>
              </c:spPr>
              <c:txPr>
                <a:bodyPr rot="0" spcFirstLastPara="1" vertOverflow="ellipsis" vert="horz" wrap="square" anchor="ctr" anchorCtr="1"/>
                <a:lstStyle/>
                <a:p>
                  <a:pPr>
                    <a:defRPr sz="1800" b="1" i="0" u="none" strike="noStrike" kern="1200" spc="0" baseline="0">
                      <a:solidFill>
                        <a:schemeClr val="accent3"/>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5D61-864A-867E-FC5F911A8C97}"/>
                </c:ext>
              </c:extLst>
            </c:dLbl>
            <c:dLbl>
              <c:idx val="3"/>
              <c:spPr>
                <a:noFill/>
                <a:ln>
                  <a:noFill/>
                </a:ln>
                <a:effectLst/>
              </c:spPr>
              <c:txPr>
                <a:bodyPr rot="0" spcFirstLastPara="1" vertOverflow="ellipsis" vert="horz" wrap="square" anchor="ctr" anchorCtr="1"/>
                <a:lstStyle/>
                <a:p>
                  <a:pPr>
                    <a:defRPr sz="1800" b="1" i="0" u="none" strike="noStrike" kern="1200" spc="0" baseline="0">
                      <a:solidFill>
                        <a:schemeClr val="bg2"/>
                      </a:solidFill>
                      <a:latin typeface="+mn-lt"/>
                      <a:ea typeface="+mn-ea"/>
                      <a:cs typeface="+mn-cs"/>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7-5D61-864A-867E-FC5F911A8C97}"/>
                </c:ext>
              </c:extLst>
            </c:dLbl>
            <c:dLbl>
              <c:idx val="4"/>
              <c:layout>
                <c:manualLayout>
                  <c:x val="-5.555555555555558E-2"/>
                  <c:y val="1.1904761904761904E-2"/>
                </c:manualLayout>
              </c:layout>
              <c:spPr>
                <a:noFill/>
                <a:ln>
                  <a:noFill/>
                </a:ln>
                <a:effectLst/>
              </c:spPr>
              <c:txPr>
                <a:bodyPr rot="0" spcFirstLastPara="1" vertOverflow="ellipsis" vert="horz" wrap="square" anchor="ctr" anchorCtr="1"/>
                <a:lstStyle/>
                <a:p>
                  <a:pPr>
                    <a:defRPr sz="1800" b="1" i="0" u="none" strike="noStrike" kern="1200" spc="0" baseline="0">
                      <a:solidFill>
                        <a:schemeClr val="accent5">
                          <a:lumMod val="50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5D61-864A-867E-FC5F911A8C97}"/>
                </c:ext>
              </c:extLst>
            </c:dLbl>
            <c:dLbl>
              <c:idx val="5"/>
              <c:layout>
                <c:manualLayout>
                  <c:x val="-0.12500000000000003"/>
                  <c:y val="-1.5873015873015883E-2"/>
                </c:manualLayout>
              </c:layout>
              <c:spPr>
                <a:noFill/>
                <a:ln>
                  <a:noFill/>
                </a:ln>
                <a:effectLst/>
              </c:spPr>
              <c:txPr>
                <a:bodyPr rot="0" spcFirstLastPara="1" vertOverflow="ellipsis" vert="horz" wrap="square" anchor="ctr" anchorCtr="1"/>
                <a:lstStyle/>
                <a:p>
                  <a:pPr>
                    <a:defRPr sz="1800" b="1" i="0" u="none" strike="noStrike" kern="1200" spc="0" baseline="0">
                      <a:solidFill>
                        <a:schemeClr val="accent6"/>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B-5D61-864A-867E-FC5F911A8C97}"/>
                </c:ext>
              </c:extLst>
            </c:dLbl>
            <c:dLbl>
              <c:idx val="6"/>
              <c:layout>
                <c:manualLayout>
                  <c:x val="0.21799995090134383"/>
                  <c:y val="-5.0495590557099015E-18"/>
                </c:manualLayout>
              </c:layout>
              <c:spPr>
                <a:noFill/>
                <a:ln>
                  <a:noFill/>
                </a:ln>
                <a:effectLst/>
              </c:spPr>
              <c:txPr>
                <a:bodyPr rot="0" spcFirstLastPara="1" vertOverflow="ellipsis" vert="horz" wrap="square" anchor="ctr" anchorCtr="1"/>
                <a:lstStyle/>
                <a:p>
                  <a:pPr>
                    <a:defRPr sz="1800" b="1" i="0" u="none" strike="noStrike" kern="1200" spc="0" baseline="0">
                      <a:solidFill>
                        <a:schemeClr val="accent1">
                          <a:lumMod val="60000"/>
                        </a:schemeClr>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D-5D61-864A-867E-FC5F911A8C97}"/>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bg1"/>
                  </a:solidFill>
                  <a:round/>
                </a:ln>
                <a:effectLst/>
              </c:spPr>
            </c:leaderLines>
            <c:extLst>
              <c:ext xmlns:c15="http://schemas.microsoft.com/office/drawing/2012/chart" uri="{CE6537A1-D6FC-4f65-9D91-7224C49458BB}"/>
            </c:extLst>
          </c:dLbls>
          <c:cat>
            <c:strRef>
              <c:f>Sheet1!$A$2:$A$8</c:f>
              <c:strCache>
                <c:ptCount val="7"/>
                <c:pt idx="0">
                  <c:v>Independent Study Courses</c:v>
                </c:pt>
                <c:pt idx="1">
                  <c:v>Journal articles</c:v>
                </c:pt>
                <c:pt idx="2">
                  <c:v>Principles of Emergency Management</c:v>
                </c:pt>
                <c:pt idx="3">
                  <c:v>Higher Education Courses</c:v>
                </c:pt>
                <c:pt idx="4">
                  <c:v>Online textbooks</c:v>
                </c:pt>
                <c:pt idx="5">
                  <c:v>FEMA Higher Ed Webinars</c:v>
                </c:pt>
                <c:pt idx="6">
                  <c:v>None</c:v>
                </c:pt>
              </c:strCache>
            </c:strRef>
          </c:cat>
          <c:val>
            <c:numRef>
              <c:f>Sheet1!$B$2:$B$8</c:f>
              <c:numCache>
                <c:formatCode>0%</c:formatCode>
                <c:ptCount val="7"/>
                <c:pt idx="0">
                  <c:v>0.25440000000000002</c:v>
                </c:pt>
                <c:pt idx="1">
                  <c:v>0.22189999999999999</c:v>
                </c:pt>
                <c:pt idx="2">
                  <c:v>0.21010000000000001</c:v>
                </c:pt>
                <c:pt idx="3">
                  <c:v>0.1154</c:v>
                </c:pt>
                <c:pt idx="4">
                  <c:v>9.1700000000000004E-2</c:v>
                </c:pt>
                <c:pt idx="5">
                  <c:v>8.5800000000000001E-2</c:v>
                </c:pt>
                <c:pt idx="6">
                  <c:v>2.07E-2</c:v>
                </c:pt>
              </c:numCache>
            </c:numRef>
          </c:val>
          <c:extLst>
            <c:ext xmlns:c16="http://schemas.microsoft.com/office/drawing/2014/chart" uri="{C3380CC4-5D6E-409C-BE32-E72D297353CC}">
              <c16:uniqueId val="{0000000E-5D61-864A-867E-FC5F911A8C97}"/>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bg1"/>
                </a:solidFill>
                <a:latin typeface="+mn-lt"/>
                <a:ea typeface="+mn-ea"/>
                <a:cs typeface="+mn-cs"/>
              </a:defRPr>
            </a:pPr>
            <a:r>
              <a:rPr lang="en-US" sz="2400" b="1" dirty="0">
                <a:solidFill>
                  <a:schemeClr val="bg1"/>
                </a:solidFill>
              </a:rPr>
              <a:t>FEMA Higher Education Webinars</a:t>
            </a:r>
          </a:p>
        </c:rich>
      </c:tx>
      <c:overlay val="0"/>
      <c:spPr>
        <a:noFill/>
        <a:ln>
          <a:noFill/>
        </a:ln>
        <a:effectLst/>
      </c:spPr>
      <c:txPr>
        <a:bodyPr rot="0" spcFirstLastPara="1" vertOverflow="ellipsis" vert="horz" wrap="square" anchor="ctr" anchorCtr="1"/>
        <a:lstStyle/>
        <a:p>
          <a:pPr>
            <a:defRPr sz="2400" b="1" i="0" u="none" strike="noStrike" kern="1200" spc="0" baseline="0">
              <a:solidFill>
                <a:schemeClr val="bg1"/>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FEMA Higher Ed Webinars</c:v>
                </c:pt>
              </c:strCache>
            </c:strRef>
          </c:tx>
          <c:spPr>
            <a:solidFill>
              <a:schemeClr val="accent5">
                <a:lumMod val="50000"/>
              </a:schemeClr>
            </a:solidFill>
            <a:ln>
              <a:noFill/>
            </a:ln>
            <a:effectLst/>
          </c:spPr>
          <c:invertIfNegative val="0"/>
          <c:cat>
            <c:strRef>
              <c:f>Sheet1!$A$2:$A$6</c:f>
              <c:strCache>
                <c:ptCount val="5"/>
                <c:pt idx="0">
                  <c:v>Not aware of the webinars</c:v>
                </c:pt>
                <c:pt idx="1">
                  <c:v>Inconvenient time</c:v>
                </c:pt>
                <c:pt idx="2">
                  <c:v>Other</c:v>
                </c:pt>
                <c:pt idx="3">
                  <c:v>Topics not in immediate interests</c:v>
                </c:pt>
                <c:pt idx="4">
                  <c:v>Unable to use the platform</c:v>
                </c:pt>
              </c:strCache>
            </c:strRef>
          </c:cat>
          <c:val>
            <c:numRef>
              <c:f>Sheet1!$B$2:$B$6</c:f>
              <c:numCache>
                <c:formatCode>0%</c:formatCode>
                <c:ptCount val="5"/>
                <c:pt idx="0">
                  <c:v>0.48480000000000001</c:v>
                </c:pt>
                <c:pt idx="1">
                  <c:v>0.31819999999999998</c:v>
                </c:pt>
                <c:pt idx="2">
                  <c:v>0.1212</c:v>
                </c:pt>
                <c:pt idx="3">
                  <c:v>7.5800000000000006E-2</c:v>
                </c:pt>
                <c:pt idx="4">
                  <c:v>0</c:v>
                </c:pt>
              </c:numCache>
            </c:numRef>
          </c:val>
          <c:extLst>
            <c:ext xmlns:c16="http://schemas.microsoft.com/office/drawing/2014/chart" uri="{C3380CC4-5D6E-409C-BE32-E72D297353CC}">
              <c16:uniqueId val="{00000000-B826-134A-A857-AA36C187E90C}"/>
            </c:ext>
          </c:extLst>
        </c:ser>
        <c:dLbls>
          <c:showLegendKey val="0"/>
          <c:showVal val="0"/>
          <c:showCatName val="0"/>
          <c:showSerName val="0"/>
          <c:showPercent val="0"/>
          <c:showBubbleSize val="0"/>
        </c:dLbls>
        <c:gapWidth val="219"/>
        <c:overlap val="-27"/>
        <c:axId val="117826703"/>
        <c:axId val="117828431"/>
      </c:barChart>
      <c:catAx>
        <c:axId val="1178267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en-US"/>
          </a:p>
        </c:txPr>
        <c:crossAx val="117828431"/>
        <c:crosses val="autoZero"/>
        <c:auto val="1"/>
        <c:lblAlgn val="ctr"/>
        <c:lblOffset val="100"/>
        <c:noMultiLvlLbl val="0"/>
      </c:catAx>
      <c:valAx>
        <c:axId val="117828431"/>
        <c:scaling>
          <c:orientation val="minMax"/>
        </c:scaling>
        <c:delete val="0"/>
        <c:axPos val="l"/>
        <c:majorGridlines>
          <c:spPr>
            <a:ln w="9525" cap="flat" cmpd="sng" algn="ctr">
              <a:solidFill>
                <a:schemeClr val="bg1"/>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en-US"/>
          </a:p>
        </c:txPr>
        <c:crossAx val="1178267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cs:styleClr val="auto"/>
    </cs:fontRef>
    <cs:defRPr sz="100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0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C1CC43-2B63-6344-83DC-1B94492950B7}" type="doc">
      <dgm:prSet loTypeId="urn:microsoft.com/office/officeart/2005/8/layout/vProcess5" loCatId="" qsTypeId="urn:microsoft.com/office/officeart/2005/8/quickstyle/simple1" qsCatId="simple" csTypeId="urn:microsoft.com/office/officeart/2005/8/colors/colorful1" csCatId="colorful" phldr="1"/>
      <dgm:spPr/>
      <dgm:t>
        <a:bodyPr/>
        <a:lstStyle/>
        <a:p>
          <a:endParaRPr lang="en-US"/>
        </a:p>
      </dgm:t>
    </dgm:pt>
    <dgm:pt modelId="{03880E24-8351-F940-9C9E-81BC200FFF2E}">
      <dgm:prSet phldrT="[Text]"/>
      <dgm:spPr/>
      <dgm:t>
        <a:bodyPr/>
        <a:lstStyle/>
        <a:p>
          <a:r>
            <a:rPr lang="en-US" dirty="0"/>
            <a:t>Mapping has emerged as a key strategy for </a:t>
          </a:r>
          <a:r>
            <a:rPr lang="en-US" i="1" dirty="0"/>
            <a:t>examining the alignment of the different elements of learning environments</a:t>
          </a:r>
          <a:r>
            <a:rPr lang="en-US" dirty="0"/>
            <a:t> towards shared learning outcomes as well as to better understand where to assess and document learning. </a:t>
          </a:r>
        </a:p>
      </dgm:t>
    </dgm:pt>
    <dgm:pt modelId="{AC6B4A0E-A806-4C4C-AEE1-2C0A93268BAB}" type="parTrans" cxnId="{A3D1A053-85D8-DE47-8E55-E1CF6C71CF74}">
      <dgm:prSet/>
      <dgm:spPr/>
      <dgm:t>
        <a:bodyPr/>
        <a:lstStyle/>
        <a:p>
          <a:endParaRPr lang="en-US"/>
        </a:p>
      </dgm:t>
    </dgm:pt>
    <dgm:pt modelId="{268BD031-3DB8-C84D-ADCF-58933E76D6C0}" type="sibTrans" cxnId="{A3D1A053-85D8-DE47-8E55-E1CF6C71CF74}">
      <dgm:prSet/>
      <dgm:spPr/>
      <dgm:t>
        <a:bodyPr/>
        <a:lstStyle/>
        <a:p>
          <a:endParaRPr lang="en-US" dirty="0"/>
        </a:p>
      </dgm:t>
    </dgm:pt>
    <dgm:pt modelId="{98F8B0E3-2CB0-244C-82D0-552939A25D6F}">
      <dgm:prSet phldrT="[Text]"/>
      <dgm:spPr/>
      <dgm:t>
        <a:bodyPr/>
        <a:lstStyle/>
        <a:p>
          <a:r>
            <a:rPr lang="en-US" dirty="0">
              <a:solidFill>
                <a:schemeClr val="bg1"/>
              </a:solidFill>
            </a:rPr>
            <a:t>Mapping is about the </a:t>
          </a:r>
          <a:r>
            <a:rPr lang="en-US" i="1" dirty="0">
              <a:solidFill>
                <a:schemeClr val="bg1"/>
              </a:solidFill>
            </a:rPr>
            <a:t>process</a:t>
          </a:r>
          <a:r>
            <a:rPr lang="en-US" dirty="0">
              <a:solidFill>
                <a:schemeClr val="bg1"/>
              </a:solidFill>
            </a:rPr>
            <a:t> of </a:t>
          </a:r>
          <a:r>
            <a:rPr lang="en-US" i="1" dirty="0">
              <a:solidFill>
                <a:schemeClr val="bg1"/>
              </a:solidFill>
            </a:rPr>
            <a:t>seeing </a:t>
          </a:r>
          <a:r>
            <a:rPr lang="en-US" dirty="0">
              <a:solidFill>
                <a:schemeClr val="bg1"/>
              </a:solidFill>
            </a:rPr>
            <a:t>relationships.</a:t>
          </a:r>
        </a:p>
      </dgm:t>
    </dgm:pt>
    <dgm:pt modelId="{E5B3F24E-05EA-3444-A91C-C7D98D0C4E4E}" type="parTrans" cxnId="{AED89C3C-E0AE-AB47-A355-B918782EA833}">
      <dgm:prSet/>
      <dgm:spPr/>
      <dgm:t>
        <a:bodyPr/>
        <a:lstStyle/>
        <a:p>
          <a:endParaRPr lang="en-US"/>
        </a:p>
      </dgm:t>
    </dgm:pt>
    <dgm:pt modelId="{ECF4AF0F-CDA1-6F4E-B39D-A0F6B1EC0A1F}" type="sibTrans" cxnId="{AED89C3C-E0AE-AB47-A355-B918782EA833}">
      <dgm:prSet/>
      <dgm:spPr/>
      <dgm:t>
        <a:bodyPr/>
        <a:lstStyle/>
        <a:p>
          <a:endParaRPr lang="en-US" dirty="0"/>
        </a:p>
      </dgm:t>
    </dgm:pt>
    <dgm:pt modelId="{CCBF817F-9267-A14E-865A-D978F450D248}">
      <dgm:prSet phldrT="[Text]"/>
      <dgm:spPr/>
      <dgm:t>
        <a:bodyPr/>
        <a:lstStyle/>
        <a:p>
          <a:r>
            <a:rPr lang="en-US" dirty="0">
              <a:solidFill>
                <a:schemeClr val="bg1"/>
              </a:solidFill>
            </a:rPr>
            <a:t>By mapping collectively and collaboratively, those involved are able to </a:t>
          </a:r>
          <a:r>
            <a:rPr lang="en-US" i="1" dirty="0">
              <a:solidFill>
                <a:schemeClr val="bg1"/>
              </a:solidFill>
            </a:rPr>
            <a:t>unpack assumptions </a:t>
          </a:r>
          <a:r>
            <a:rPr lang="en-US" dirty="0">
              <a:solidFill>
                <a:schemeClr val="bg1"/>
              </a:solidFill>
            </a:rPr>
            <a:t>about their own and others’ roles and contributions to the learning of students. </a:t>
          </a:r>
        </a:p>
      </dgm:t>
    </dgm:pt>
    <dgm:pt modelId="{FE00B0C1-15FC-864B-A5D0-AD9F99294E6A}" type="parTrans" cxnId="{DF96796E-C95E-1148-BDE7-C47D37F95FC7}">
      <dgm:prSet/>
      <dgm:spPr/>
      <dgm:t>
        <a:bodyPr/>
        <a:lstStyle/>
        <a:p>
          <a:endParaRPr lang="en-US"/>
        </a:p>
      </dgm:t>
    </dgm:pt>
    <dgm:pt modelId="{B38209F5-C7E5-514A-B411-AB8116E5745C}" type="sibTrans" cxnId="{DF96796E-C95E-1148-BDE7-C47D37F95FC7}">
      <dgm:prSet/>
      <dgm:spPr/>
      <dgm:t>
        <a:bodyPr/>
        <a:lstStyle/>
        <a:p>
          <a:endParaRPr lang="en-US"/>
        </a:p>
      </dgm:t>
    </dgm:pt>
    <dgm:pt modelId="{CE53C6F2-6976-3F47-921A-799E7BA04B47}" type="pres">
      <dgm:prSet presAssocID="{55C1CC43-2B63-6344-83DC-1B94492950B7}" presName="outerComposite" presStyleCnt="0">
        <dgm:presLayoutVars>
          <dgm:chMax val="5"/>
          <dgm:dir/>
          <dgm:resizeHandles val="exact"/>
        </dgm:presLayoutVars>
      </dgm:prSet>
      <dgm:spPr/>
    </dgm:pt>
    <dgm:pt modelId="{D16089EA-108A-DB4D-B11B-15DA217095D0}" type="pres">
      <dgm:prSet presAssocID="{55C1CC43-2B63-6344-83DC-1B94492950B7}" presName="dummyMaxCanvas" presStyleCnt="0">
        <dgm:presLayoutVars/>
      </dgm:prSet>
      <dgm:spPr/>
    </dgm:pt>
    <dgm:pt modelId="{B2F29F4E-9B65-7D41-8BC9-957EB41AA25C}" type="pres">
      <dgm:prSet presAssocID="{55C1CC43-2B63-6344-83DC-1B94492950B7}" presName="ThreeNodes_1" presStyleLbl="node1" presStyleIdx="0" presStyleCnt="3">
        <dgm:presLayoutVars>
          <dgm:bulletEnabled val="1"/>
        </dgm:presLayoutVars>
      </dgm:prSet>
      <dgm:spPr/>
    </dgm:pt>
    <dgm:pt modelId="{5DC837D5-167F-8440-BC1A-D9D7E31B2BE5}" type="pres">
      <dgm:prSet presAssocID="{55C1CC43-2B63-6344-83DC-1B94492950B7}" presName="ThreeNodes_2" presStyleLbl="node1" presStyleIdx="1" presStyleCnt="3">
        <dgm:presLayoutVars>
          <dgm:bulletEnabled val="1"/>
        </dgm:presLayoutVars>
      </dgm:prSet>
      <dgm:spPr/>
    </dgm:pt>
    <dgm:pt modelId="{643C2622-E58F-344B-A29F-4040F7F31C03}" type="pres">
      <dgm:prSet presAssocID="{55C1CC43-2B63-6344-83DC-1B94492950B7}" presName="ThreeNodes_3" presStyleLbl="node1" presStyleIdx="2" presStyleCnt="3">
        <dgm:presLayoutVars>
          <dgm:bulletEnabled val="1"/>
        </dgm:presLayoutVars>
      </dgm:prSet>
      <dgm:spPr/>
    </dgm:pt>
    <dgm:pt modelId="{9F6269CB-470A-E249-836F-A8BCDD9AE9F8}" type="pres">
      <dgm:prSet presAssocID="{55C1CC43-2B63-6344-83DC-1B94492950B7}" presName="ThreeConn_1-2" presStyleLbl="fgAccFollowNode1" presStyleIdx="0" presStyleCnt="2">
        <dgm:presLayoutVars>
          <dgm:bulletEnabled val="1"/>
        </dgm:presLayoutVars>
      </dgm:prSet>
      <dgm:spPr/>
    </dgm:pt>
    <dgm:pt modelId="{D7984CD5-308F-3D45-9BCC-67520286CD01}" type="pres">
      <dgm:prSet presAssocID="{55C1CC43-2B63-6344-83DC-1B94492950B7}" presName="ThreeConn_2-3" presStyleLbl="fgAccFollowNode1" presStyleIdx="1" presStyleCnt="2">
        <dgm:presLayoutVars>
          <dgm:bulletEnabled val="1"/>
        </dgm:presLayoutVars>
      </dgm:prSet>
      <dgm:spPr/>
    </dgm:pt>
    <dgm:pt modelId="{7B270338-1E9C-CB48-B8C3-6EA9739A470C}" type="pres">
      <dgm:prSet presAssocID="{55C1CC43-2B63-6344-83DC-1B94492950B7}" presName="ThreeNodes_1_text" presStyleLbl="node1" presStyleIdx="2" presStyleCnt="3">
        <dgm:presLayoutVars>
          <dgm:bulletEnabled val="1"/>
        </dgm:presLayoutVars>
      </dgm:prSet>
      <dgm:spPr/>
    </dgm:pt>
    <dgm:pt modelId="{7790AE7F-4DBE-0C46-A955-FB4239C6B50A}" type="pres">
      <dgm:prSet presAssocID="{55C1CC43-2B63-6344-83DC-1B94492950B7}" presName="ThreeNodes_2_text" presStyleLbl="node1" presStyleIdx="2" presStyleCnt="3">
        <dgm:presLayoutVars>
          <dgm:bulletEnabled val="1"/>
        </dgm:presLayoutVars>
      </dgm:prSet>
      <dgm:spPr/>
    </dgm:pt>
    <dgm:pt modelId="{B8495B91-9DCD-0540-B8B7-BCD8C7F928F9}" type="pres">
      <dgm:prSet presAssocID="{55C1CC43-2B63-6344-83DC-1B94492950B7}" presName="ThreeNodes_3_text" presStyleLbl="node1" presStyleIdx="2" presStyleCnt="3">
        <dgm:presLayoutVars>
          <dgm:bulletEnabled val="1"/>
        </dgm:presLayoutVars>
      </dgm:prSet>
      <dgm:spPr/>
    </dgm:pt>
  </dgm:ptLst>
  <dgm:cxnLst>
    <dgm:cxn modelId="{71D7C722-A92B-644A-A07E-9E316985B73B}" type="presOf" srcId="{98F8B0E3-2CB0-244C-82D0-552939A25D6F}" destId="{7790AE7F-4DBE-0C46-A955-FB4239C6B50A}" srcOrd="1" destOrd="0" presId="urn:microsoft.com/office/officeart/2005/8/layout/vProcess5"/>
    <dgm:cxn modelId="{AED89C3C-E0AE-AB47-A355-B918782EA833}" srcId="{55C1CC43-2B63-6344-83DC-1B94492950B7}" destId="{98F8B0E3-2CB0-244C-82D0-552939A25D6F}" srcOrd="1" destOrd="0" parTransId="{E5B3F24E-05EA-3444-A91C-C7D98D0C4E4E}" sibTransId="{ECF4AF0F-CDA1-6F4E-B39D-A0F6B1EC0A1F}"/>
    <dgm:cxn modelId="{DF96796E-C95E-1148-BDE7-C47D37F95FC7}" srcId="{55C1CC43-2B63-6344-83DC-1B94492950B7}" destId="{CCBF817F-9267-A14E-865A-D978F450D248}" srcOrd="2" destOrd="0" parTransId="{FE00B0C1-15FC-864B-A5D0-AD9F99294E6A}" sibTransId="{B38209F5-C7E5-514A-B411-AB8116E5745C}"/>
    <dgm:cxn modelId="{A3D1A053-85D8-DE47-8E55-E1CF6C71CF74}" srcId="{55C1CC43-2B63-6344-83DC-1B94492950B7}" destId="{03880E24-8351-F940-9C9E-81BC200FFF2E}" srcOrd="0" destOrd="0" parTransId="{AC6B4A0E-A806-4C4C-AEE1-2C0A93268BAB}" sibTransId="{268BD031-3DB8-C84D-ADCF-58933E76D6C0}"/>
    <dgm:cxn modelId="{DFA74776-B919-8147-9CE7-1C068C992E46}" type="presOf" srcId="{CCBF817F-9267-A14E-865A-D978F450D248}" destId="{643C2622-E58F-344B-A29F-4040F7F31C03}" srcOrd="0" destOrd="0" presId="urn:microsoft.com/office/officeart/2005/8/layout/vProcess5"/>
    <dgm:cxn modelId="{75DF6458-2C10-7040-90A7-CA516B30963D}" type="presOf" srcId="{55C1CC43-2B63-6344-83DC-1B94492950B7}" destId="{CE53C6F2-6976-3F47-921A-799E7BA04B47}" srcOrd="0" destOrd="0" presId="urn:microsoft.com/office/officeart/2005/8/layout/vProcess5"/>
    <dgm:cxn modelId="{EEBEDA79-76EC-B342-B6E2-87F0D2358EB3}" type="presOf" srcId="{03880E24-8351-F940-9C9E-81BC200FFF2E}" destId="{B2F29F4E-9B65-7D41-8BC9-957EB41AA25C}" srcOrd="0" destOrd="0" presId="urn:microsoft.com/office/officeart/2005/8/layout/vProcess5"/>
    <dgm:cxn modelId="{F97F539B-7C6B-EF47-AE89-C599E1885050}" type="presOf" srcId="{268BD031-3DB8-C84D-ADCF-58933E76D6C0}" destId="{9F6269CB-470A-E249-836F-A8BCDD9AE9F8}" srcOrd="0" destOrd="0" presId="urn:microsoft.com/office/officeart/2005/8/layout/vProcess5"/>
    <dgm:cxn modelId="{99F20C9E-597C-644A-AD7C-74694810E6F3}" type="presOf" srcId="{ECF4AF0F-CDA1-6F4E-B39D-A0F6B1EC0A1F}" destId="{D7984CD5-308F-3D45-9BCC-67520286CD01}" srcOrd="0" destOrd="0" presId="urn:microsoft.com/office/officeart/2005/8/layout/vProcess5"/>
    <dgm:cxn modelId="{76B75BAD-E95D-084C-9BF8-B773DA0DCB9B}" type="presOf" srcId="{CCBF817F-9267-A14E-865A-D978F450D248}" destId="{B8495B91-9DCD-0540-B8B7-BCD8C7F928F9}" srcOrd="1" destOrd="0" presId="urn:microsoft.com/office/officeart/2005/8/layout/vProcess5"/>
    <dgm:cxn modelId="{F67B23D1-8F68-9B48-AC13-18F5B45FECD0}" type="presOf" srcId="{03880E24-8351-F940-9C9E-81BC200FFF2E}" destId="{7B270338-1E9C-CB48-B8C3-6EA9739A470C}" srcOrd="1" destOrd="0" presId="urn:microsoft.com/office/officeart/2005/8/layout/vProcess5"/>
    <dgm:cxn modelId="{E4ECAFFA-CE8B-5144-AC61-3BD499A6B869}" type="presOf" srcId="{98F8B0E3-2CB0-244C-82D0-552939A25D6F}" destId="{5DC837D5-167F-8440-BC1A-D9D7E31B2BE5}" srcOrd="0" destOrd="0" presId="urn:microsoft.com/office/officeart/2005/8/layout/vProcess5"/>
    <dgm:cxn modelId="{4BFA5A04-3CA6-8644-BC26-EAE06D0A73B9}" type="presParOf" srcId="{CE53C6F2-6976-3F47-921A-799E7BA04B47}" destId="{D16089EA-108A-DB4D-B11B-15DA217095D0}" srcOrd="0" destOrd="0" presId="urn:microsoft.com/office/officeart/2005/8/layout/vProcess5"/>
    <dgm:cxn modelId="{0A31CF03-11B4-8D4C-9214-271A397FBE76}" type="presParOf" srcId="{CE53C6F2-6976-3F47-921A-799E7BA04B47}" destId="{B2F29F4E-9B65-7D41-8BC9-957EB41AA25C}" srcOrd="1" destOrd="0" presId="urn:microsoft.com/office/officeart/2005/8/layout/vProcess5"/>
    <dgm:cxn modelId="{DF8C7779-A8A7-854D-A630-DF49B9E694AF}" type="presParOf" srcId="{CE53C6F2-6976-3F47-921A-799E7BA04B47}" destId="{5DC837D5-167F-8440-BC1A-D9D7E31B2BE5}" srcOrd="2" destOrd="0" presId="urn:microsoft.com/office/officeart/2005/8/layout/vProcess5"/>
    <dgm:cxn modelId="{063753C9-4AEF-D34D-86B2-92372195E422}" type="presParOf" srcId="{CE53C6F2-6976-3F47-921A-799E7BA04B47}" destId="{643C2622-E58F-344B-A29F-4040F7F31C03}" srcOrd="3" destOrd="0" presId="urn:microsoft.com/office/officeart/2005/8/layout/vProcess5"/>
    <dgm:cxn modelId="{D9F1E2BA-AEE0-CF4D-A7C7-88F1B1026871}" type="presParOf" srcId="{CE53C6F2-6976-3F47-921A-799E7BA04B47}" destId="{9F6269CB-470A-E249-836F-A8BCDD9AE9F8}" srcOrd="4" destOrd="0" presId="urn:microsoft.com/office/officeart/2005/8/layout/vProcess5"/>
    <dgm:cxn modelId="{17CA4BE1-5C90-F140-A3D2-CFE8F7BFF6DF}" type="presParOf" srcId="{CE53C6F2-6976-3F47-921A-799E7BA04B47}" destId="{D7984CD5-308F-3D45-9BCC-67520286CD01}" srcOrd="5" destOrd="0" presId="urn:microsoft.com/office/officeart/2005/8/layout/vProcess5"/>
    <dgm:cxn modelId="{EB0B9B0A-49E4-3D4B-9F1E-44081FF192DF}" type="presParOf" srcId="{CE53C6F2-6976-3F47-921A-799E7BA04B47}" destId="{7B270338-1E9C-CB48-B8C3-6EA9739A470C}" srcOrd="6" destOrd="0" presId="urn:microsoft.com/office/officeart/2005/8/layout/vProcess5"/>
    <dgm:cxn modelId="{51BF8C04-9C2B-0A41-B814-DCE0B45A72C9}" type="presParOf" srcId="{CE53C6F2-6976-3F47-921A-799E7BA04B47}" destId="{7790AE7F-4DBE-0C46-A955-FB4239C6B50A}" srcOrd="7" destOrd="0" presId="urn:microsoft.com/office/officeart/2005/8/layout/vProcess5"/>
    <dgm:cxn modelId="{6FD21435-2D5B-6547-8A4E-56410F8A73EF}" type="presParOf" srcId="{CE53C6F2-6976-3F47-921A-799E7BA04B47}" destId="{B8495B91-9DCD-0540-B8B7-BCD8C7F928F9}"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29F4E-9B65-7D41-8BC9-957EB41AA25C}">
      <dsp:nvSpPr>
        <dsp:cNvPr id="0" name=""/>
        <dsp:cNvSpPr/>
      </dsp:nvSpPr>
      <dsp:spPr>
        <a:xfrm>
          <a:off x="0" y="0"/>
          <a:ext cx="6995160" cy="134874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t>Mapping has emerged as a key strategy for </a:t>
          </a:r>
          <a:r>
            <a:rPr lang="en-US" sz="1700" i="1" kern="1200" dirty="0"/>
            <a:t>examining the alignment of the different elements of learning environments</a:t>
          </a:r>
          <a:r>
            <a:rPr lang="en-US" sz="1700" kern="1200" dirty="0"/>
            <a:t> towards shared learning outcomes as well as to better understand where to assess and document learning. </a:t>
          </a:r>
        </a:p>
      </dsp:txBody>
      <dsp:txXfrm>
        <a:off x="39503" y="39503"/>
        <a:ext cx="5539764" cy="1269734"/>
      </dsp:txXfrm>
    </dsp:sp>
    <dsp:sp modelId="{5DC837D5-167F-8440-BC1A-D9D7E31B2BE5}">
      <dsp:nvSpPr>
        <dsp:cNvPr id="0" name=""/>
        <dsp:cNvSpPr/>
      </dsp:nvSpPr>
      <dsp:spPr>
        <a:xfrm>
          <a:off x="617219" y="1573529"/>
          <a:ext cx="6995160" cy="134874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solidFill>
                <a:schemeClr val="bg1"/>
              </a:solidFill>
            </a:rPr>
            <a:t>Mapping is about the </a:t>
          </a:r>
          <a:r>
            <a:rPr lang="en-US" sz="1700" i="1" kern="1200" dirty="0">
              <a:solidFill>
                <a:schemeClr val="bg1"/>
              </a:solidFill>
            </a:rPr>
            <a:t>process</a:t>
          </a:r>
          <a:r>
            <a:rPr lang="en-US" sz="1700" kern="1200" dirty="0">
              <a:solidFill>
                <a:schemeClr val="bg1"/>
              </a:solidFill>
            </a:rPr>
            <a:t> of </a:t>
          </a:r>
          <a:r>
            <a:rPr lang="en-US" sz="1700" i="1" kern="1200" dirty="0">
              <a:solidFill>
                <a:schemeClr val="bg1"/>
              </a:solidFill>
            </a:rPr>
            <a:t>seeing </a:t>
          </a:r>
          <a:r>
            <a:rPr lang="en-US" sz="1700" kern="1200" dirty="0">
              <a:solidFill>
                <a:schemeClr val="bg1"/>
              </a:solidFill>
            </a:rPr>
            <a:t>relationships.</a:t>
          </a:r>
        </a:p>
      </dsp:txBody>
      <dsp:txXfrm>
        <a:off x="656722" y="1613032"/>
        <a:ext cx="5422253" cy="1269734"/>
      </dsp:txXfrm>
    </dsp:sp>
    <dsp:sp modelId="{643C2622-E58F-344B-A29F-4040F7F31C03}">
      <dsp:nvSpPr>
        <dsp:cNvPr id="0" name=""/>
        <dsp:cNvSpPr/>
      </dsp:nvSpPr>
      <dsp:spPr>
        <a:xfrm>
          <a:off x="1234439" y="3147059"/>
          <a:ext cx="6995160" cy="1348740"/>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solidFill>
                <a:schemeClr val="bg1"/>
              </a:solidFill>
            </a:rPr>
            <a:t>By mapping collectively and collaboratively, those involved are able to </a:t>
          </a:r>
          <a:r>
            <a:rPr lang="en-US" sz="1700" i="1" kern="1200" dirty="0">
              <a:solidFill>
                <a:schemeClr val="bg1"/>
              </a:solidFill>
            </a:rPr>
            <a:t>unpack assumptions </a:t>
          </a:r>
          <a:r>
            <a:rPr lang="en-US" sz="1700" kern="1200" dirty="0">
              <a:solidFill>
                <a:schemeClr val="bg1"/>
              </a:solidFill>
            </a:rPr>
            <a:t>about their own and others’ roles and contributions to the learning of students. </a:t>
          </a:r>
        </a:p>
      </dsp:txBody>
      <dsp:txXfrm>
        <a:off x="1273942" y="3186562"/>
        <a:ext cx="5422252" cy="1269734"/>
      </dsp:txXfrm>
    </dsp:sp>
    <dsp:sp modelId="{9F6269CB-470A-E249-836F-A8BCDD9AE9F8}">
      <dsp:nvSpPr>
        <dsp:cNvPr id="0" name=""/>
        <dsp:cNvSpPr/>
      </dsp:nvSpPr>
      <dsp:spPr>
        <a:xfrm>
          <a:off x="6118478" y="1022794"/>
          <a:ext cx="876681" cy="876681"/>
        </a:xfrm>
        <a:prstGeom prst="downArrow">
          <a:avLst>
            <a:gd name="adj1" fmla="val 55000"/>
            <a:gd name="adj2" fmla="val 45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6315731" y="1022794"/>
        <a:ext cx="482175" cy="659702"/>
      </dsp:txXfrm>
    </dsp:sp>
    <dsp:sp modelId="{D7984CD5-308F-3D45-9BCC-67520286CD01}">
      <dsp:nvSpPr>
        <dsp:cNvPr id="0" name=""/>
        <dsp:cNvSpPr/>
      </dsp:nvSpPr>
      <dsp:spPr>
        <a:xfrm>
          <a:off x="6735698" y="2587332"/>
          <a:ext cx="876681" cy="876681"/>
        </a:xfrm>
        <a:prstGeom prst="downArrow">
          <a:avLst>
            <a:gd name="adj1" fmla="val 55000"/>
            <a:gd name="adj2" fmla="val 45000"/>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6932951" y="2587332"/>
        <a:ext cx="482175" cy="659702"/>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813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34" tIns="45817" rIns="91634" bIns="45817" numCol="1" anchor="t" anchorCtr="0" compatLnSpc="1">
            <a:prstTxWarp prst="textNoShape">
              <a:avLst/>
            </a:prstTxWarp>
          </a:bodyPr>
          <a:lstStyle>
            <a:lvl1pPr eaLnBrk="0" hangingPunct="0">
              <a:defRPr sz="1200">
                <a:latin typeface="Times" pitchFamily="18" charset="0"/>
                <a:cs typeface="+mn-cs"/>
              </a:defRPr>
            </a:lvl1pPr>
          </a:lstStyle>
          <a:p>
            <a:pPr>
              <a:defRPr/>
            </a:pPr>
            <a:endParaRPr lang="en-US" dirty="0"/>
          </a:p>
        </p:txBody>
      </p:sp>
      <p:sp>
        <p:nvSpPr>
          <p:cNvPr id="14339" name="Rectangle 3"/>
          <p:cNvSpPr>
            <a:spLocks noGrp="1" noChangeArrowheads="1"/>
          </p:cNvSpPr>
          <p:nvPr>
            <p:ph type="dt" sz="quarter" idx="1"/>
          </p:nvPr>
        </p:nvSpPr>
        <p:spPr bwMode="auto">
          <a:xfrm>
            <a:off x="3895725" y="0"/>
            <a:ext cx="29813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34" tIns="45817" rIns="91634" bIns="45817" numCol="1" anchor="t" anchorCtr="0" compatLnSpc="1">
            <a:prstTxWarp prst="textNoShape">
              <a:avLst/>
            </a:prstTxWarp>
          </a:bodyPr>
          <a:lstStyle>
            <a:lvl1pPr algn="r" eaLnBrk="0" hangingPunct="0">
              <a:defRPr sz="1200">
                <a:latin typeface="Times" pitchFamily="18" charset="0"/>
                <a:cs typeface="+mn-cs"/>
              </a:defRPr>
            </a:lvl1pPr>
          </a:lstStyle>
          <a:p>
            <a:pPr>
              <a:defRPr/>
            </a:pPr>
            <a:endParaRPr lang="en-US" dirty="0"/>
          </a:p>
        </p:txBody>
      </p:sp>
      <p:sp>
        <p:nvSpPr>
          <p:cNvPr id="14340" name="Rectangle 4"/>
          <p:cNvSpPr>
            <a:spLocks noGrp="1" noChangeArrowheads="1"/>
          </p:cNvSpPr>
          <p:nvPr>
            <p:ph type="ftr" sz="quarter" idx="2"/>
          </p:nvPr>
        </p:nvSpPr>
        <p:spPr bwMode="auto">
          <a:xfrm>
            <a:off x="0" y="8704263"/>
            <a:ext cx="29813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34" tIns="45817" rIns="91634" bIns="45817" numCol="1" anchor="b" anchorCtr="0" compatLnSpc="1">
            <a:prstTxWarp prst="textNoShape">
              <a:avLst/>
            </a:prstTxWarp>
          </a:bodyPr>
          <a:lstStyle>
            <a:lvl1pPr eaLnBrk="0" hangingPunct="0">
              <a:defRPr sz="1200">
                <a:latin typeface="Times" pitchFamily="18" charset="0"/>
                <a:cs typeface="+mn-cs"/>
              </a:defRPr>
            </a:lvl1pPr>
          </a:lstStyle>
          <a:p>
            <a:pPr>
              <a:defRPr/>
            </a:pPr>
            <a:endParaRPr lang="en-US" dirty="0"/>
          </a:p>
        </p:txBody>
      </p:sp>
      <p:sp>
        <p:nvSpPr>
          <p:cNvPr id="14341" name="Rectangle 5"/>
          <p:cNvSpPr>
            <a:spLocks noGrp="1" noChangeArrowheads="1"/>
          </p:cNvSpPr>
          <p:nvPr>
            <p:ph type="sldNum" sz="quarter" idx="3"/>
          </p:nvPr>
        </p:nvSpPr>
        <p:spPr bwMode="auto">
          <a:xfrm>
            <a:off x="3895725" y="8704263"/>
            <a:ext cx="29813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34" tIns="45817" rIns="91634" bIns="45817" numCol="1" anchor="b" anchorCtr="0" compatLnSpc="1">
            <a:prstTxWarp prst="textNoShape">
              <a:avLst/>
            </a:prstTxWarp>
          </a:bodyPr>
          <a:lstStyle>
            <a:lvl1pPr algn="r" eaLnBrk="0" hangingPunct="0">
              <a:defRPr sz="1200">
                <a:latin typeface="Times" panose="02020603050405020304" pitchFamily="18" charset="0"/>
              </a:defRPr>
            </a:lvl1pPr>
          </a:lstStyle>
          <a:p>
            <a:fld id="{31884929-5904-4428-91A1-BCFE61E52B9D}" type="slidenum">
              <a:rPr lang="en-US" altLang="en-US"/>
              <a:pPr/>
              <a:t>‹#›</a:t>
            </a:fld>
            <a:endParaRPr lang="en-US" altLang="en-US" dirty="0"/>
          </a:p>
        </p:txBody>
      </p:sp>
    </p:spTree>
    <p:extLst>
      <p:ext uri="{BB962C8B-B14F-4D97-AF65-F5344CB8AC3E}">
        <p14:creationId xmlns:p14="http://schemas.microsoft.com/office/powerpoint/2010/main" val="38514662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57513"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094" tIns="44547" rIns="89094" bIns="44547" numCol="1" anchor="t" anchorCtr="0" compatLnSpc="1">
            <a:prstTxWarp prst="textNoShape">
              <a:avLst/>
            </a:prstTxWarp>
          </a:bodyPr>
          <a:lstStyle>
            <a:lvl1pPr defTabSz="892175" eaLnBrk="0" hangingPunct="0">
              <a:defRPr sz="1200">
                <a:latin typeface="Times" pitchFamily="18" charset="0"/>
                <a:cs typeface="+mn-cs"/>
              </a:defRPr>
            </a:lvl1pPr>
          </a:lstStyle>
          <a:p>
            <a:pPr>
              <a:defRPr/>
            </a:pPr>
            <a:endParaRPr lang="en-US" dirty="0"/>
          </a:p>
        </p:txBody>
      </p:sp>
      <p:sp>
        <p:nvSpPr>
          <p:cNvPr id="16387" name="Rectangle 3"/>
          <p:cNvSpPr>
            <a:spLocks noGrp="1" noChangeArrowheads="1"/>
          </p:cNvSpPr>
          <p:nvPr>
            <p:ph type="dt" idx="1"/>
          </p:nvPr>
        </p:nvSpPr>
        <p:spPr bwMode="auto">
          <a:xfrm>
            <a:off x="3919538" y="0"/>
            <a:ext cx="2957512"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094" tIns="44547" rIns="89094" bIns="44547" numCol="1" anchor="t" anchorCtr="0" compatLnSpc="1">
            <a:prstTxWarp prst="textNoShape">
              <a:avLst/>
            </a:prstTxWarp>
          </a:bodyPr>
          <a:lstStyle>
            <a:lvl1pPr algn="r" defTabSz="892175" eaLnBrk="0" hangingPunct="0">
              <a:defRPr sz="1200">
                <a:latin typeface="Times" pitchFamily="18" charset="0"/>
                <a:cs typeface="+mn-cs"/>
              </a:defRPr>
            </a:lvl1pPr>
          </a:lstStyle>
          <a:p>
            <a:pPr>
              <a:defRPr/>
            </a:pPr>
            <a:endParaRPr lang="en-US" dirty="0"/>
          </a:p>
        </p:txBody>
      </p:sp>
      <p:sp>
        <p:nvSpPr>
          <p:cNvPr id="21508" name="Rectangle 4"/>
          <p:cNvSpPr>
            <a:spLocks noGrp="1" noRot="1" noChangeAspect="1" noChangeArrowheads="1" noTextEdit="1"/>
          </p:cNvSpPr>
          <p:nvPr>
            <p:ph type="sldImg" idx="2"/>
          </p:nvPr>
        </p:nvSpPr>
        <p:spPr bwMode="auto">
          <a:xfrm>
            <a:off x="1192213" y="669925"/>
            <a:ext cx="4567237" cy="34258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389" name="Rectangle 5"/>
          <p:cNvSpPr>
            <a:spLocks noGrp="1" noChangeArrowheads="1"/>
          </p:cNvSpPr>
          <p:nvPr>
            <p:ph type="body" sz="quarter" idx="3"/>
          </p:nvPr>
        </p:nvSpPr>
        <p:spPr bwMode="auto">
          <a:xfrm>
            <a:off x="887413" y="4319588"/>
            <a:ext cx="5102225" cy="417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094" tIns="44547" rIns="89094" bIns="4454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390" name="Rectangle 6"/>
          <p:cNvSpPr>
            <a:spLocks noGrp="1" noChangeArrowheads="1"/>
          </p:cNvSpPr>
          <p:nvPr>
            <p:ph type="ftr" sz="quarter" idx="4"/>
          </p:nvPr>
        </p:nvSpPr>
        <p:spPr bwMode="auto">
          <a:xfrm>
            <a:off x="0" y="8713788"/>
            <a:ext cx="2957513"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094" tIns="44547" rIns="89094" bIns="44547" numCol="1" anchor="b" anchorCtr="0" compatLnSpc="1">
            <a:prstTxWarp prst="textNoShape">
              <a:avLst/>
            </a:prstTxWarp>
          </a:bodyPr>
          <a:lstStyle>
            <a:lvl1pPr defTabSz="892175" eaLnBrk="0" hangingPunct="0">
              <a:defRPr sz="1200">
                <a:latin typeface="Times" pitchFamily="18" charset="0"/>
                <a:cs typeface="+mn-cs"/>
              </a:defRPr>
            </a:lvl1pPr>
          </a:lstStyle>
          <a:p>
            <a:pPr>
              <a:defRPr/>
            </a:pPr>
            <a:endParaRPr lang="en-US" dirty="0"/>
          </a:p>
        </p:txBody>
      </p:sp>
      <p:sp>
        <p:nvSpPr>
          <p:cNvPr id="16391" name="Rectangle 7"/>
          <p:cNvSpPr>
            <a:spLocks noGrp="1" noChangeArrowheads="1"/>
          </p:cNvSpPr>
          <p:nvPr>
            <p:ph type="sldNum" sz="quarter" idx="5"/>
          </p:nvPr>
        </p:nvSpPr>
        <p:spPr bwMode="auto">
          <a:xfrm>
            <a:off x="3919538" y="8713788"/>
            <a:ext cx="2957512"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9094" tIns="44547" rIns="89094" bIns="44547" numCol="1" anchor="b" anchorCtr="0" compatLnSpc="1">
            <a:prstTxWarp prst="textNoShape">
              <a:avLst/>
            </a:prstTxWarp>
          </a:bodyPr>
          <a:lstStyle>
            <a:lvl1pPr algn="r" defTabSz="892175" eaLnBrk="0" hangingPunct="0">
              <a:defRPr sz="1200">
                <a:latin typeface="Times" panose="02020603050405020304" pitchFamily="18" charset="0"/>
              </a:defRPr>
            </a:lvl1pPr>
          </a:lstStyle>
          <a:p>
            <a:fld id="{12E214AE-DD3D-429E-B169-DD3899ED921A}" type="slidenum">
              <a:rPr lang="en-US" altLang="en-US"/>
              <a:pPr/>
              <a:t>‹#›</a:t>
            </a:fld>
            <a:endParaRPr lang="en-US" altLang="en-US" dirty="0"/>
          </a:p>
        </p:txBody>
      </p:sp>
    </p:spTree>
    <p:extLst>
      <p:ext uri="{BB962C8B-B14F-4D97-AF65-F5344CB8AC3E}">
        <p14:creationId xmlns:p14="http://schemas.microsoft.com/office/powerpoint/2010/main" val="19195105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rgbClr val="333333"/>
        </a:solidFill>
        <a:latin typeface="Times" pitchFamily="18" charset="0"/>
        <a:ea typeface="+mn-ea"/>
        <a:cs typeface="+mn-cs"/>
      </a:defRPr>
    </a:lvl1pPr>
    <a:lvl2pPr marL="457200" algn="l" rtl="0" eaLnBrk="0" fontAlgn="base" hangingPunct="0">
      <a:spcBef>
        <a:spcPct val="30000"/>
      </a:spcBef>
      <a:spcAft>
        <a:spcPct val="0"/>
      </a:spcAft>
      <a:defRPr sz="1200" kern="1200">
        <a:solidFill>
          <a:srgbClr val="333333"/>
        </a:solidFill>
        <a:latin typeface="Times" pitchFamily="18" charset="0"/>
        <a:ea typeface="+mn-ea"/>
        <a:cs typeface="+mn-cs"/>
      </a:defRPr>
    </a:lvl2pPr>
    <a:lvl3pPr marL="914400" algn="l" rtl="0" eaLnBrk="0" fontAlgn="base" hangingPunct="0">
      <a:spcBef>
        <a:spcPct val="30000"/>
      </a:spcBef>
      <a:spcAft>
        <a:spcPct val="0"/>
      </a:spcAft>
      <a:defRPr sz="1200" kern="1200">
        <a:solidFill>
          <a:srgbClr val="333333"/>
        </a:solidFill>
        <a:latin typeface="Times" pitchFamily="18" charset="0"/>
        <a:ea typeface="+mn-ea"/>
        <a:cs typeface="+mn-cs"/>
      </a:defRPr>
    </a:lvl3pPr>
    <a:lvl4pPr marL="1371600" algn="l" rtl="0" eaLnBrk="0" fontAlgn="base" hangingPunct="0">
      <a:spcBef>
        <a:spcPct val="30000"/>
      </a:spcBef>
      <a:spcAft>
        <a:spcPct val="0"/>
      </a:spcAft>
      <a:defRPr sz="1200" kern="1200">
        <a:solidFill>
          <a:srgbClr val="333333"/>
        </a:solidFill>
        <a:latin typeface="Times" pitchFamily="18" charset="0"/>
        <a:ea typeface="+mn-ea"/>
        <a:cs typeface="+mn-cs"/>
      </a:defRPr>
    </a:lvl4pPr>
    <a:lvl5pPr marL="1828800" algn="l" rtl="0" eaLnBrk="0" fontAlgn="base" hangingPunct="0">
      <a:spcBef>
        <a:spcPct val="30000"/>
      </a:spcBef>
      <a:spcAft>
        <a:spcPct val="0"/>
      </a:spcAft>
      <a:defRPr sz="1200" kern="1200">
        <a:solidFill>
          <a:srgbClr val="333333"/>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bookshuntersblog.blogspot.com/2014/07/post-promozionali-pochi-ma-buoni.html" TargetMode="External"/><Relationship Id="rId2" Type="http://schemas.openxmlformats.org/officeDocument/2006/relationships/slide" Target="../slides/slide50.xml"/><Relationship Id="rId1" Type="http://schemas.openxmlformats.org/officeDocument/2006/relationships/notesMaster" Target="../notesMasters/notesMaster1.xml"/><Relationship Id="rId4" Type="http://schemas.openxmlformats.org/officeDocument/2006/relationships/hyperlink" Target="https://creativecommons.org/licenses/by-sa/3.0/" TargetMode="Externa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infed.org/biblio/learning-organization.ht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p1:notes"/>
          <p:cNvSpPr txBox="1">
            <a:spLocks noGrp="1"/>
          </p:cNvSpPr>
          <p:nvPr>
            <p:ph type="body" idx="1"/>
          </p:nvPr>
        </p:nvSpPr>
        <p:spPr>
          <a:xfrm>
            <a:off x="887413" y="4319588"/>
            <a:ext cx="5102225" cy="4171950"/>
          </a:xfrm>
          <a:prstGeom prst="rect">
            <a:avLst/>
          </a:prstGeom>
        </p:spPr>
        <p:txBody>
          <a:bodyPr spcFirstLastPara="1" wrap="square" lIns="89075" tIns="44525" rIns="89075" bIns="44525" anchor="t" anchorCtr="0">
            <a:noAutofit/>
          </a:bodyPr>
          <a:lstStyle/>
          <a:p>
            <a:pPr marL="0" lvl="0" indent="0" algn="l" rtl="0">
              <a:spcBef>
                <a:spcPts val="360"/>
              </a:spcBef>
              <a:spcAft>
                <a:spcPts val="0"/>
              </a:spcAft>
              <a:buNone/>
            </a:pPr>
            <a:endParaRPr/>
          </a:p>
        </p:txBody>
      </p:sp>
      <p:sp>
        <p:nvSpPr>
          <p:cNvPr id="43" name="Google Shape;43;p1:notes"/>
          <p:cNvSpPr>
            <a:spLocks noGrp="1" noRot="1" noChangeAspect="1"/>
          </p:cNvSpPr>
          <p:nvPr>
            <p:ph type="sldImg" idx="2"/>
          </p:nvPr>
        </p:nvSpPr>
        <p:spPr>
          <a:xfrm>
            <a:off x="1192213" y="669925"/>
            <a:ext cx="4567237" cy="34258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10</a:t>
            </a:fld>
            <a:endParaRPr lang="en-US" altLang="en-US" dirty="0"/>
          </a:p>
        </p:txBody>
      </p:sp>
    </p:spTree>
    <p:extLst>
      <p:ext uri="{BB962C8B-B14F-4D97-AF65-F5344CB8AC3E}">
        <p14:creationId xmlns:p14="http://schemas.microsoft.com/office/powerpoint/2010/main" val="4024007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681038"/>
            <a:ext cx="4638675" cy="3479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892175"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892175" rtl="0" eaLnBrk="0" fontAlgn="base" latinLnBrk="0" hangingPunct="0">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490216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12</a:t>
            </a:fld>
            <a:endParaRPr lang="en-US" altLang="en-US" dirty="0"/>
          </a:p>
        </p:txBody>
      </p:sp>
    </p:spTree>
    <p:extLst>
      <p:ext uri="{BB962C8B-B14F-4D97-AF65-F5344CB8AC3E}">
        <p14:creationId xmlns:p14="http://schemas.microsoft.com/office/powerpoint/2010/main" val="108861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13</a:t>
            </a:fld>
            <a:endParaRPr lang="en-US" altLang="en-US" dirty="0"/>
          </a:p>
        </p:txBody>
      </p:sp>
    </p:spTree>
    <p:extLst>
      <p:ext uri="{BB962C8B-B14F-4D97-AF65-F5344CB8AC3E}">
        <p14:creationId xmlns:p14="http://schemas.microsoft.com/office/powerpoint/2010/main" val="2114296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Photo by Unknown Author is licensed under CC BY-ND</a:t>
            </a:r>
          </a:p>
          <a:p>
            <a:endParaRPr lang="en-US" dirty="0"/>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14</a:t>
            </a:fld>
            <a:endParaRPr lang="en-US" altLang="en-US" dirty="0"/>
          </a:p>
        </p:txBody>
      </p:sp>
    </p:spTree>
    <p:extLst>
      <p:ext uri="{BB962C8B-B14F-4D97-AF65-F5344CB8AC3E}">
        <p14:creationId xmlns:p14="http://schemas.microsoft.com/office/powerpoint/2010/main" val="2529989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15</a:t>
            </a:fld>
            <a:endParaRPr lang="en-US" altLang="en-US" dirty="0"/>
          </a:p>
        </p:txBody>
      </p:sp>
    </p:spTree>
    <p:extLst>
      <p:ext uri="{BB962C8B-B14F-4D97-AF65-F5344CB8AC3E}">
        <p14:creationId xmlns:p14="http://schemas.microsoft.com/office/powerpoint/2010/main" val="20022840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681038"/>
            <a:ext cx="4638675" cy="3479800"/>
          </a:xfrm>
        </p:spPr>
      </p:sp>
      <p:sp>
        <p:nvSpPr>
          <p:cNvPr id="3" name="Notes Placeholder 2"/>
          <p:cNvSpPr>
            <a:spLocks noGrp="1"/>
          </p:cNvSpPr>
          <p:nvPr>
            <p:ph type="body" idx="1"/>
          </p:nvPr>
        </p:nvSpPr>
        <p:spPr/>
        <p:txBody>
          <a:bodyPr/>
          <a:lstStyle/>
          <a:p>
            <a:r>
              <a:rPr lang="en-US" dirty="0"/>
              <a:t>Cast your vote</a:t>
            </a:r>
            <a:r>
              <a:rPr lang="en-US" baseline="0" dirty="0"/>
              <a:t> for the people’s choice</a:t>
            </a:r>
            <a:endParaRPr lang="en-US" dirty="0"/>
          </a:p>
        </p:txBody>
      </p:sp>
      <p:sp>
        <p:nvSpPr>
          <p:cNvPr id="4" name="Slide Number Placeholder 3"/>
          <p:cNvSpPr>
            <a:spLocks noGrp="1"/>
          </p:cNvSpPr>
          <p:nvPr>
            <p:ph type="sldNum" sz="quarter" idx="10"/>
          </p:nvPr>
        </p:nvSpPr>
        <p:spPr/>
        <p:txBody>
          <a:bodyPr/>
          <a:lstStyle/>
          <a:p>
            <a:pPr>
              <a:defRPr/>
            </a:pPr>
            <a:fld id="{26298EDF-5935-43E3-96A7-964E7186D03B}" type="slidenum">
              <a:rPr lang="en-US" smtClean="0"/>
              <a:pPr>
                <a:defRPr/>
              </a:pPr>
              <a:t>16</a:t>
            </a:fld>
            <a:endParaRPr lang="en-US" dirty="0"/>
          </a:p>
        </p:txBody>
      </p:sp>
    </p:spTree>
    <p:extLst>
      <p:ext uri="{BB962C8B-B14F-4D97-AF65-F5344CB8AC3E}">
        <p14:creationId xmlns:p14="http://schemas.microsoft.com/office/powerpoint/2010/main" val="33208329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681038"/>
            <a:ext cx="4638675" cy="3479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E214AE-DD3D-429E-B169-DD3899ED921A}" type="slidenum">
              <a:rPr lang="en-US" altLang="en-US" smtClean="0"/>
              <a:pPr/>
              <a:t>17</a:t>
            </a:fld>
            <a:endParaRPr lang="en-US" altLang="en-US" dirty="0"/>
          </a:p>
        </p:txBody>
      </p:sp>
    </p:spTree>
    <p:extLst>
      <p:ext uri="{BB962C8B-B14F-4D97-AF65-F5344CB8AC3E}">
        <p14:creationId xmlns:p14="http://schemas.microsoft.com/office/powerpoint/2010/main" val="17501592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681038"/>
            <a:ext cx="4638675" cy="3479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E214AE-DD3D-429E-B169-DD3899ED921A}" type="slidenum">
              <a:rPr lang="en-US" altLang="en-US" smtClean="0"/>
              <a:pPr/>
              <a:t>18</a:t>
            </a:fld>
            <a:endParaRPr lang="en-US" altLang="en-US" dirty="0"/>
          </a:p>
        </p:txBody>
      </p:sp>
    </p:spTree>
    <p:extLst>
      <p:ext uri="{BB962C8B-B14F-4D97-AF65-F5344CB8AC3E}">
        <p14:creationId xmlns:p14="http://schemas.microsoft.com/office/powerpoint/2010/main" val="28947240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19</a:t>
            </a:fld>
            <a:endParaRPr lang="en-US" altLang="en-US" dirty="0"/>
          </a:p>
        </p:txBody>
      </p:sp>
    </p:spTree>
    <p:extLst>
      <p:ext uri="{BB962C8B-B14F-4D97-AF65-F5344CB8AC3E}">
        <p14:creationId xmlns:p14="http://schemas.microsoft.com/office/powerpoint/2010/main" val="2339462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p:spPr>
        <p:txBody>
          <a:bodyPr/>
          <a:lstStyle/>
          <a:p>
            <a:r>
              <a:rPr lang="en-US" altLang="en-US" b="1">
                <a:solidFill>
                  <a:schemeClr val="tx2"/>
                </a:solidFill>
              </a:rPr>
              <a:t>Barbara</a:t>
            </a:r>
          </a:p>
        </p:txBody>
      </p:sp>
      <p:sp>
        <p:nvSpPr>
          <p:cNvPr id="15364" name="Slide Number Placeholder 3"/>
          <p:cNvSpPr>
            <a:spLocks noGrp="1"/>
          </p:cNvSpPr>
          <p:nvPr>
            <p:ph type="sldNum" sz="quarter" idx="5"/>
          </p:nvPr>
        </p:nvSpPr>
        <p:spPr>
          <a:noFill/>
        </p:spPr>
        <p:txBody>
          <a:bodyPr/>
          <a:lstStyle>
            <a:lvl1pPr defTabSz="899848">
              <a:defRPr sz="2400">
                <a:solidFill>
                  <a:schemeClr val="tx1"/>
                </a:solidFill>
                <a:latin typeface="Arial" panose="020B0604020202020204" pitchFamily="34" charset="0"/>
                <a:cs typeface="Arial" panose="020B0604020202020204" pitchFamily="34" charset="0"/>
              </a:defRPr>
            </a:lvl1pPr>
            <a:lvl2pPr marL="749339" indent="-288207" defTabSz="899848">
              <a:defRPr sz="2400">
                <a:solidFill>
                  <a:schemeClr val="tx1"/>
                </a:solidFill>
                <a:latin typeface="Arial" panose="020B0604020202020204" pitchFamily="34" charset="0"/>
                <a:cs typeface="Arial" panose="020B0604020202020204" pitchFamily="34" charset="0"/>
              </a:defRPr>
            </a:lvl2pPr>
            <a:lvl3pPr marL="1152830" indent="-230566" defTabSz="899848">
              <a:defRPr sz="2400">
                <a:solidFill>
                  <a:schemeClr val="tx1"/>
                </a:solidFill>
                <a:latin typeface="Arial" panose="020B0604020202020204" pitchFamily="34" charset="0"/>
                <a:cs typeface="Arial" panose="020B0604020202020204" pitchFamily="34" charset="0"/>
              </a:defRPr>
            </a:lvl3pPr>
            <a:lvl4pPr marL="1613962" indent="-230566" defTabSz="899848">
              <a:defRPr sz="2400">
                <a:solidFill>
                  <a:schemeClr val="tx1"/>
                </a:solidFill>
                <a:latin typeface="Arial" panose="020B0604020202020204" pitchFamily="34" charset="0"/>
                <a:cs typeface="Arial" panose="020B0604020202020204" pitchFamily="34" charset="0"/>
              </a:defRPr>
            </a:lvl4pPr>
            <a:lvl5pPr marL="2075094" indent="-230566" defTabSz="899848">
              <a:defRPr sz="2400">
                <a:solidFill>
                  <a:schemeClr val="tx1"/>
                </a:solidFill>
                <a:latin typeface="Arial" panose="020B0604020202020204" pitchFamily="34" charset="0"/>
                <a:cs typeface="Arial" panose="020B0604020202020204" pitchFamily="34" charset="0"/>
              </a:defRPr>
            </a:lvl5pPr>
            <a:lvl6pPr marL="2536226" indent="-230566" defTabSz="899848"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97357" indent="-230566" defTabSz="899848"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58489" indent="-230566" defTabSz="899848"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919621" indent="-230566" defTabSz="899848"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fld id="{E7F8C808-4A0E-4E49-8322-98A92A206473}" type="slidenum">
              <a:rPr lang="en-US" altLang="en-US" sz="1200">
                <a:solidFill>
                  <a:srgbClr val="000000"/>
                </a:solidFill>
                <a:latin typeface="Times" panose="02020603050405020304" pitchFamily="18" charset="0"/>
              </a:rPr>
              <a:pPr/>
              <a:t>2</a:t>
            </a:fld>
            <a:endParaRPr lang="en-US" altLang="en-US" sz="1200">
              <a:solidFill>
                <a:srgbClr val="000000"/>
              </a:solidFill>
              <a:latin typeface="Times" panose="02020603050405020304" pitchFamily="18" charset="0"/>
            </a:endParaRPr>
          </a:p>
        </p:txBody>
      </p:sp>
    </p:spTree>
    <p:extLst>
      <p:ext uri="{BB962C8B-B14F-4D97-AF65-F5344CB8AC3E}">
        <p14:creationId xmlns:p14="http://schemas.microsoft.com/office/powerpoint/2010/main" val="1119709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20</a:t>
            </a:fld>
            <a:endParaRPr lang="en-US" altLang="en-US" dirty="0"/>
          </a:p>
        </p:txBody>
      </p:sp>
    </p:spTree>
    <p:extLst>
      <p:ext uri="{BB962C8B-B14F-4D97-AF65-F5344CB8AC3E}">
        <p14:creationId xmlns:p14="http://schemas.microsoft.com/office/powerpoint/2010/main" val="2157337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21</a:t>
            </a:fld>
            <a:endParaRPr lang="en-US" altLang="en-US" dirty="0"/>
          </a:p>
        </p:txBody>
      </p:sp>
    </p:spTree>
    <p:extLst>
      <p:ext uri="{BB962C8B-B14F-4D97-AF65-F5344CB8AC3E}">
        <p14:creationId xmlns:p14="http://schemas.microsoft.com/office/powerpoint/2010/main" val="30447645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22</a:t>
            </a:fld>
            <a:endParaRPr lang="en-US" altLang="en-US" dirty="0"/>
          </a:p>
        </p:txBody>
      </p:sp>
    </p:spTree>
    <p:extLst>
      <p:ext uri="{BB962C8B-B14F-4D97-AF65-F5344CB8AC3E}">
        <p14:creationId xmlns:p14="http://schemas.microsoft.com/office/powerpoint/2010/main" val="5548622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23</a:t>
            </a:fld>
            <a:endParaRPr lang="en-US" altLang="en-US" dirty="0"/>
          </a:p>
        </p:txBody>
      </p:sp>
    </p:spTree>
    <p:extLst>
      <p:ext uri="{BB962C8B-B14F-4D97-AF65-F5344CB8AC3E}">
        <p14:creationId xmlns:p14="http://schemas.microsoft.com/office/powerpoint/2010/main" val="1169151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681038"/>
            <a:ext cx="4638675" cy="3479800"/>
          </a:xfrm>
        </p:spPr>
      </p:sp>
      <p:sp>
        <p:nvSpPr>
          <p:cNvPr id="3" name="Notes Placeholder 2"/>
          <p:cNvSpPr>
            <a:spLocks noGrp="1"/>
          </p:cNvSpPr>
          <p:nvPr>
            <p:ph type="body" idx="1"/>
          </p:nvPr>
        </p:nvSpPr>
        <p:spPr/>
        <p:txBody>
          <a:bodyPr/>
          <a:lstStyle/>
          <a:p>
            <a:r>
              <a:rPr lang="en-US" dirty="0"/>
              <a:t>Criteria for the Dr. Tom Phelan Outstanding Poster Award was based on:  1) The poster program or research poster addressing a current emergency management problem; 2) The poster being well organized; 3) The poster presenter conveying the program or research in a clear and concise manner and being able to answer questions regarding the area(s) presented and 4) The poster or  </a:t>
            </a:r>
          </a:p>
          <a:p>
            <a:r>
              <a:rPr lang="en-US" dirty="0"/>
              <a:t>research conveying potential to promote synergy between the academic and practitioner community.</a:t>
            </a:r>
          </a:p>
          <a:p>
            <a:endParaRPr lang="en-US" dirty="0"/>
          </a:p>
        </p:txBody>
      </p:sp>
      <p:sp>
        <p:nvSpPr>
          <p:cNvPr id="4" name="Slide Number Placeholder 3"/>
          <p:cNvSpPr>
            <a:spLocks noGrp="1"/>
          </p:cNvSpPr>
          <p:nvPr>
            <p:ph type="sldNum" sz="quarter" idx="10"/>
          </p:nvPr>
        </p:nvSpPr>
        <p:spPr/>
        <p:txBody>
          <a:bodyPr/>
          <a:lstStyle/>
          <a:p>
            <a:pPr marL="0" marR="0" lvl="0" indent="0" algn="r" defTabSz="908369"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369" rtl="0" eaLnBrk="0" fontAlgn="base" latinLnBrk="0" hangingPunct="0">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8380979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Award recognizes outstanding SoTL efforts within the emergency management and homeland security disciplines. Sponsored by the University of Central Florida’s School of Public Administration, this annual award is based on the following criteria:</a:t>
            </a:r>
          </a:p>
          <a:p>
            <a:r>
              <a:rPr lang="en-US" dirty="0"/>
              <a:t>1.   Value or impact of SoTL efforts both within the discipline and to the teaching and learning community (e.g., serving as an editor or a peer reviewer for a SoTL journal, presenting SoTL research results at professional conferences, and other forums within and outside their institution).</a:t>
            </a:r>
          </a:p>
          <a:p>
            <a:r>
              <a:rPr lang="en-US" dirty="0"/>
              <a:t>2.   Peer recognition of research and creative efforts in the emergency management and homeland security disciplines.</a:t>
            </a:r>
          </a:p>
          <a:p>
            <a:r>
              <a:rPr lang="en-US" dirty="0"/>
              <a:t>3.   Publication of research and creative efforts in the emergency management and homeland security disciplines.</a:t>
            </a:r>
          </a:p>
          <a:p>
            <a:endParaRPr lang="en-US" dirty="0"/>
          </a:p>
        </p:txBody>
      </p:sp>
      <p:sp>
        <p:nvSpPr>
          <p:cNvPr id="4" name="Slide Number Placeholder 3"/>
          <p:cNvSpPr>
            <a:spLocks noGrp="1"/>
          </p:cNvSpPr>
          <p:nvPr>
            <p:ph type="sldNum" sz="quarter" idx="10"/>
          </p:nvPr>
        </p:nvSpPr>
        <p:spPr/>
        <p:txBody>
          <a:bodyPr/>
          <a:lstStyle/>
          <a:p>
            <a:pPr marL="0" marR="0" lvl="0" indent="0" algn="r" defTabSz="908369"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369" rtl="0" eaLnBrk="0" fontAlgn="base" latinLnBrk="0" hangingPunct="0">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6550255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 B. Wayne Blanchard Award </a:t>
            </a:r>
            <a:br>
              <a:rPr lang="en-US" dirty="0"/>
            </a:br>
            <a:r>
              <a:rPr lang="en-US" dirty="0"/>
              <a:t>for Academic Excellence </a:t>
            </a:r>
            <a:br>
              <a:rPr lang="en-US" dirty="0"/>
            </a:br>
            <a:r>
              <a:rPr lang="en-US" dirty="0"/>
              <a:t>in Emergency Management </a:t>
            </a:r>
            <a:br>
              <a:rPr lang="en-US" dirty="0"/>
            </a:br>
            <a:r>
              <a:rPr lang="en-US" dirty="0"/>
              <a:t>Higher Education</a:t>
            </a:r>
          </a:p>
          <a:p>
            <a:endParaRPr lang="en-US" dirty="0"/>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26</a:t>
            </a:fld>
            <a:endParaRPr lang="en-US" altLang="en-US" dirty="0"/>
          </a:p>
        </p:txBody>
      </p:sp>
    </p:spTree>
    <p:extLst>
      <p:ext uri="{BB962C8B-B14F-4D97-AF65-F5344CB8AC3E}">
        <p14:creationId xmlns:p14="http://schemas.microsoft.com/office/powerpoint/2010/main" val="23203159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award is presented to an individual who exemplifies attitudes and actions that promote innovation in Emergency Management Education through the integration of technology, application of cutting edge processes and methods and/or creation of new systems that advance the emergency management academic discipline. </a:t>
            </a:r>
          </a:p>
          <a:p>
            <a:endParaRPr lang="en-US" dirty="0"/>
          </a:p>
        </p:txBody>
      </p:sp>
      <p:sp>
        <p:nvSpPr>
          <p:cNvPr id="4" name="Slide Number Placeholder 3"/>
          <p:cNvSpPr>
            <a:spLocks noGrp="1"/>
          </p:cNvSpPr>
          <p:nvPr>
            <p:ph type="sldNum" sz="quarter" idx="10"/>
          </p:nvPr>
        </p:nvSpPr>
        <p:spPr/>
        <p:txBody>
          <a:bodyPr/>
          <a:lstStyle/>
          <a:p>
            <a:pPr marL="0" marR="0" lvl="0" indent="0" algn="r" defTabSz="908369"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369" rtl="0" eaLnBrk="0" fontAlgn="base" latinLnBrk="0" hangingPunct="0">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8155652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28</a:t>
            </a:fld>
            <a:endParaRPr lang="en-US" altLang="en-US" dirty="0"/>
          </a:p>
        </p:txBody>
      </p:sp>
    </p:spTree>
    <p:extLst>
      <p:ext uri="{BB962C8B-B14F-4D97-AF65-F5344CB8AC3E}">
        <p14:creationId xmlns:p14="http://schemas.microsoft.com/office/powerpoint/2010/main" val="1881679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29</a:t>
            </a:fld>
            <a:endParaRPr lang="en-US" altLang="en-US" dirty="0"/>
          </a:p>
        </p:txBody>
      </p:sp>
    </p:spTree>
    <p:extLst>
      <p:ext uri="{BB962C8B-B14F-4D97-AF65-F5344CB8AC3E}">
        <p14:creationId xmlns:p14="http://schemas.microsoft.com/office/powerpoint/2010/main" val="2271725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3</a:t>
            </a:fld>
            <a:endParaRPr lang="en-US" altLang="en-US" dirty="0"/>
          </a:p>
        </p:txBody>
      </p:sp>
    </p:spTree>
    <p:extLst>
      <p:ext uri="{BB962C8B-B14F-4D97-AF65-F5344CB8AC3E}">
        <p14:creationId xmlns:p14="http://schemas.microsoft.com/office/powerpoint/2010/main" val="41123356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30</a:t>
            </a:fld>
            <a:endParaRPr lang="en-US" altLang="en-US" dirty="0"/>
          </a:p>
        </p:txBody>
      </p:sp>
    </p:spTree>
    <p:extLst>
      <p:ext uri="{BB962C8B-B14F-4D97-AF65-F5344CB8AC3E}">
        <p14:creationId xmlns:p14="http://schemas.microsoft.com/office/powerpoint/2010/main" val="15667416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892175"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892175" rtl="0" eaLnBrk="0" fontAlgn="base" latinLnBrk="0" hangingPunct="0">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3031447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32</a:t>
            </a:fld>
            <a:endParaRPr lang="en-US" altLang="en-US" dirty="0"/>
          </a:p>
        </p:txBody>
      </p:sp>
    </p:spTree>
    <p:extLst>
      <p:ext uri="{BB962C8B-B14F-4D97-AF65-F5344CB8AC3E}">
        <p14:creationId xmlns:p14="http://schemas.microsoft.com/office/powerpoint/2010/main" val="29052484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33</a:t>
            </a:fld>
            <a:endParaRPr lang="en-US" altLang="en-US" dirty="0"/>
          </a:p>
        </p:txBody>
      </p:sp>
    </p:spTree>
    <p:extLst>
      <p:ext uri="{BB962C8B-B14F-4D97-AF65-F5344CB8AC3E}">
        <p14:creationId xmlns:p14="http://schemas.microsoft.com/office/powerpoint/2010/main" val="23098657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34</a:t>
            </a:fld>
            <a:endParaRPr lang="en-US" altLang="en-US" dirty="0"/>
          </a:p>
        </p:txBody>
      </p:sp>
    </p:spTree>
    <p:extLst>
      <p:ext uri="{BB962C8B-B14F-4D97-AF65-F5344CB8AC3E}">
        <p14:creationId xmlns:p14="http://schemas.microsoft.com/office/powerpoint/2010/main" val="13191303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 we want our students to know and be able to do?  </a:t>
            </a:r>
          </a:p>
          <a:p>
            <a:r>
              <a:rPr lang="en-US" dirty="0"/>
              <a:t>What opportunities do we provide for developing these abilities?  Are our courses “aligned”? </a:t>
            </a:r>
          </a:p>
          <a:p>
            <a:r>
              <a:rPr lang="en-US" dirty="0"/>
              <a:t>How do we know if and how well students are achieving course and program goals?  What is the evidence?    </a:t>
            </a:r>
          </a:p>
          <a:p>
            <a:r>
              <a:rPr lang="en-US" dirty="0"/>
              <a:t>How do we use that evidence to strengthen teaching, course design, curriculum, and other aspects of the student experience?     </a:t>
            </a:r>
          </a:p>
          <a:p>
            <a:r>
              <a:rPr lang="en-US" dirty="0"/>
              <a:t>How can we work together on these questions, building a collaborative culture of evidence and improvement? </a:t>
            </a:r>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35</a:t>
            </a:fld>
            <a:endParaRPr lang="en-US" altLang="en-US" dirty="0"/>
          </a:p>
        </p:txBody>
      </p:sp>
    </p:spTree>
    <p:extLst>
      <p:ext uri="{BB962C8B-B14F-4D97-AF65-F5344CB8AC3E}">
        <p14:creationId xmlns:p14="http://schemas.microsoft.com/office/powerpoint/2010/main" val="42238695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Culturally Responsive Assessment</a:t>
            </a:r>
          </a:p>
        </p:txBody>
      </p:sp>
      <p:sp>
        <p:nvSpPr>
          <p:cNvPr id="4" name="Slide Number Placeholder 3"/>
          <p:cNvSpPr>
            <a:spLocks noGrp="1"/>
          </p:cNvSpPr>
          <p:nvPr>
            <p:ph type="sldNum" sz="quarter" idx="5"/>
          </p:nvPr>
        </p:nvSpPr>
        <p:spPr/>
        <p:txBody>
          <a:bodyPr/>
          <a:lstStyle/>
          <a:p>
            <a:pPr marL="0" marR="0" lvl="0" indent="0" algn="r" defTabSz="892175"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892175" rtl="0" eaLnBrk="0" fontAlgn="base" latinLnBrk="0" hangingPunct="0">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9207728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37</a:t>
            </a:fld>
            <a:endParaRPr lang="en-US" altLang="en-US" dirty="0"/>
          </a:p>
        </p:txBody>
      </p:sp>
    </p:spTree>
    <p:extLst>
      <p:ext uri="{BB962C8B-B14F-4D97-AF65-F5344CB8AC3E}">
        <p14:creationId xmlns:p14="http://schemas.microsoft.com/office/powerpoint/2010/main" val="15369748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38</a:t>
            </a:fld>
            <a:endParaRPr lang="en-US" altLang="en-US" dirty="0"/>
          </a:p>
        </p:txBody>
      </p:sp>
    </p:spTree>
    <p:extLst>
      <p:ext uri="{BB962C8B-B14F-4D97-AF65-F5344CB8AC3E}">
        <p14:creationId xmlns:p14="http://schemas.microsoft.com/office/powerpoint/2010/main" val="20017657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681038"/>
            <a:ext cx="4638675" cy="3479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08369"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369" rtl="0" eaLnBrk="0" fontAlgn="base" latinLnBrk="0" hangingPunct="0">
                <a:lnSpc>
                  <a:spcPct val="100000"/>
                </a:lnSpc>
                <a:spcBef>
                  <a:spcPct val="0"/>
                </a:spcBef>
                <a:spcAft>
                  <a:spcPct val="0"/>
                </a:spcAft>
                <a:buClrTx/>
                <a:buSzTx/>
                <a:buFontTx/>
                <a:buNone/>
                <a:tabLst/>
                <a:defRPr/>
              </a:pPr>
              <a:t>39</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666513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4</a:t>
            </a:fld>
            <a:endParaRPr lang="en-US" altLang="en-US" dirty="0"/>
          </a:p>
        </p:txBody>
      </p:sp>
    </p:spTree>
    <p:extLst>
      <p:ext uri="{BB962C8B-B14F-4D97-AF65-F5344CB8AC3E}">
        <p14:creationId xmlns:p14="http://schemas.microsoft.com/office/powerpoint/2010/main" val="27711078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681038"/>
            <a:ext cx="4638675" cy="34798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pPr marL="0" marR="0" lvl="0" indent="0" algn="r" defTabSz="908369" rtl="0" eaLnBrk="0" fontAlgn="base" latinLnBrk="0" hangingPunct="0">
              <a:lnSpc>
                <a:spcPct val="100000"/>
              </a:lnSpc>
              <a:spcBef>
                <a:spcPct val="0"/>
              </a:spcBef>
              <a:spcAft>
                <a:spcPct val="0"/>
              </a:spcAft>
              <a:buClrTx/>
              <a:buSzTx/>
              <a:buFontTx/>
              <a:buNone/>
              <a:tabLst/>
              <a:defRPr/>
            </a:pPr>
            <a:fld id="{26298EDF-5935-43E3-96A7-964E7186D03B}" type="slidenum">
              <a:rPr kumimoji="0" 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369" rtl="0" eaLnBrk="0" fontAlgn="base" latinLnBrk="0" hangingPunct="0">
                <a:lnSpc>
                  <a:spcPct val="100000"/>
                </a:lnSpc>
                <a:spcBef>
                  <a:spcPct val="0"/>
                </a:spcBef>
                <a:spcAft>
                  <a:spcPct val="0"/>
                </a:spcAft>
                <a:buClrTx/>
                <a:buSzTx/>
                <a:buFontTx/>
                <a:buNone/>
                <a:tabLst/>
                <a:defRPr/>
              </a:pPr>
              <a:t>40</a:t>
            </a:fld>
            <a:endParaRPr kumimoji="0" 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7965824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681038"/>
            <a:ext cx="4638675" cy="34798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pPr marL="0" marR="0" lvl="0" indent="0" algn="r" defTabSz="908369" rtl="0" eaLnBrk="0" fontAlgn="base" latinLnBrk="0" hangingPunct="0">
              <a:lnSpc>
                <a:spcPct val="100000"/>
              </a:lnSpc>
              <a:spcBef>
                <a:spcPct val="0"/>
              </a:spcBef>
              <a:spcAft>
                <a:spcPct val="0"/>
              </a:spcAft>
              <a:buClrTx/>
              <a:buSzTx/>
              <a:buFontTx/>
              <a:buNone/>
              <a:tabLst/>
              <a:defRPr/>
            </a:pPr>
            <a:fld id="{26298EDF-5935-43E3-96A7-964E7186D03B}" type="slidenum">
              <a:rPr kumimoji="0" 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369" rtl="0" eaLnBrk="0" fontAlgn="base" latinLnBrk="0" hangingPunct="0">
                <a:lnSpc>
                  <a:spcPct val="100000"/>
                </a:lnSpc>
                <a:spcBef>
                  <a:spcPct val="0"/>
                </a:spcBef>
                <a:spcAft>
                  <a:spcPct val="0"/>
                </a:spcAft>
                <a:buClrTx/>
                <a:buSzTx/>
                <a:buFontTx/>
                <a:buNone/>
                <a:tabLst/>
                <a:defRPr/>
              </a:pPr>
              <a:t>41</a:t>
            </a:fld>
            <a:endParaRPr kumimoji="0" 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7077502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681038"/>
            <a:ext cx="4638675" cy="3479800"/>
          </a:xfrm>
        </p:spPr>
      </p:sp>
      <p:sp>
        <p:nvSpPr>
          <p:cNvPr id="3" name="Notes Placeholder 2"/>
          <p:cNvSpPr>
            <a:spLocks noGrp="1"/>
          </p:cNvSpPr>
          <p:nvPr>
            <p:ph type="body" idx="1"/>
          </p:nvPr>
        </p:nvSpPr>
        <p:spPr/>
        <p:txBody>
          <a:bodyPr/>
          <a:lstStyle/>
          <a:p>
            <a:r>
              <a:rPr lang="en-US" dirty="0"/>
              <a:t>International Student</a:t>
            </a:r>
            <a:r>
              <a:rPr lang="en-US" baseline="0" dirty="0"/>
              <a:t> Breakfast invitation Sign up.</a:t>
            </a:r>
            <a:endParaRPr lang="en-US" dirty="0"/>
          </a:p>
        </p:txBody>
      </p:sp>
      <p:sp>
        <p:nvSpPr>
          <p:cNvPr id="4" name="Slide Number Placeholder 3"/>
          <p:cNvSpPr>
            <a:spLocks noGrp="1"/>
          </p:cNvSpPr>
          <p:nvPr>
            <p:ph type="sldNum" sz="quarter" idx="10"/>
          </p:nvPr>
        </p:nvSpPr>
        <p:spPr/>
        <p:txBody>
          <a:bodyPr/>
          <a:lstStyle/>
          <a:p>
            <a:pPr marL="0" marR="0" lvl="0" indent="0" algn="r" defTabSz="908369" rtl="0" eaLnBrk="0" fontAlgn="base" latinLnBrk="0" hangingPunct="0">
              <a:lnSpc>
                <a:spcPct val="100000"/>
              </a:lnSpc>
              <a:spcBef>
                <a:spcPct val="0"/>
              </a:spcBef>
              <a:spcAft>
                <a:spcPct val="0"/>
              </a:spcAft>
              <a:buClrTx/>
              <a:buSzTx/>
              <a:buFontTx/>
              <a:buNone/>
              <a:tabLst/>
              <a:defRPr/>
            </a:pPr>
            <a:fld id="{26298EDF-5935-43E3-96A7-964E7186D03B}" type="slidenum">
              <a:rPr kumimoji="0" 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369" rtl="0" eaLnBrk="0" fontAlgn="base" latinLnBrk="0" hangingPunct="0">
                <a:lnSpc>
                  <a:spcPct val="100000"/>
                </a:lnSpc>
                <a:spcBef>
                  <a:spcPct val="0"/>
                </a:spcBef>
                <a:spcAft>
                  <a:spcPct val="0"/>
                </a:spcAft>
                <a:buClrTx/>
                <a:buSzTx/>
                <a:buFontTx/>
                <a:buNone/>
                <a:tabLst/>
                <a:defRPr/>
              </a:pPr>
              <a:t>42</a:t>
            </a:fld>
            <a:endParaRPr kumimoji="0" 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7989593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681038"/>
            <a:ext cx="4638675" cy="3479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08369"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369" rtl="0" eaLnBrk="0" fontAlgn="base" latinLnBrk="0" hangingPunct="0">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8026173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08413"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413" rtl="0" eaLnBrk="0" fontAlgn="base" latinLnBrk="0" hangingPunct="0">
                <a:lnSpc>
                  <a:spcPct val="100000"/>
                </a:lnSpc>
                <a:spcBef>
                  <a:spcPct val="0"/>
                </a:spcBef>
                <a:spcAft>
                  <a:spcPct val="0"/>
                </a:spcAft>
                <a:buClrTx/>
                <a:buSzTx/>
                <a:buFontTx/>
                <a:buNone/>
                <a:tabLst/>
                <a:defRPr/>
              </a:pPr>
              <a:t>44</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0767555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000" dirty="0"/>
              <a:t>Active Shooter– Need for multidisciplinary teams</a:t>
            </a:r>
          </a:p>
          <a:p>
            <a:pPr>
              <a:spcBef>
                <a:spcPts val="0"/>
              </a:spcBef>
            </a:pPr>
            <a:r>
              <a:rPr lang="en-US" sz="1000" dirty="0"/>
              <a:t>Mental Health Component</a:t>
            </a:r>
          </a:p>
          <a:p>
            <a:pPr>
              <a:spcBef>
                <a:spcPts val="0"/>
              </a:spcBef>
            </a:pPr>
            <a:r>
              <a:rPr lang="en-US" sz="1000" dirty="0"/>
              <a:t>Threat assessment- 5 categories of risk assessment</a:t>
            </a:r>
          </a:p>
          <a:p>
            <a:pPr marL="228600" indent="-228600">
              <a:spcBef>
                <a:spcPts val="0"/>
              </a:spcBef>
              <a:buFont typeface="+mj-lt"/>
              <a:buAutoNum type="arabicPeriod"/>
            </a:pPr>
            <a:r>
              <a:rPr lang="en-US" sz="1000" dirty="0"/>
              <a:t>History of Violence</a:t>
            </a:r>
          </a:p>
          <a:p>
            <a:pPr marL="228600" indent="-228600">
              <a:spcBef>
                <a:spcPts val="0"/>
              </a:spcBef>
              <a:buFont typeface="+mj-lt"/>
              <a:buAutoNum type="arabicPeriod"/>
            </a:pPr>
            <a:r>
              <a:rPr lang="en-US" sz="1000" dirty="0"/>
              <a:t>Mental Health</a:t>
            </a:r>
          </a:p>
          <a:p>
            <a:pPr marL="228600" indent="-228600">
              <a:spcBef>
                <a:spcPts val="0"/>
              </a:spcBef>
              <a:buFont typeface="+mj-lt"/>
              <a:buAutoNum type="arabicPeriod"/>
            </a:pPr>
            <a:r>
              <a:rPr lang="en-US" sz="1000" dirty="0"/>
              <a:t>Weapons</a:t>
            </a:r>
          </a:p>
          <a:p>
            <a:pPr marL="228600" indent="-228600">
              <a:spcBef>
                <a:spcPts val="0"/>
              </a:spcBef>
              <a:buFont typeface="+mj-lt"/>
              <a:buAutoNum type="arabicPeriod"/>
            </a:pPr>
            <a:r>
              <a:rPr lang="en-US" sz="1000" dirty="0"/>
              <a:t>Problematic Behavior</a:t>
            </a:r>
          </a:p>
          <a:p>
            <a:pPr marL="228600" indent="-228600">
              <a:spcBef>
                <a:spcPts val="0"/>
              </a:spcBef>
              <a:buFont typeface="+mj-lt"/>
              <a:buAutoNum type="arabicPeriod"/>
            </a:pPr>
            <a:r>
              <a:rPr lang="en-US" sz="1000" dirty="0"/>
              <a:t>Social/ Environment</a:t>
            </a:r>
          </a:p>
          <a:p>
            <a:pPr marL="0" indent="0">
              <a:spcBef>
                <a:spcPts val="0"/>
              </a:spcBef>
              <a:buFont typeface="+mj-lt"/>
              <a:buNone/>
            </a:pPr>
            <a:r>
              <a:rPr lang="en-US" sz="1000" u="sng" dirty="0"/>
              <a:t>10 warning signs</a:t>
            </a:r>
          </a:p>
          <a:p>
            <a:pPr marL="228600" indent="-228600">
              <a:spcBef>
                <a:spcPts val="0"/>
              </a:spcBef>
              <a:buFont typeface="+mj-lt"/>
              <a:buAutoNum type="arabicPeriod"/>
            </a:pPr>
            <a:r>
              <a:rPr lang="en-US" sz="1000" dirty="0"/>
              <a:t>Fixation</a:t>
            </a:r>
          </a:p>
          <a:p>
            <a:pPr marL="228600" indent="-228600">
              <a:spcBef>
                <a:spcPts val="0"/>
              </a:spcBef>
              <a:buFont typeface="+mj-lt"/>
              <a:buAutoNum type="arabicPeriod"/>
            </a:pPr>
            <a:r>
              <a:rPr lang="en-US" sz="1000" dirty="0"/>
              <a:t>Identification</a:t>
            </a:r>
          </a:p>
          <a:p>
            <a:pPr marL="228600" indent="-228600">
              <a:spcBef>
                <a:spcPts val="0"/>
              </a:spcBef>
              <a:buFont typeface="+mj-lt"/>
              <a:buAutoNum type="arabicPeriod"/>
            </a:pPr>
            <a:r>
              <a:rPr lang="en-US" sz="1000" dirty="0"/>
              <a:t>Energy Burst</a:t>
            </a:r>
          </a:p>
          <a:p>
            <a:pPr marL="228600" indent="-228600">
              <a:spcBef>
                <a:spcPts val="0"/>
              </a:spcBef>
              <a:buFont typeface="+mj-lt"/>
              <a:buAutoNum type="arabicPeriod"/>
            </a:pPr>
            <a:r>
              <a:rPr lang="en-US" sz="1000" dirty="0"/>
              <a:t>Leakage</a:t>
            </a:r>
          </a:p>
          <a:p>
            <a:pPr marL="228600" indent="-228600">
              <a:spcBef>
                <a:spcPts val="0"/>
              </a:spcBef>
              <a:buFont typeface="+mj-lt"/>
              <a:buAutoNum type="arabicPeriod"/>
            </a:pPr>
            <a:r>
              <a:rPr lang="en-US" sz="1000" dirty="0"/>
              <a:t>Direct Threats</a:t>
            </a:r>
          </a:p>
          <a:p>
            <a:pPr marL="228600" indent="-228600">
              <a:spcBef>
                <a:spcPts val="0"/>
              </a:spcBef>
              <a:buFont typeface="+mj-lt"/>
              <a:buAutoNum type="arabicPeriod"/>
            </a:pPr>
            <a:r>
              <a:rPr lang="en-US" sz="1000" dirty="0"/>
              <a:t>Pathway Behavior</a:t>
            </a:r>
          </a:p>
          <a:p>
            <a:pPr marL="228600" indent="-228600">
              <a:spcBef>
                <a:spcPts val="0"/>
              </a:spcBef>
              <a:buFont typeface="+mj-lt"/>
              <a:buAutoNum type="arabicPeriod"/>
            </a:pPr>
            <a:r>
              <a:rPr lang="en-US" sz="1000" dirty="0"/>
              <a:t>Approach Behavior</a:t>
            </a:r>
          </a:p>
          <a:p>
            <a:pPr marL="228600" indent="-228600">
              <a:spcBef>
                <a:spcPts val="0"/>
              </a:spcBef>
              <a:buFont typeface="+mj-lt"/>
              <a:buAutoNum type="arabicPeriod"/>
            </a:pPr>
            <a:r>
              <a:rPr lang="en-US" sz="1000" dirty="0"/>
              <a:t>Novel Aggression</a:t>
            </a:r>
          </a:p>
          <a:p>
            <a:pPr marL="228600" indent="-228600">
              <a:spcBef>
                <a:spcPts val="0"/>
              </a:spcBef>
              <a:buFont typeface="+mj-lt"/>
              <a:buAutoNum type="arabicPeriod"/>
            </a:pPr>
            <a:r>
              <a:rPr lang="en-US" sz="1000" dirty="0"/>
              <a:t>End of Life Planning</a:t>
            </a:r>
          </a:p>
          <a:p>
            <a:pPr marL="228600" indent="-228600">
              <a:spcBef>
                <a:spcPts val="0"/>
              </a:spcBef>
              <a:buFont typeface="+mj-lt"/>
              <a:buAutoNum type="arabicPeriod"/>
            </a:pPr>
            <a:r>
              <a:rPr lang="en-US" sz="1000" dirty="0"/>
              <a:t>Last Resort</a:t>
            </a:r>
          </a:p>
          <a:p>
            <a:pPr marL="0" indent="0">
              <a:spcBef>
                <a:spcPts val="0"/>
              </a:spcBef>
              <a:buFont typeface="+mj-lt"/>
              <a:buNone/>
            </a:pPr>
            <a:r>
              <a:rPr lang="en-US" sz="1000" b="1" u="sng" dirty="0"/>
              <a:t>8 Mitigating factors</a:t>
            </a:r>
          </a:p>
          <a:p>
            <a:pPr marL="228600" indent="-228600">
              <a:spcBef>
                <a:spcPts val="0"/>
              </a:spcBef>
              <a:buFont typeface="+mj-lt"/>
              <a:buAutoNum type="arabicPeriod"/>
            </a:pPr>
            <a:r>
              <a:rPr lang="en-US" sz="1000" dirty="0"/>
              <a:t>Realistic Goals</a:t>
            </a:r>
          </a:p>
          <a:p>
            <a:pPr marL="228600" indent="-228600">
              <a:spcBef>
                <a:spcPts val="0"/>
              </a:spcBef>
              <a:buFont typeface="+mj-lt"/>
              <a:buAutoNum type="arabicPeriod"/>
            </a:pPr>
            <a:r>
              <a:rPr lang="en-US" sz="1000" dirty="0"/>
              <a:t>On the Radar</a:t>
            </a:r>
          </a:p>
          <a:p>
            <a:pPr marL="228600" indent="-228600">
              <a:spcBef>
                <a:spcPts val="0"/>
              </a:spcBef>
              <a:buFont typeface="+mj-lt"/>
              <a:buAutoNum type="arabicPeriod"/>
            </a:pPr>
            <a:r>
              <a:rPr lang="en-US" sz="1000" dirty="0"/>
              <a:t>Non-Violent Alternatives</a:t>
            </a:r>
          </a:p>
          <a:p>
            <a:pPr marL="228600" indent="-228600">
              <a:spcBef>
                <a:spcPts val="0"/>
              </a:spcBef>
              <a:buFont typeface="+mj-lt"/>
              <a:buAutoNum type="arabicPeriod"/>
            </a:pPr>
            <a:r>
              <a:rPr lang="en-US" sz="1000" dirty="0"/>
              <a:t>Supportive Family</a:t>
            </a:r>
          </a:p>
          <a:p>
            <a:pPr marL="228600" indent="-228600">
              <a:spcBef>
                <a:spcPts val="0"/>
              </a:spcBef>
              <a:buFont typeface="+mj-lt"/>
              <a:buAutoNum type="arabicPeriod"/>
            </a:pPr>
            <a:r>
              <a:rPr lang="en-US" sz="1000" dirty="0"/>
              <a:t>Coping Mechanisms</a:t>
            </a:r>
          </a:p>
          <a:p>
            <a:pPr marL="228600" indent="-228600">
              <a:spcBef>
                <a:spcPts val="0"/>
              </a:spcBef>
              <a:buFont typeface="+mj-lt"/>
              <a:buAutoNum type="arabicPeriod"/>
            </a:pPr>
            <a:r>
              <a:rPr lang="en-US" sz="1000" dirty="0"/>
              <a:t>Assistance:  Access and Receptive</a:t>
            </a:r>
          </a:p>
          <a:p>
            <a:pPr marL="228600" indent="-228600">
              <a:spcBef>
                <a:spcPts val="0"/>
              </a:spcBef>
              <a:buFont typeface="+mj-lt"/>
              <a:buAutoNum type="arabicPeriod"/>
            </a:pPr>
            <a:r>
              <a:rPr lang="en-US" sz="1000" dirty="0"/>
              <a:t>Social Supports</a:t>
            </a:r>
          </a:p>
          <a:p>
            <a:pPr marL="228600" indent="-228600">
              <a:spcBef>
                <a:spcPts val="0"/>
              </a:spcBef>
              <a:buFont typeface="+mj-lt"/>
              <a:buAutoNum type="arabicPeriod"/>
            </a:pPr>
            <a:r>
              <a:rPr lang="en-US" sz="1000" dirty="0"/>
              <a:t>Humor</a:t>
            </a:r>
          </a:p>
          <a:p>
            <a:pPr marL="228600" indent="-228600">
              <a:buFont typeface="+mj-lt"/>
              <a:buAutoNum type="arabicPeriod"/>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24901"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24901" rtl="0" eaLnBrk="0" fontAlgn="base" latinLnBrk="0" hangingPunct="0">
                <a:lnSpc>
                  <a:spcPct val="100000"/>
                </a:lnSpc>
                <a:spcBef>
                  <a:spcPct val="0"/>
                </a:spcBef>
                <a:spcAft>
                  <a:spcPct val="0"/>
                </a:spcAft>
                <a:buClrTx/>
                <a:buSzTx/>
                <a:buFontTx/>
                <a:buNone/>
                <a:tabLst/>
                <a:defRPr/>
              </a:pPr>
              <a:t>45</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6808780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24901"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24901" rtl="0" eaLnBrk="0" fontAlgn="base" latinLnBrk="0" hangingPunct="0">
                <a:lnSpc>
                  <a:spcPct val="100000"/>
                </a:lnSpc>
                <a:spcBef>
                  <a:spcPct val="0"/>
                </a:spcBef>
                <a:spcAft>
                  <a:spcPct val="0"/>
                </a:spcAft>
                <a:buClrTx/>
                <a:buSzTx/>
                <a:buFontTx/>
                <a:buNone/>
                <a:tabLst/>
                <a:defRPr/>
              </a:pPr>
              <a:t>46</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4002177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08413"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413" rtl="0" eaLnBrk="0" fontAlgn="base" latinLnBrk="0" hangingPunct="0">
                <a:lnSpc>
                  <a:spcPct val="100000"/>
                </a:lnSpc>
                <a:spcBef>
                  <a:spcPct val="0"/>
                </a:spcBef>
                <a:spcAft>
                  <a:spcPct val="0"/>
                </a:spcAft>
                <a:buClrTx/>
                <a:buSzTx/>
                <a:buFontTx/>
                <a:buNone/>
                <a:tabLst/>
                <a:defRPr/>
              </a:pPr>
              <a:t>47</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1865583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08413" rtl="0" eaLnBrk="0" fontAlgn="base" latinLnBrk="0" hangingPunct="0">
              <a:lnSpc>
                <a:spcPct val="100000"/>
              </a:lnSpc>
              <a:spcBef>
                <a:spcPct val="0"/>
              </a:spcBef>
              <a:spcAft>
                <a:spcPct val="0"/>
              </a:spcAft>
              <a:buClrTx/>
              <a:buSzTx/>
              <a:buFontTx/>
              <a:buNone/>
              <a:tabLst/>
              <a:defRPr/>
            </a:pPr>
            <a:fld id="{582EEBAA-FC12-46D1-A456-935423BC2E8C}" type="slidenum">
              <a:rPr kumimoji="0" lang="en-US" sz="1200" b="0" i="0" u="none" strike="noStrike" kern="1200" cap="none" spc="0" normalizeH="0" baseline="0" noProof="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413" rtl="0" eaLnBrk="0" fontAlgn="base" latinLnBrk="0" hangingPunct="0">
                <a:lnSpc>
                  <a:spcPct val="100000"/>
                </a:lnSpc>
                <a:spcBef>
                  <a:spcPct val="0"/>
                </a:spcBef>
                <a:spcAft>
                  <a:spcPct val="0"/>
                </a:spcAft>
                <a:buClrTx/>
                <a:buSzTx/>
                <a:buFontTx/>
                <a:buNone/>
                <a:tabLst/>
                <a:defRPr/>
              </a:pPr>
              <a:t>48</a:t>
            </a:fld>
            <a:endParaRPr kumimoji="0" 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7086779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08413"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413" rtl="0" eaLnBrk="0" fontAlgn="base" latinLnBrk="0" hangingPunct="0">
                <a:lnSpc>
                  <a:spcPct val="100000"/>
                </a:lnSpc>
                <a:spcBef>
                  <a:spcPct val="0"/>
                </a:spcBef>
                <a:spcAft>
                  <a:spcPct val="0"/>
                </a:spcAft>
                <a:buClrTx/>
                <a:buSzTx/>
                <a:buFontTx/>
                <a:buNone/>
                <a:tabLst/>
                <a:defRPr/>
              </a:pPr>
              <a:t>49</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618780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xfrm>
            <a:off x="1411288" y="1162050"/>
            <a:ext cx="4179887" cy="3135313"/>
          </a:xfrm>
          <a:ln/>
        </p:spPr>
      </p:sp>
      <p:sp>
        <p:nvSpPr>
          <p:cNvPr id="50179" name="Notes Placeholder 2"/>
          <p:cNvSpPr>
            <a:spLocks noGrp="1"/>
          </p:cNvSpPr>
          <p:nvPr>
            <p:ph type="body" idx="1"/>
          </p:nvPr>
        </p:nvSpPr>
        <p:spPr>
          <a:noFill/>
        </p:spPr>
        <p:txBody>
          <a:bodyPr/>
          <a:lstStyle/>
          <a:p>
            <a:endParaRPr lang="en-US" altLang="en-US" dirty="0"/>
          </a:p>
        </p:txBody>
      </p:sp>
      <p:sp>
        <p:nvSpPr>
          <p:cNvPr id="50180" name="Slide Number Placeholder 3"/>
          <p:cNvSpPr>
            <a:spLocks noGrp="1"/>
          </p:cNvSpPr>
          <p:nvPr>
            <p:ph type="sldNum" sz="quarter" idx="5"/>
          </p:nvPr>
        </p:nvSpPr>
        <p:spPr>
          <a:noFill/>
        </p:spPr>
        <p:txBody>
          <a:bodyPr/>
          <a:lstStyle>
            <a:lvl1pPr defTabSz="921406">
              <a:defRPr sz="2400">
                <a:solidFill>
                  <a:schemeClr val="tx1"/>
                </a:solidFill>
                <a:latin typeface="Arial" charset="0"/>
              </a:defRPr>
            </a:lvl1pPr>
            <a:lvl2pPr marL="767290" indent="-295112" defTabSz="921406">
              <a:defRPr sz="2400">
                <a:solidFill>
                  <a:schemeClr val="tx1"/>
                </a:solidFill>
                <a:latin typeface="Arial" charset="0"/>
              </a:defRPr>
            </a:lvl2pPr>
            <a:lvl3pPr marL="1180447" indent="-236088" defTabSz="921406">
              <a:defRPr sz="2400">
                <a:solidFill>
                  <a:schemeClr val="tx1"/>
                </a:solidFill>
                <a:latin typeface="Arial" charset="0"/>
              </a:defRPr>
            </a:lvl3pPr>
            <a:lvl4pPr marL="1652627" indent="-236088" defTabSz="921406">
              <a:defRPr sz="2400">
                <a:solidFill>
                  <a:schemeClr val="tx1"/>
                </a:solidFill>
                <a:latin typeface="Arial" charset="0"/>
              </a:defRPr>
            </a:lvl4pPr>
            <a:lvl5pPr marL="2124806" indent="-236088" defTabSz="921406">
              <a:defRPr sz="2400">
                <a:solidFill>
                  <a:schemeClr val="tx1"/>
                </a:solidFill>
                <a:latin typeface="Arial" charset="0"/>
              </a:defRPr>
            </a:lvl5pPr>
            <a:lvl6pPr marL="2596983" indent="-236088" defTabSz="921406" eaLnBrk="0" fontAlgn="base" hangingPunct="0">
              <a:spcBef>
                <a:spcPct val="0"/>
              </a:spcBef>
              <a:spcAft>
                <a:spcPct val="0"/>
              </a:spcAft>
              <a:defRPr sz="2400">
                <a:solidFill>
                  <a:schemeClr val="tx1"/>
                </a:solidFill>
                <a:latin typeface="Arial" charset="0"/>
              </a:defRPr>
            </a:lvl6pPr>
            <a:lvl7pPr marL="3069163" indent="-236088" defTabSz="921406" eaLnBrk="0" fontAlgn="base" hangingPunct="0">
              <a:spcBef>
                <a:spcPct val="0"/>
              </a:spcBef>
              <a:spcAft>
                <a:spcPct val="0"/>
              </a:spcAft>
              <a:defRPr sz="2400">
                <a:solidFill>
                  <a:schemeClr val="tx1"/>
                </a:solidFill>
                <a:latin typeface="Arial" charset="0"/>
              </a:defRPr>
            </a:lvl7pPr>
            <a:lvl8pPr marL="3541341" indent="-236088" defTabSz="921406" eaLnBrk="0" fontAlgn="base" hangingPunct="0">
              <a:spcBef>
                <a:spcPct val="0"/>
              </a:spcBef>
              <a:spcAft>
                <a:spcPct val="0"/>
              </a:spcAft>
              <a:defRPr sz="2400">
                <a:solidFill>
                  <a:schemeClr val="tx1"/>
                </a:solidFill>
                <a:latin typeface="Arial" charset="0"/>
              </a:defRPr>
            </a:lvl8pPr>
            <a:lvl9pPr marL="4013519" indent="-236088" defTabSz="921406" eaLnBrk="0" fontAlgn="base" hangingPunct="0">
              <a:spcBef>
                <a:spcPct val="0"/>
              </a:spcBef>
              <a:spcAft>
                <a:spcPct val="0"/>
              </a:spcAft>
              <a:defRPr sz="2400">
                <a:solidFill>
                  <a:schemeClr val="tx1"/>
                </a:solidFill>
                <a:latin typeface="Arial" charset="0"/>
              </a:defRPr>
            </a:lvl9pPr>
          </a:lstStyle>
          <a:p>
            <a:fld id="{201C7EEE-B593-4F50-ADC9-B8FE7058051A}" type="slidenum">
              <a:rPr lang="en-US" altLang="en-US" sz="1200">
                <a:solidFill>
                  <a:srgbClr val="000000"/>
                </a:solidFill>
                <a:latin typeface="Times" pitchFamily="18" charset="0"/>
              </a:rPr>
              <a:pPr/>
              <a:t>5</a:t>
            </a:fld>
            <a:endParaRPr lang="en-US" altLang="en-US" sz="1200" dirty="0">
              <a:solidFill>
                <a:srgbClr val="000000"/>
              </a:solidFill>
              <a:latin typeface="Times" pitchFamily="18" charset="0"/>
            </a:endParaRPr>
          </a:p>
        </p:txBody>
      </p:sp>
    </p:spTree>
    <p:extLst>
      <p:ext uri="{BB962C8B-B14F-4D97-AF65-F5344CB8AC3E}">
        <p14:creationId xmlns:p14="http://schemas.microsoft.com/office/powerpoint/2010/main" val="834889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042" eaLnBrk="1" hangingPunct="1">
              <a:spcBef>
                <a:spcPct val="0"/>
              </a:spcBef>
              <a:defRPr/>
            </a:pPr>
            <a:r>
              <a:rPr lang="en-US" sz="900" dirty="0">
                <a:solidFill>
                  <a:srgbClr val="FFFFFF"/>
                </a:solidFill>
                <a:latin typeface="Arial" panose="020B0604020202020204" pitchFamily="34" charset="0"/>
                <a:cs typeface="Arial" panose="020B0604020202020204" pitchFamily="34" charset="0"/>
                <a:hlinkClick r:id="rId3" tooltip="http://bookshuntersblog.blogspot.com/2014/07/post-promozionali-pochi-ma-buoni.html">
                  <a:extLst>
                    <a:ext uri="{A12FA001-AC4F-418D-AE19-62706E023703}">
                      <ahyp:hlinkClr xmlns:ahyp="http://schemas.microsoft.com/office/drawing/2018/hyperlinkcolor" val="tx"/>
                    </a:ext>
                  </a:extLst>
                </a:hlinkClick>
              </a:rPr>
              <a:t>This Photo</a:t>
            </a:r>
            <a:r>
              <a:rPr lang="en-US" sz="900" dirty="0">
                <a:solidFill>
                  <a:srgbClr val="FFFFFF"/>
                </a:solidFill>
                <a:latin typeface="Arial" panose="020B0604020202020204" pitchFamily="34" charset="0"/>
                <a:cs typeface="Arial" panose="020B0604020202020204" pitchFamily="34" charset="0"/>
              </a:rPr>
              <a:t> by Unknown Author is licensed under </a:t>
            </a:r>
            <a:r>
              <a:rPr lang="en-US" sz="900" dirty="0">
                <a:solidFill>
                  <a:srgbClr val="FFFFFF"/>
                </a:solidFill>
                <a:latin typeface="Arial" panose="020B0604020202020204" pitchFamily="34" charset="0"/>
                <a:cs typeface="Arial" panose="020B0604020202020204" pitchFamily="34" charset="0"/>
                <a:hlinkClick r:id="rId4" tooltip="https://creativecommons.org/licenses/by-sa/3.0/">
                  <a:extLst>
                    <a:ext uri="{A12FA001-AC4F-418D-AE19-62706E023703}">
                      <ahyp:hlinkClr xmlns:ahyp="http://schemas.microsoft.com/office/drawing/2018/hyperlinkcolor" val="tx"/>
                    </a:ext>
                  </a:extLst>
                </a:hlinkClick>
              </a:rPr>
              <a:t>CC BY-SA</a:t>
            </a:r>
            <a:endParaRPr lang="en-US" sz="900" dirty="0">
              <a:solidFill>
                <a:srgbClr val="FFFFFF"/>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08413"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413" rtl="0" eaLnBrk="0" fontAlgn="base" latinLnBrk="0" hangingPunct="0">
                <a:lnSpc>
                  <a:spcPct val="100000"/>
                </a:lnSpc>
                <a:spcBef>
                  <a:spcPct val="0"/>
                </a:spcBef>
                <a:spcAft>
                  <a:spcPct val="0"/>
                </a:spcAft>
                <a:buClrTx/>
                <a:buSzTx/>
                <a:buFontTx/>
                <a:buNone/>
                <a:tabLst/>
                <a:defRPr/>
              </a:pPr>
              <a:t>50</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9714146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08413"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413" rtl="0" eaLnBrk="0" fontAlgn="base" latinLnBrk="0" hangingPunct="0">
                <a:lnSpc>
                  <a:spcPct val="100000"/>
                </a:lnSpc>
                <a:spcBef>
                  <a:spcPct val="0"/>
                </a:spcBef>
                <a:spcAft>
                  <a:spcPct val="0"/>
                </a:spcAft>
                <a:buClrTx/>
                <a:buSzTx/>
                <a:buFontTx/>
                <a:buNone/>
                <a:tabLst/>
                <a:defRPr/>
              </a:pPr>
              <a:t>51</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1484619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08413"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413" rtl="0" eaLnBrk="0" fontAlgn="base" latinLnBrk="0" hangingPunct="0">
                <a:lnSpc>
                  <a:spcPct val="100000"/>
                </a:lnSpc>
                <a:spcBef>
                  <a:spcPct val="0"/>
                </a:spcBef>
                <a:spcAft>
                  <a:spcPct val="0"/>
                </a:spcAft>
                <a:buClrTx/>
                <a:buSzTx/>
                <a:buFontTx/>
                <a:buNone/>
                <a:tabLst/>
                <a:defRPr/>
              </a:pPr>
              <a:t>52</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6750977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1042" rtl="0" eaLnBrk="1" fontAlgn="auto" latinLnBrk="0" hangingPunct="1">
              <a:lnSpc>
                <a:spcPct val="100000"/>
              </a:lnSpc>
              <a:spcBef>
                <a:spcPts val="0"/>
              </a:spcBef>
              <a:spcAft>
                <a:spcPts val="0"/>
              </a:spcAft>
              <a:buClrTx/>
              <a:buSzTx/>
              <a:buFontTx/>
              <a:buNone/>
              <a:tabLst/>
              <a:defRPr/>
            </a:pPr>
            <a:fld id="{12E214AE-DD3D-429E-B169-DD3899ED921A}" type="slidenum">
              <a:rPr kumimoji="0" lang="en-US" altLang="en-US" sz="1200" b="0" i="0" u="none" strike="noStrike" kern="1200" cap="none" spc="0" normalizeH="0" baseline="0" noProof="0">
                <a:ln>
                  <a:noFill/>
                </a:ln>
                <a:solidFill>
                  <a:srgbClr val="000000"/>
                </a:solidFill>
                <a:effectLst/>
                <a:uLnTx/>
                <a:uFillTx/>
                <a:latin typeface="Calibri" panose="020F0502020204030204"/>
                <a:ea typeface="+mn-ea"/>
                <a:cs typeface="Arial" panose="020B0604020202020204" pitchFamily="34" charset="0"/>
              </a:rPr>
              <a:pPr marL="0" marR="0" lvl="0" indent="0" algn="r" defTabSz="931042" rtl="0" eaLnBrk="1" fontAlgn="auto" latinLnBrk="0" hangingPunct="1">
                <a:lnSpc>
                  <a:spcPct val="100000"/>
                </a:lnSpc>
                <a:spcBef>
                  <a:spcPts val="0"/>
                </a:spcBef>
                <a:spcAft>
                  <a:spcPts val="0"/>
                </a:spcAft>
                <a:buClrTx/>
                <a:buSzTx/>
                <a:buFontTx/>
                <a:buNone/>
                <a:tabLst/>
                <a:defRPr/>
              </a:pPr>
              <a:t>53</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3196009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9797">
              <a:buClr>
                <a:srgbClr val="000063">
                  <a:lumMod val="90000"/>
                  <a:lumOff val="10000"/>
                </a:srgbClr>
              </a:buClr>
              <a:defRPr/>
            </a:pPr>
            <a:r>
              <a:rPr lang="en-US" sz="900" u="sng" kern="0" dirty="0">
                <a:solidFill>
                  <a:srgbClr val="002060"/>
                </a:solidFill>
                <a:cs typeface="Times" panose="02020603050405020304" pitchFamily="18" charset="0"/>
              </a:rPr>
              <a:t>Personal Mastery- </a:t>
            </a:r>
            <a:r>
              <a:rPr lang="en-US" sz="900" kern="0" dirty="0">
                <a:solidFill>
                  <a:srgbClr val="002060"/>
                </a:solidFill>
                <a:cs typeface="Times" panose="02020603050405020304" pitchFamily="18" charset="0"/>
              </a:rPr>
              <a:t>committing to expanding our own personal  capacity and to support each other to do the same- </a:t>
            </a:r>
            <a:r>
              <a:rPr lang="en-US" sz="900" b="1" u="sng" kern="0" dirty="0">
                <a:solidFill>
                  <a:srgbClr val="002060"/>
                </a:solidFill>
                <a:cs typeface="Times" panose="02020603050405020304" pitchFamily="18" charset="0"/>
              </a:rPr>
              <a:t>Research Inquires</a:t>
            </a:r>
          </a:p>
          <a:p>
            <a:pPr defTabSz="969797">
              <a:buClr>
                <a:srgbClr val="000063">
                  <a:lumMod val="90000"/>
                  <a:lumOff val="10000"/>
                </a:srgbClr>
              </a:buClr>
              <a:defRPr/>
            </a:pPr>
            <a:r>
              <a:rPr lang="en-US" sz="900" u="sng" kern="0" dirty="0">
                <a:solidFill>
                  <a:srgbClr val="002060"/>
                </a:solidFill>
                <a:cs typeface="Times" panose="02020603050405020304" pitchFamily="18" charset="0"/>
              </a:rPr>
              <a:t>Mental Models- </a:t>
            </a:r>
            <a:r>
              <a:rPr lang="en-US" sz="900" kern="0" dirty="0">
                <a:solidFill>
                  <a:srgbClr val="002060"/>
                </a:solidFill>
                <a:cs typeface="Times" panose="02020603050405020304" pitchFamily="18" charset="0"/>
              </a:rPr>
              <a:t>consciously reflecting on how we see the world and the impact of our work- </a:t>
            </a:r>
            <a:r>
              <a:rPr lang="en-US" sz="900" b="1" u="sng" kern="0" dirty="0">
                <a:solidFill>
                  <a:srgbClr val="002060"/>
                </a:solidFill>
                <a:cs typeface="Times" panose="02020603050405020304" pitchFamily="18" charset="0"/>
              </a:rPr>
              <a:t>Webinars</a:t>
            </a:r>
          </a:p>
          <a:p>
            <a:pPr defTabSz="969797">
              <a:defRPr/>
            </a:pPr>
            <a:r>
              <a:rPr lang="en-US" sz="900" u="sng" kern="0" dirty="0">
                <a:solidFill>
                  <a:srgbClr val="002060"/>
                </a:solidFill>
                <a:cs typeface="Times" panose="02020603050405020304" pitchFamily="18" charset="0"/>
              </a:rPr>
              <a:t>Shared Vision- </a:t>
            </a:r>
            <a:r>
              <a:rPr lang="en-US" sz="900" kern="0" dirty="0">
                <a:solidFill>
                  <a:srgbClr val="002060"/>
                </a:solidFill>
                <a:cs typeface="Times" panose="02020603050405020304" pitchFamily="18" charset="0"/>
              </a:rPr>
              <a:t>communicating to create a collective way forward- </a:t>
            </a:r>
            <a:r>
              <a:rPr lang="en-US" sz="900" b="1" u="sng" kern="0" dirty="0">
                <a:solidFill>
                  <a:srgbClr val="002060"/>
                </a:solidFill>
                <a:cs typeface="Times" panose="02020603050405020304" pitchFamily="18" charset="0"/>
              </a:rPr>
              <a:t>Focus Groups </a:t>
            </a:r>
            <a:endParaRPr lang="en-US" sz="900" b="1" dirty="0">
              <a:solidFill>
                <a:srgbClr val="002060"/>
              </a:solidFill>
              <a:cs typeface="Times" panose="02020603050405020304" pitchFamily="18" charset="0"/>
            </a:endParaRPr>
          </a:p>
          <a:p>
            <a:pPr defTabSz="969797">
              <a:defRPr/>
            </a:pPr>
            <a:r>
              <a:rPr lang="en-US" sz="900" u="sng" kern="0" dirty="0">
                <a:solidFill>
                  <a:srgbClr val="002060"/>
                </a:solidFill>
                <a:cs typeface="Times" panose="02020603050405020304" pitchFamily="18" charset="0"/>
              </a:rPr>
              <a:t>Team Learning- </a:t>
            </a:r>
            <a:r>
              <a:rPr lang="en-US" sz="900" kern="0" dirty="0">
                <a:solidFill>
                  <a:srgbClr val="002060"/>
                </a:solidFill>
                <a:cs typeface="Times" panose="02020603050405020304" pitchFamily="18" charset="0"/>
              </a:rPr>
              <a:t>creating an environment of listening and understanding that allow the generation of collective intelligence – </a:t>
            </a:r>
            <a:r>
              <a:rPr lang="en-US" sz="900" b="1" u="sng" kern="0" dirty="0">
                <a:solidFill>
                  <a:srgbClr val="002060"/>
                </a:solidFill>
                <a:cs typeface="Times" panose="02020603050405020304" pitchFamily="18" charset="0"/>
              </a:rPr>
              <a:t>SIG Groups</a:t>
            </a:r>
          </a:p>
          <a:p>
            <a:pPr defTabSz="969797">
              <a:buClr>
                <a:srgbClr val="000063">
                  <a:lumMod val="90000"/>
                  <a:lumOff val="10000"/>
                </a:srgbClr>
              </a:buClr>
              <a:defRPr/>
            </a:pPr>
            <a:r>
              <a:rPr lang="en-US" sz="900" u="sng" kern="0" dirty="0">
                <a:solidFill>
                  <a:srgbClr val="002060"/>
                </a:solidFill>
                <a:cs typeface="Times" panose="02020603050405020304" pitchFamily="18" charset="0"/>
              </a:rPr>
              <a:t>Systems Thinking- </a:t>
            </a:r>
            <a:r>
              <a:rPr lang="en-US" sz="900" kern="0" dirty="0">
                <a:solidFill>
                  <a:srgbClr val="002060"/>
                </a:solidFill>
                <a:cs typeface="Times" panose="02020603050405020304" pitchFamily="18" charset="0"/>
              </a:rPr>
              <a:t>cultivating a vision to see the interrelationships that shape system behaviors Symposium- College List</a:t>
            </a:r>
          </a:p>
          <a:p>
            <a:endParaRPr lang="en-US" sz="900" dirty="0">
              <a:cs typeface="Times" panose="02020603050405020304" pitchFamily="18" charset="0"/>
            </a:endParaRPr>
          </a:p>
          <a:p>
            <a:r>
              <a:rPr lang="en-US" sz="900" dirty="0">
                <a:cs typeface="Times" panose="02020603050405020304" pitchFamily="18" charset="0"/>
              </a:rPr>
              <a:t>Peter Senge (1990: 3) </a:t>
            </a:r>
            <a:r>
              <a:rPr lang="en-US" sz="900" b="1" dirty="0">
                <a:cs typeface="Times" panose="02020603050405020304" pitchFamily="18" charset="0"/>
                <a:hlinkClick r:id="rId3"/>
              </a:rPr>
              <a:t>learning organizations</a:t>
            </a:r>
            <a:r>
              <a:rPr lang="en-US" sz="900" dirty="0">
                <a:cs typeface="Times" panose="02020603050405020304" pitchFamily="18" charset="0"/>
              </a:rPr>
              <a:t> are: where people continually expand their capacity to create the results they truly desire, where new and expansive patterns of thinking are nurtured, where collective aspiration is set free, and where people are continually learning to see the whole together.</a:t>
            </a:r>
          </a:p>
          <a:p>
            <a:endParaRPr lang="en-US" sz="900" dirty="0">
              <a:cs typeface="Times" panose="02020603050405020304" pitchFamily="18" charset="0"/>
            </a:endParaRPr>
          </a:p>
          <a:p>
            <a:r>
              <a:rPr lang="en-US" sz="900" dirty="0">
                <a:cs typeface="Times" panose="02020603050405020304" pitchFamily="18" charset="0"/>
              </a:rPr>
              <a:t>Characteristics of a learning org</a:t>
            </a:r>
          </a:p>
          <a:p>
            <a:pPr marL="181400" indent="-181400">
              <a:buFont typeface="Arial" panose="020B0604020202020204" pitchFamily="34" charset="0"/>
              <a:buChar char="•"/>
            </a:pPr>
            <a:r>
              <a:rPr lang="en-US" sz="900" dirty="0">
                <a:cs typeface="Times" panose="02020603050405020304" pitchFamily="18" charset="0"/>
              </a:rPr>
              <a:t>People feel they are doing something that matters</a:t>
            </a:r>
          </a:p>
          <a:p>
            <a:pPr marL="181400" indent="-181400">
              <a:buFont typeface="Arial" panose="020B0604020202020204" pitchFamily="34" charset="0"/>
              <a:buChar char="•"/>
            </a:pPr>
            <a:r>
              <a:rPr lang="en-US" sz="900" dirty="0">
                <a:cs typeface="Times" panose="02020603050405020304" pitchFamily="18" charset="0"/>
              </a:rPr>
              <a:t>Individuals are stretching and growing capacity</a:t>
            </a:r>
          </a:p>
          <a:p>
            <a:pPr marL="181400" indent="-181400">
              <a:buFont typeface="Arial" panose="020B0604020202020204" pitchFamily="34" charset="0"/>
              <a:buChar char="•"/>
            </a:pPr>
            <a:r>
              <a:rPr lang="en-US" sz="900" dirty="0">
                <a:cs typeface="Times" panose="02020603050405020304" pitchFamily="18" charset="0"/>
              </a:rPr>
              <a:t>Teams give you more than the individual</a:t>
            </a:r>
          </a:p>
          <a:p>
            <a:pPr marL="181400" indent="-181400">
              <a:buFont typeface="Arial" panose="020B0604020202020204" pitchFamily="34" charset="0"/>
              <a:buChar char="•"/>
            </a:pPr>
            <a:r>
              <a:rPr lang="en-US" sz="900" dirty="0">
                <a:cs typeface="Times" panose="02020603050405020304" pitchFamily="18" charset="0"/>
              </a:rPr>
              <a:t>Organizations carry the tacit knowledge in the hearts and minds of employees</a:t>
            </a:r>
          </a:p>
          <a:p>
            <a:pPr marL="181400" indent="-181400">
              <a:buFont typeface="Arial" panose="020B0604020202020204" pitchFamily="34" charset="0"/>
              <a:buChar char="•"/>
            </a:pPr>
            <a:r>
              <a:rPr lang="en-US" sz="900" dirty="0">
                <a:cs typeface="Times" panose="02020603050405020304" pitchFamily="18" charset="0"/>
              </a:rPr>
              <a:t>Visions come from all levels of the enterprise</a:t>
            </a:r>
          </a:p>
          <a:p>
            <a:pPr marL="181400" indent="-181400">
              <a:buFont typeface="Arial" panose="020B0604020202020204" pitchFamily="34" charset="0"/>
              <a:buChar char="•"/>
            </a:pPr>
            <a:r>
              <a:rPr lang="en-US" sz="900" dirty="0">
                <a:cs typeface="Times" panose="02020603050405020304" pitchFamily="18" charset="0"/>
              </a:rPr>
              <a:t>Employees are invited to learn what is going on at every level of the organizations so they can more clearly see how they can contribute</a:t>
            </a:r>
          </a:p>
          <a:p>
            <a:pPr marL="181400" indent="-181400">
              <a:buFont typeface="Arial" panose="020B0604020202020204" pitchFamily="34" charset="0"/>
              <a:buChar char="•"/>
            </a:pPr>
            <a:r>
              <a:rPr lang="en-US" sz="900" dirty="0">
                <a:cs typeface="Times" panose="02020603050405020304" pitchFamily="18" charset="0"/>
              </a:rPr>
              <a:t>People are free and safe to inquire about assumptions and bias of others as well as their own</a:t>
            </a:r>
          </a:p>
          <a:p>
            <a:pPr marL="181400" indent="-181400">
              <a:buFont typeface="Arial" panose="020B0604020202020204" pitchFamily="34" charset="0"/>
              <a:buChar char="•"/>
            </a:pPr>
            <a:r>
              <a:rPr lang="en-US" sz="900" dirty="0">
                <a:cs typeface="Times" panose="02020603050405020304" pitchFamily="18" charset="0"/>
              </a:rPr>
              <a:t>People are treated as colleagues and there is mutual respects and trust in the way we speak to each other</a:t>
            </a:r>
          </a:p>
          <a:p>
            <a:pPr marL="181400" indent="-181400">
              <a:buFont typeface="Arial" panose="020B0604020202020204" pitchFamily="34" charset="0"/>
              <a:buChar char="•"/>
            </a:pPr>
            <a:r>
              <a:rPr lang="en-US" sz="900" dirty="0">
                <a:cs typeface="Times" panose="02020603050405020304" pitchFamily="18" charset="0"/>
              </a:rPr>
              <a:t>People are free to take risks, experiment and openly assess the results- we learn </a:t>
            </a:r>
            <a:r>
              <a:rPr lang="en-US" sz="900" dirty="0"/>
              <a:t>from mistakes and do not fear punishment</a:t>
            </a:r>
          </a:p>
        </p:txBody>
      </p:sp>
      <p:sp>
        <p:nvSpPr>
          <p:cNvPr id="4" name="Slide Number Placeholder 3"/>
          <p:cNvSpPr>
            <a:spLocks noGrp="1"/>
          </p:cNvSpPr>
          <p:nvPr>
            <p:ph type="sldNum" sz="quarter" idx="10"/>
          </p:nvPr>
        </p:nvSpPr>
        <p:spPr/>
        <p:txBody>
          <a:bodyPr/>
          <a:lstStyle/>
          <a:p>
            <a:pPr marL="0" marR="0" lvl="0" indent="0" algn="r" defTabSz="908413" rtl="0" eaLnBrk="0" fontAlgn="base" latinLnBrk="0" hangingPunct="0">
              <a:lnSpc>
                <a:spcPct val="100000"/>
              </a:lnSpc>
              <a:spcBef>
                <a:spcPct val="0"/>
              </a:spcBef>
              <a:spcAft>
                <a:spcPct val="0"/>
              </a:spcAft>
              <a:buClrTx/>
              <a:buSzTx/>
              <a:buFontTx/>
              <a:buNone/>
              <a:tabLst/>
              <a:defRPr/>
            </a:pPr>
            <a:fld id="{26298EDF-5935-43E3-96A7-964E7186D03B}" type="slidenum">
              <a:rPr kumimoji="0" 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413" rtl="0" eaLnBrk="0" fontAlgn="base" latinLnBrk="0" hangingPunct="0">
                <a:lnSpc>
                  <a:spcPct val="100000"/>
                </a:lnSpc>
                <a:spcBef>
                  <a:spcPct val="0"/>
                </a:spcBef>
                <a:spcAft>
                  <a:spcPct val="0"/>
                </a:spcAft>
                <a:buClrTx/>
                <a:buSzTx/>
                <a:buFontTx/>
                <a:buNone/>
                <a:tabLst/>
                <a:defRPr/>
              </a:pPr>
              <a:t>54</a:t>
            </a:fld>
            <a:endParaRPr kumimoji="0" 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21442299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dirty="0"/>
              <a:t>The EMI Higher Education Program encourages the organization of Special Interest Groups (SIGs) to support the increase exchange of knowledge in specific areas and applications of Emergency Management Education. It is anticipated that these SIGs will both broaden and deepen areas of study and understanding of practice in emergency management. </a:t>
            </a:r>
          </a:p>
          <a:p>
            <a:pPr>
              <a:spcBef>
                <a:spcPts val="0"/>
              </a:spcBef>
            </a:pPr>
            <a:endParaRPr lang="en-US" dirty="0"/>
          </a:p>
          <a:p>
            <a:pPr>
              <a:spcBef>
                <a:spcPts val="0"/>
              </a:spcBef>
            </a:pPr>
            <a:r>
              <a:rPr lang="en-US" dirty="0"/>
              <a:t>A SIG will provide a forum within the Higher Education community of interest to pull people together who have a common curiosity. The SIG will serve as a focal point for community development in their special area, potentially co-authoring/researching, serve as mentors to students and subject matter experts to practitioners. </a:t>
            </a:r>
          </a:p>
          <a:p>
            <a:pPr>
              <a:spcBef>
                <a:spcPts val="0"/>
              </a:spcBef>
            </a:pPr>
            <a:endParaRPr lang="en-US" dirty="0"/>
          </a:p>
          <a:p>
            <a:pPr>
              <a:spcBef>
                <a:spcPts val="0"/>
              </a:spcBef>
            </a:pPr>
            <a:r>
              <a:rPr lang="en-US" dirty="0"/>
              <a:t>SIGs will initially convene at the annual Symposium and will continue to engage and share information year round. SIG activity will be noted in our weekly newsletter and website as appropriate. </a:t>
            </a:r>
          </a:p>
          <a:p>
            <a:pPr>
              <a:spcBef>
                <a:spcPts val="0"/>
              </a:spcBef>
            </a:pPr>
            <a:endParaRPr lang="en-US" dirty="0"/>
          </a:p>
          <a:p>
            <a:pPr>
              <a:spcBef>
                <a:spcPts val="0"/>
              </a:spcBef>
            </a:pPr>
            <a:r>
              <a:rPr lang="en-US" dirty="0"/>
              <a:t>SIG groups must be made up of 5 or more members, with one member committing to serve as the lead point of contact. A strong SIGs will:</a:t>
            </a:r>
          </a:p>
          <a:p>
            <a:pPr>
              <a:spcBef>
                <a:spcPts val="0"/>
              </a:spcBef>
            </a:pPr>
            <a:r>
              <a:rPr lang="en-US" dirty="0"/>
              <a:t>•inspire and motivate symposium submissions for their interest area</a:t>
            </a:r>
          </a:p>
          <a:p>
            <a:pPr>
              <a:spcBef>
                <a:spcPts val="0"/>
              </a:spcBef>
            </a:pPr>
            <a:r>
              <a:rPr lang="en-US" dirty="0"/>
              <a:t>•recruit membership with diverse perspectives</a:t>
            </a:r>
          </a:p>
          <a:p>
            <a:pPr>
              <a:spcBef>
                <a:spcPts val="0"/>
              </a:spcBef>
            </a:pPr>
            <a:r>
              <a:rPr lang="en-US" dirty="0"/>
              <a:t>•support open discussion</a:t>
            </a:r>
          </a:p>
          <a:p>
            <a:pPr>
              <a:spcBef>
                <a:spcPts val="0"/>
              </a:spcBef>
            </a:pPr>
            <a:r>
              <a:rPr lang="en-US" dirty="0"/>
              <a:t>•capture the ideas and work of the group to share </a:t>
            </a:r>
          </a:p>
          <a:p>
            <a:pPr>
              <a:spcBef>
                <a:spcPts val="0"/>
              </a:spcBef>
            </a:pPr>
            <a:r>
              <a:rPr lang="en-US" dirty="0"/>
              <a:t>•advance knowledge dissemination</a:t>
            </a:r>
          </a:p>
          <a:p>
            <a:pPr>
              <a:spcBef>
                <a:spcPts val="0"/>
              </a:spcBef>
            </a:pPr>
            <a:r>
              <a:rPr lang="en-US" dirty="0"/>
              <a:t>Anyone interested in joining one or more of the SIGs should email requesting to be added to the roster. </a:t>
            </a:r>
          </a:p>
          <a:p>
            <a:endParaRPr lang="en-US" dirty="0"/>
          </a:p>
        </p:txBody>
      </p:sp>
      <p:sp>
        <p:nvSpPr>
          <p:cNvPr id="4" name="Slide Number Placeholder 3"/>
          <p:cNvSpPr>
            <a:spLocks noGrp="1"/>
          </p:cNvSpPr>
          <p:nvPr>
            <p:ph type="sldNum" sz="quarter" idx="10"/>
          </p:nvPr>
        </p:nvSpPr>
        <p:spPr/>
        <p:txBody>
          <a:bodyPr/>
          <a:lstStyle/>
          <a:p>
            <a:pPr marL="0" marR="0" lvl="0" indent="0" algn="r" defTabSz="908413"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413" rtl="0" eaLnBrk="0" fontAlgn="base" latinLnBrk="0" hangingPunct="0">
                <a:lnSpc>
                  <a:spcPct val="100000"/>
                </a:lnSpc>
                <a:spcBef>
                  <a:spcPct val="0"/>
                </a:spcBef>
                <a:spcAft>
                  <a:spcPct val="0"/>
                </a:spcAft>
                <a:buClrTx/>
                <a:buSzTx/>
                <a:buFontTx/>
                <a:buNone/>
                <a:tabLst/>
                <a:defRPr/>
              </a:pPr>
              <a:t>55</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5531321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3838" y="730250"/>
            <a:ext cx="4972050" cy="372903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08413"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413" rtl="0" eaLnBrk="0" fontAlgn="base" latinLnBrk="0" hangingPunct="0">
                <a:lnSpc>
                  <a:spcPct val="100000"/>
                </a:lnSpc>
                <a:spcBef>
                  <a:spcPct val="0"/>
                </a:spcBef>
                <a:spcAft>
                  <a:spcPct val="0"/>
                </a:spcAft>
                <a:buClrTx/>
                <a:buSzTx/>
                <a:buFontTx/>
                <a:buNone/>
                <a:tabLst/>
                <a:defRPr/>
              </a:pPr>
              <a:t>56</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1761687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3838" y="730250"/>
            <a:ext cx="4972050" cy="3729038"/>
          </a:xfrm>
        </p:spPr>
      </p:sp>
      <p:sp>
        <p:nvSpPr>
          <p:cNvPr id="3" name="Notes Placeholder 2"/>
          <p:cNvSpPr>
            <a:spLocks noGrp="1"/>
          </p:cNvSpPr>
          <p:nvPr>
            <p:ph type="body" idx="1"/>
          </p:nvPr>
        </p:nvSpPr>
        <p:spPr/>
        <p:txBody>
          <a:bodyPr/>
          <a:lstStyle/>
          <a:p>
            <a:r>
              <a:rPr lang="en-US" dirty="0"/>
              <a:t>To Build Awareness</a:t>
            </a:r>
          </a:p>
          <a:p>
            <a:r>
              <a:rPr lang="en-US" dirty="0"/>
              <a:t>Capture Successful Practices</a:t>
            </a:r>
          </a:p>
          <a:p>
            <a:r>
              <a:rPr lang="en-US" dirty="0"/>
              <a:t>Identify untapped opportunities</a:t>
            </a:r>
          </a:p>
          <a:p>
            <a:r>
              <a:rPr lang="en-US" dirty="0"/>
              <a:t>4 hour</a:t>
            </a:r>
            <a:r>
              <a:rPr lang="en-US" baseline="0" dirty="0"/>
              <a:t> engagement- generally held in an academic environment with 8-10 min capability presentations from EM/HS Academics and Practitioners</a:t>
            </a:r>
          </a:p>
          <a:p>
            <a:r>
              <a:rPr lang="en-US" baseline="0" dirty="0"/>
              <a:t>AAR completed by junior faculty or students &amp; posted on our website</a:t>
            </a:r>
          </a:p>
          <a:p>
            <a:endParaRPr lang="en-US" dirty="0"/>
          </a:p>
          <a:p>
            <a:pPr defTabSz="931042" eaLnBrk="1" fontAlgn="auto" hangingPunct="1">
              <a:lnSpc>
                <a:spcPct val="107000"/>
              </a:lnSpc>
              <a:spcBef>
                <a:spcPts val="0"/>
              </a:spcBef>
              <a:spcAft>
                <a:spcPts val="831"/>
              </a:spcAft>
              <a:defRPr/>
            </a:pPr>
            <a:r>
              <a:rPr lang="en-US" b="1" i="1" u="sng" dirty="0">
                <a:solidFill>
                  <a:prstClr val="black"/>
                </a:solidFill>
                <a:latin typeface="Calibri" panose="020F0502020204030204" pitchFamily="34" charset="0"/>
                <a:ea typeface="Calibri" panose="020F0502020204030204" pitchFamily="34" charset="0"/>
                <a:cs typeface="Times New Roman" panose="02020603050405020304" pitchFamily="18" charset="0"/>
              </a:rPr>
              <a:t>Purpose</a:t>
            </a:r>
            <a:r>
              <a:rPr lang="en-US"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To build awareness, capture successful regional practices of collaboration with faculty, students and researchers working with emergency management practitioners as well as to identify untapped opportunities. </a:t>
            </a: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931042" eaLnBrk="1" fontAlgn="auto" hangingPunct="1">
              <a:lnSpc>
                <a:spcPct val="107000"/>
              </a:lnSpc>
              <a:spcBef>
                <a:spcPts val="0"/>
              </a:spcBef>
              <a:spcAft>
                <a:spcPts val="831"/>
              </a:spcAft>
              <a:defRPr/>
            </a:pPr>
            <a:r>
              <a:rPr lang="en-US" b="1" i="1" u="sng" dirty="0">
                <a:solidFill>
                  <a:prstClr val="black"/>
                </a:solidFill>
                <a:latin typeface="Calibri" panose="020F0502020204030204" pitchFamily="34" charset="0"/>
                <a:ea typeface="Calibri" panose="020F0502020204030204" pitchFamily="34" charset="0"/>
                <a:cs typeface="Times New Roman" panose="02020603050405020304" pitchFamily="18" charset="0"/>
              </a:rPr>
              <a:t>Desired outcome:</a:t>
            </a:r>
            <a:r>
              <a:rPr lang="en-US"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To support regional community connection and collaboration as well as create a dynamic regional specific AAR to identify academic and broader community resources, capabilities and expertise to support on-going regional academic and practitioner partnership.</a:t>
            </a:r>
            <a:endParaRPr lang="en-US"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08413" rtl="0" eaLnBrk="0" fontAlgn="base" latinLnBrk="0" hangingPunct="0">
              <a:lnSpc>
                <a:spcPct val="100000"/>
              </a:lnSpc>
              <a:spcBef>
                <a:spcPct val="0"/>
              </a:spcBef>
              <a:spcAft>
                <a:spcPct val="0"/>
              </a:spcAft>
              <a:buClrTx/>
              <a:buSzTx/>
              <a:buFontTx/>
              <a:buNone/>
              <a:tabLst/>
              <a:defRPr/>
            </a:pPr>
            <a:fld id="{12E214AE-DD3D-429E-B169-DD3899ED921A}" type="slidenum">
              <a:rPr kumimoji="0" lang="en-US" altLang="en-US" sz="1200" b="0" i="0" u="none" strike="noStrike" kern="1200" cap="none" spc="0" normalizeH="0" baseline="0" noProof="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08413" rtl="0" eaLnBrk="0" fontAlgn="base" latinLnBrk="0" hangingPunct="0">
                <a:lnSpc>
                  <a:spcPct val="100000"/>
                </a:lnSpc>
                <a:spcBef>
                  <a:spcPct val="0"/>
                </a:spcBef>
                <a:spcAft>
                  <a:spcPct val="0"/>
                </a:spcAft>
                <a:buClrTx/>
                <a:buSzTx/>
                <a:buFontTx/>
                <a:buNone/>
                <a:tabLst/>
                <a:defRPr/>
              </a:pPr>
              <a:t>57</a:t>
            </a:fld>
            <a:endParaRPr kumimoji="0" lang="en-US" alt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7837466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8413" y="692150"/>
            <a:ext cx="4713287" cy="3535363"/>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pPr marL="0" marR="0" lvl="0" indent="0" algn="r" defTabSz="924901" rtl="0" eaLnBrk="0" fontAlgn="base" latinLnBrk="0" hangingPunct="0">
              <a:lnSpc>
                <a:spcPct val="100000"/>
              </a:lnSpc>
              <a:spcBef>
                <a:spcPct val="0"/>
              </a:spcBef>
              <a:spcAft>
                <a:spcPct val="0"/>
              </a:spcAft>
              <a:buClrTx/>
              <a:buSzTx/>
              <a:buFontTx/>
              <a:buNone/>
              <a:tabLst/>
              <a:defRPr/>
            </a:pPr>
            <a:fld id="{26298EDF-5935-43E3-96A7-964E7186D03B}" type="slidenum">
              <a:rPr kumimoji="0" lang="en-US" sz="1200" b="0" i="0" u="none" strike="noStrike" kern="1200" cap="none" spc="0" normalizeH="0" baseline="0" noProof="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24901" rtl="0" eaLnBrk="0" fontAlgn="base" latinLnBrk="0" hangingPunct="0">
                <a:lnSpc>
                  <a:spcPct val="100000"/>
                </a:lnSpc>
                <a:spcBef>
                  <a:spcPct val="0"/>
                </a:spcBef>
                <a:spcAft>
                  <a:spcPct val="0"/>
                </a:spcAft>
                <a:buClrTx/>
                <a:buSzTx/>
                <a:buFontTx/>
                <a:buNone/>
                <a:tabLst/>
                <a:defRPr/>
              </a:pPr>
              <a:t>58</a:t>
            </a:fld>
            <a:endParaRPr kumimoji="0" 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17965824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8413" y="692150"/>
            <a:ext cx="4713287" cy="3535363"/>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pPr marL="0" marR="0" lvl="0" indent="0" algn="r" defTabSz="924901" rtl="0" eaLnBrk="0" fontAlgn="base" latinLnBrk="0" hangingPunct="0">
              <a:lnSpc>
                <a:spcPct val="100000"/>
              </a:lnSpc>
              <a:spcBef>
                <a:spcPct val="0"/>
              </a:spcBef>
              <a:spcAft>
                <a:spcPct val="0"/>
              </a:spcAft>
              <a:buClrTx/>
              <a:buSzTx/>
              <a:buFontTx/>
              <a:buNone/>
              <a:tabLst/>
              <a:defRPr/>
            </a:pPr>
            <a:fld id="{26298EDF-5935-43E3-96A7-964E7186D03B}" type="slidenum">
              <a:rPr kumimoji="0" lang="en-US" sz="1200" b="0" i="0" u="none" strike="noStrike" kern="1200" cap="none" spc="0" normalizeH="0" baseline="0" noProof="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924901" rtl="0" eaLnBrk="0" fontAlgn="base" latinLnBrk="0" hangingPunct="0">
                <a:lnSpc>
                  <a:spcPct val="100000"/>
                </a:lnSpc>
                <a:spcBef>
                  <a:spcPct val="0"/>
                </a:spcBef>
                <a:spcAft>
                  <a:spcPct val="0"/>
                </a:spcAft>
                <a:buClrTx/>
                <a:buSzTx/>
                <a:buFontTx/>
                <a:buNone/>
                <a:tabLst/>
                <a:defRPr/>
              </a:pPr>
              <a:t>59</a:t>
            </a:fld>
            <a:endParaRPr kumimoji="0" lang="en-US" sz="1200" b="0" i="0" u="none" strike="noStrike" kern="1200" cap="none" spc="0" normalizeH="0" baseline="0" noProof="0" dirty="0">
              <a:ln>
                <a:noFill/>
              </a:ln>
              <a:solidFill>
                <a:srgbClr val="000000"/>
              </a:solidFill>
              <a:effectLst/>
              <a:uLnTx/>
              <a:uFillTx/>
              <a:latin typeface="Times"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707750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Creating a Collaborative Community Mural to visualize our growth as a community</a:t>
            </a:r>
          </a:p>
          <a:p>
            <a:r>
              <a:rPr lang="en-US" dirty="0"/>
              <a:t>Rooted in a foundation of people, events, and programs</a:t>
            </a:r>
          </a:p>
          <a:p>
            <a:r>
              <a:rPr lang="en-US" dirty="0"/>
              <a:t>Growing through, around, and inspired by what challenges us</a:t>
            </a:r>
          </a:p>
          <a:p>
            <a:r>
              <a:rPr lang="en-US" dirty="0"/>
              <a:t>Fortified by our successes, creativity, diversity, and learning</a:t>
            </a:r>
          </a:p>
          <a:p>
            <a:r>
              <a:rPr lang="en-US" dirty="0"/>
              <a:t>Reaching to our collective goals as faculty, students, researchers, practitioners, policy makers, and the whole community</a:t>
            </a:r>
          </a:p>
          <a:p>
            <a:r>
              <a:rPr lang="en-US" dirty="0"/>
              <a:t>Leaves depicting how we got here- what brought us to this community</a:t>
            </a:r>
          </a:p>
          <a:p>
            <a:r>
              <a:rPr lang="en-US" dirty="0"/>
              <a:t>Birds depicting were we are going as a community together</a:t>
            </a:r>
          </a:p>
          <a:p>
            <a:endParaRPr lang="en-US" dirty="0"/>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6</a:t>
            </a:fld>
            <a:endParaRPr lang="en-US" altLang="en-US" dirty="0"/>
          </a:p>
        </p:txBody>
      </p:sp>
    </p:spTree>
    <p:extLst>
      <p:ext uri="{BB962C8B-B14F-4D97-AF65-F5344CB8AC3E}">
        <p14:creationId xmlns:p14="http://schemas.microsoft.com/office/powerpoint/2010/main" val="395014555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61</a:t>
            </a:fld>
            <a:endParaRPr lang="en-US" altLang="en-US"/>
          </a:p>
        </p:txBody>
      </p:sp>
    </p:spTree>
    <p:extLst>
      <p:ext uri="{BB962C8B-B14F-4D97-AF65-F5344CB8AC3E}">
        <p14:creationId xmlns:p14="http://schemas.microsoft.com/office/powerpoint/2010/main" val="19881555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p:txBody>
          <a:bodyPr/>
          <a:lstStyle>
            <a:lvl1pPr defTabSz="890034" eaLnBrk="0" hangingPunct="0">
              <a:defRPr sz="2400">
                <a:solidFill>
                  <a:schemeClr val="tx1"/>
                </a:solidFill>
                <a:latin typeface="Arial" panose="020B0604020202020204" pitchFamily="34" charset="0"/>
                <a:cs typeface="Arial" panose="020B0604020202020204" pitchFamily="34" charset="0"/>
              </a:defRPr>
            </a:lvl1pPr>
            <a:lvl2pPr marL="741167" indent="-285064" defTabSz="890034" eaLnBrk="0" hangingPunct="0">
              <a:defRPr sz="2400">
                <a:solidFill>
                  <a:schemeClr val="tx1"/>
                </a:solidFill>
                <a:latin typeface="Arial" panose="020B0604020202020204" pitchFamily="34" charset="0"/>
                <a:cs typeface="Arial" panose="020B0604020202020204" pitchFamily="34" charset="0"/>
              </a:defRPr>
            </a:lvl2pPr>
            <a:lvl3pPr marL="1140257" indent="-228051" defTabSz="890034" eaLnBrk="0" hangingPunct="0">
              <a:defRPr sz="2400">
                <a:solidFill>
                  <a:schemeClr val="tx1"/>
                </a:solidFill>
                <a:latin typeface="Arial" panose="020B0604020202020204" pitchFamily="34" charset="0"/>
                <a:cs typeface="Arial" panose="020B0604020202020204" pitchFamily="34" charset="0"/>
              </a:defRPr>
            </a:lvl3pPr>
            <a:lvl4pPr marL="1596360" indent="-228051" defTabSz="890034" eaLnBrk="0" hangingPunct="0">
              <a:defRPr sz="2400">
                <a:solidFill>
                  <a:schemeClr val="tx1"/>
                </a:solidFill>
                <a:latin typeface="Arial" panose="020B0604020202020204" pitchFamily="34" charset="0"/>
                <a:cs typeface="Arial" panose="020B0604020202020204" pitchFamily="34" charset="0"/>
              </a:defRPr>
            </a:lvl4pPr>
            <a:lvl5pPr marL="2052462" indent="-228051" defTabSz="890034" eaLnBrk="0" hangingPunct="0">
              <a:defRPr sz="2400">
                <a:solidFill>
                  <a:schemeClr val="tx1"/>
                </a:solidFill>
                <a:latin typeface="Arial" panose="020B0604020202020204" pitchFamily="34" charset="0"/>
                <a:cs typeface="Arial" panose="020B0604020202020204" pitchFamily="34" charset="0"/>
              </a:defRPr>
            </a:lvl5pPr>
            <a:lvl6pPr marL="2508565" indent="-228051" defTabSz="890034"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64668" indent="-228051" defTabSz="890034"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0770" indent="-228051" defTabSz="890034"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76873" indent="-228051" defTabSz="890034"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marL="0" marR="0" lvl="0" indent="0" algn="r" defTabSz="890034" rtl="0" eaLnBrk="0" fontAlgn="base" latinLnBrk="0" hangingPunct="0">
              <a:lnSpc>
                <a:spcPct val="100000"/>
              </a:lnSpc>
              <a:spcBef>
                <a:spcPct val="0"/>
              </a:spcBef>
              <a:spcAft>
                <a:spcPct val="0"/>
              </a:spcAft>
              <a:buClrTx/>
              <a:buSzTx/>
              <a:buFontTx/>
              <a:buNone/>
              <a:tabLst/>
              <a:defRPr/>
            </a:pPr>
            <a:fld id="{A1940D4F-7519-46CE-843E-1C0E49DB8B1C}" type="slidenum">
              <a:rPr kumimoji="0" lang="en-US" altLang="en-US" sz="1200" b="0" i="0" u="none" strike="noStrike" kern="1200" cap="none" spc="0" normalizeH="0" baseline="0" noProof="0">
                <a:ln>
                  <a:noFill/>
                </a:ln>
                <a:solidFill>
                  <a:srgbClr val="000000"/>
                </a:solidFill>
                <a:effectLst/>
                <a:uLnTx/>
                <a:uFillTx/>
                <a:latin typeface="Times" panose="02020603050405020304" pitchFamily="18" charset="0"/>
                <a:ea typeface="+mn-ea"/>
                <a:cs typeface="Arial" panose="020B0604020202020204" pitchFamily="34" charset="0"/>
              </a:rPr>
              <a:pPr marL="0" marR="0" lvl="0" indent="0" algn="r" defTabSz="890034" rtl="0" eaLnBrk="0" fontAlgn="base" latinLnBrk="0" hangingPunct="0">
                <a:lnSpc>
                  <a:spcPct val="100000"/>
                </a:lnSpc>
                <a:spcBef>
                  <a:spcPct val="0"/>
                </a:spcBef>
                <a:spcAft>
                  <a:spcPct val="0"/>
                </a:spcAft>
                <a:buClrTx/>
                <a:buSzTx/>
                <a:buFontTx/>
                <a:buNone/>
                <a:tabLst/>
                <a:defRPr/>
              </a:pPr>
              <a:t>73</a:t>
            </a:fld>
            <a:endParaRPr kumimoji="0" lang="en-US" altLang="en-US" sz="1200" b="0" i="0" u="none" strike="noStrike" kern="1200" cap="none" spc="0" normalizeH="0" baseline="0" noProof="0">
              <a:ln>
                <a:noFill/>
              </a:ln>
              <a:solidFill>
                <a:srgbClr val="000000"/>
              </a:solidFill>
              <a:effectLst/>
              <a:uLnTx/>
              <a:uFillTx/>
              <a:latin typeface="Times" panose="02020603050405020304" pitchFamily="18" charset="0"/>
              <a:ea typeface="+mn-ea"/>
              <a:cs typeface="Arial" panose="020B0604020202020204" pitchFamily="34" charset="0"/>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94633013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8:notes"/>
          <p:cNvSpPr txBox="1">
            <a:spLocks noGrp="1"/>
          </p:cNvSpPr>
          <p:nvPr>
            <p:ph type="body" idx="1"/>
          </p:nvPr>
        </p:nvSpPr>
        <p:spPr>
          <a:xfrm>
            <a:off x="887413" y="4319588"/>
            <a:ext cx="5102225" cy="4171950"/>
          </a:xfrm>
          <a:prstGeom prst="rect">
            <a:avLst/>
          </a:prstGeom>
        </p:spPr>
        <p:txBody>
          <a:bodyPr spcFirstLastPara="1" wrap="square" lIns="89075" tIns="44525" rIns="89075" bIns="44525" anchor="t" anchorCtr="0">
            <a:noAutofit/>
          </a:bodyPr>
          <a:lstStyle/>
          <a:p>
            <a:pPr marL="0" lvl="0" indent="0" algn="l" rtl="0">
              <a:spcBef>
                <a:spcPts val="360"/>
              </a:spcBef>
              <a:spcAft>
                <a:spcPts val="0"/>
              </a:spcAft>
              <a:buNone/>
            </a:pPr>
            <a:endParaRPr/>
          </a:p>
        </p:txBody>
      </p:sp>
      <p:sp>
        <p:nvSpPr>
          <p:cNvPr id="173" name="Google Shape;173;p18:notes"/>
          <p:cNvSpPr>
            <a:spLocks noGrp="1" noRot="1" noChangeAspect="1"/>
          </p:cNvSpPr>
          <p:nvPr>
            <p:ph type="sldImg" idx="2"/>
          </p:nvPr>
        </p:nvSpPr>
        <p:spPr>
          <a:xfrm>
            <a:off x="1192213" y="669925"/>
            <a:ext cx="4567237" cy="34258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 Vision of the BAF is that the diversity of the hazard and disaster field be reflective of American society </a:t>
            </a:r>
          </a:p>
          <a:p>
            <a:r>
              <a:rPr lang="en-US" dirty="0"/>
              <a:t> The Mission of the BAF is to expand the number of professionals from historically underrepresented groups in the field of disaster and hazard research and practice</a:t>
            </a:r>
          </a:p>
          <a:p>
            <a:r>
              <a:rPr lang="en-US" dirty="0"/>
              <a:t> Established as 501c3 in 2014</a:t>
            </a:r>
          </a:p>
          <a:p>
            <a:r>
              <a:rPr lang="en-US" dirty="0"/>
              <a:t> In transition to the University of Delaware, - DRC</a:t>
            </a:r>
          </a:p>
          <a:p>
            <a:endParaRPr lang="en-US" dirty="0"/>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7</a:t>
            </a:fld>
            <a:endParaRPr lang="en-US" altLang="en-US" dirty="0"/>
          </a:p>
        </p:txBody>
      </p:sp>
    </p:spTree>
    <p:extLst>
      <p:ext uri="{BB962C8B-B14F-4D97-AF65-F5344CB8AC3E}">
        <p14:creationId xmlns:p14="http://schemas.microsoft.com/office/powerpoint/2010/main" val="530527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8</a:t>
            </a:fld>
            <a:endParaRPr lang="en-US" altLang="en-US" dirty="0"/>
          </a:p>
        </p:txBody>
      </p:sp>
    </p:spTree>
    <p:extLst>
      <p:ext uri="{BB962C8B-B14F-4D97-AF65-F5344CB8AC3E}">
        <p14:creationId xmlns:p14="http://schemas.microsoft.com/office/powerpoint/2010/main" val="676971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E214AE-DD3D-429E-B169-DD3899ED921A}" type="slidenum">
              <a:rPr lang="en-US" altLang="en-US" smtClean="0"/>
              <a:pPr/>
              <a:t>9</a:t>
            </a:fld>
            <a:endParaRPr lang="en-US" altLang="en-US" dirty="0"/>
          </a:p>
        </p:txBody>
      </p:sp>
    </p:spTree>
    <p:extLst>
      <p:ext uri="{BB962C8B-B14F-4D97-AF65-F5344CB8AC3E}">
        <p14:creationId xmlns:p14="http://schemas.microsoft.com/office/powerpoint/2010/main" val="3976818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 name="Picture 16" descr="U.S. Department of Homeland Security seal with the Federal Emergency Management Agency word mark." title="Image"/>
          <p:cNvPicPr>
            <a:picLocks noChangeAspect="1" noChangeArrowheads="1"/>
          </p:cNvPicPr>
          <p:nvPr userDrawn="1"/>
        </p:nvPicPr>
        <p:blipFill>
          <a:blip r:embed="rId2"/>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2"/>
          <p:cNvSpPr>
            <a:spLocks noGrp="1" noChangeArrowheads="1"/>
          </p:cNvSpPr>
          <p:nvPr>
            <p:ph type="ctrTitle"/>
          </p:nvPr>
        </p:nvSpPr>
        <p:spPr>
          <a:xfrm>
            <a:off x="317500"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0" y="4448174"/>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2600087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1"/>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0"/>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a:spLocks noGrp="1" noChangeArrowheads="1"/>
          </p:cNvSpPr>
          <p:nvPr>
            <p:ph type="sldNum" sz="quarter" idx="13"/>
          </p:nvPr>
        </p:nvSpPr>
        <p:spPr>
          <a:xfrm>
            <a:off x="8534400" y="6369050"/>
            <a:ext cx="457200" cy="260350"/>
          </a:xfrm>
          <a:prstGeom prst="rect">
            <a:avLst/>
          </a:prstGeom>
          <a:ln/>
        </p:spPr>
        <p:txBody>
          <a:bodyPr/>
          <a:lstStyle>
            <a:lvl1pPr>
              <a:defRPr/>
            </a:lvl1pPr>
          </a:lstStyle>
          <a:p>
            <a:fld id="{79F1A077-644B-4B5D-96E9-FC4491938B95}" type="slidenum">
              <a:rPr lang="en-US" altLang="en-US"/>
              <a:pPr/>
              <a:t>‹#›</a:t>
            </a:fld>
            <a:endParaRPr lang="en-US" altLang="en-US" dirty="0"/>
          </a:p>
        </p:txBody>
      </p:sp>
    </p:spTree>
    <p:extLst>
      <p:ext uri="{BB962C8B-B14F-4D97-AF65-F5344CB8AC3E}">
        <p14:creationId xmlns:p14="http://schemas.microsoft.com/office/powerpoint/2010/main" val="1212953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4504542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Normal Content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230444" y="254518"/>
            <a:ext cx="7886700" cy="799997"/>
          </a:xfrm>
          <a:prstGeom prst="rect">
            <a:avLst/>
          </a:prstGeom>
        </p:spPr>
        <p:txBody>
          <a:bodyPr vert="horz" lIns="91440" tIns="45720" rIns="91440" bIns="45720" rtlCol="0" anchor="ctr">
            <a:normAutofit/>
          </a:bodyPr>
          <a:lstStyle>
            <a:lvl1pPr>
              <a:defRPr b="0">
                <a:solidFill>
                  <a:schemeClr val="tx1"/>
                </a:solidFill>
                <a:latin typeface="Franklin Gothic Medium" panose="020B0603020102020204" pitchFamily="34" charset="0"/>
              </a:defRPr>
            </a:lvl1pPr>
          </a:lstStyle>
          <a:p>
            <a:r>
              <a:rPr lang="en-US" dirty="0"/>
              <a:t>Click to edit Master title style</a:t>
            </a:r>
          </a:p>
        </p:txBody>
      </p:sp>
      <p:sp>
        <p:nvSpPr>
          <p:cNvPr id="12" name="Text Placeholder 4"/>
          <p:cNvSpPr>
            <a:spLocks noGrp="1"/>
          </p:cNvSpPr>
          <p:nvPr>
            <p:ph type="body" sz="quarter" idx="11"/>
          </p:nvPr>
        </p:nvSpPr>
        <p:spPr>
          <a:xfrm>
            <a:off x="235975" y="1850308"/>
            <a:ext cx="8115300" cy="3886200"/>
          </a:xfrm>
          <a:prstGeom prst="rect">
            <a:avLst/>
          </a:prstGeom>
        </p:spPr>
        <p:txBody>
          <a:bodyPr/>
          <a:lstStyle>
            <a:lvl1pPr>
              <a:defRPr>
                <a:solidFill>
                  <a:schemeClr val="accent2"/>
                </a:solidFill>
                <a:latin typeface="Franklin Gothic Medium" panose="020B0603020102020204" pitchFamily="34" charset="0"/>
                <a:ea typeface="Franklin Gothic Medium" panose="020B0603020102020204" pitchFamily="34" charset="0"/>
                <a:cs typeface="Franklin Gothic Medium" panose="020B0603020102020204" pitchFamily="34" charset="0"/>
              </a:defRPr>
            </a:lvl1pPr>
            <a:lvl2pPr>
              <a:defRPr>
                <a:solidFill>
                  <a:schemeClr val="tx2"/>
                </a:solidFill>
                <a:latin typeface="Franklin Gothic Book" panose="020B0503020102020204" pitchFamily="34" charset="0"/>
              </a:defRPr>
            </a:lvl2pPr>
            <a:lvl3pPr>
              <a:defRPr>
                <a:solidFill>
                  <a:schemeClr val="bg2"/>
                </a:solidFill>
                <a:latin typeface="Franklin Gothic Book" panose="020B0503020102020204" pitchFamily="34" charset="0"/>
              </a:defRPr>
            </a:lvl3pPr>
          </a:lstStyle>
          <a:p>
            <a:pPr lvl="0"/>
            <a:r>
              <a:rPr lang="en-US" dirty="0"/>
              <a:t>Click to edit Master text styles</a:t>
            </a:r>
          </a:p>
          <a:p>
            <a:pPr lvl="1"/>
            <a:r>
              <a:rPr lang="en-US" dirty="0"/>
              <a:t>Second level</a:t>
            </a:r>
          </a:p>
          <a:p>
            <a:pPr lvl="2"/>
            <a:r>
              <a:rPr lang="en-US" dirty="0"/>
              <a:t>Third level</a:t>
            </a:r>
          </a:p>
        </p:txBody>
      </p:sp>
      <p:sp>
        <p:nvSpPr>
          <p:cNvPr id="9" name="Text Placeholder 8"/>
          <p:cNvSpPr>
            <a:spLocks noGrp="1"/>
          </p:cNvSpPr>
          <p:nvPr>
            <p:ph type="body" sz="quarter" idx="13" hasCustomPrompt="1"/>
          </p:nvPr>
        </p:nvSpPr>
        <p:spPr>
          <a:xfrm>
            <a:off x="232174" y="1173168"/>
            <a:ext cx="8129588" cy="560387"/>
          </a:xfrm>
          <a:prstGeom prst="rect">
            <a:avLst/>
          </a:prstGeom>
        </p:spPr>
        <p:txBody>
          <a:bodyPr/>
          <a:lstStyle>
            <a:lvl1pPr marL="0" indent="0">
              <a:buNone/>
              <a:defRPr sz="1125" baseline="0">
                <a:solidFill>
                  <a:schemeClr val="bg2"/>
                </a:solidFill>
              </a:defRPr>
            </a:lvl1pPr>
          </a:lstStyle>
          <a:p>
            <a:pPr lvl="0"/>
            <a:r>
              <a:rPr lang="en-US" dirty="0"/>
              <a:t>Enter subheading text here</a:t>
            </a:r>
          </a:p>
        </p:txBody>
      </p:sp>
    </p:spTree>
    <p:extLst>
      <p:ext uri="{BB962C8B-B14F-4D97-AF65-F5344CB8AC3E}">
        <p14:creationId xmlns:p14="http://schemas.microsoft.com/office/powerpoint/2010/main" val="20074431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6176" y="365126"/>
            <a:ext cx="8471648" cy="764428"/>
          </a:xfrm>
        </p:spPr>
        <p:txBody>
          <a:bodyPr lIns="0" tIns="0" rIns="0" bIns="0" anchor="t">
            <a:normAutofit/>
          </a:bodyPr>
          <a:lstStyle>
            <a:lvl1pPr>
              <a:defRPr sz="2100">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36176" y="1825625"/>
            <a:ext cx="8471648" cy="4169716"/>
          </a:xfrm>
          <a:prstGeom prst="rect">
            <a:avLst/>
          </a:prstGeom>
        </p:spPr>
        <p:txBody>
          <a:bodyPr>
            <a:normAutofit/>
          </a:bodyPr>
          <a:lstStyle>
            <a:lvl1pPr marL="257175" indent="-257175">
              <a:spcBef>
                <a:spcPts val="1800"/>
              </a:spcBef>
              <a:buFont typeface="Arial" panose="020B0604020202020204" pitchFamily="34" charset="0"/>
              <a:buChar char="•"/>
              <a:defRPr sz="1500">
                <a:solidFill>
                  <a:schemeClr val="accent5"/>
                </a:solidFill>
              </a:defRPr>
            </a:lvl1pPr>
            <a:lvl2pPr marL="342900" indent="0">
              <a:buNone/>
              <a:defRPr sz="1350">
                <a:solidFill>
                  <a:schemeClr val="accent5"/>
                </a:solidFill>
              </a:defRPr>
            </a:lvl2pPr>
            <a:lvl3pPr marL="685800" indent="0">
              <a:buNone/>
              <a:defRPr sz="1200">
                <a:solidFill>
                  <a:schemeClr val="accent5"/>
                </a:solidFill>
              </a:defRPr>
            </a:lvl3pPr>
            <a:lvl4pPr marL="1028700" indent="0">
              <a:buNone/>
              <a:defRPr sz="1050">
                <a:solidFill>
                  <a:schemeClr val="accent5"/>
                </a:solidFill>
              </a:defRPr>
            </a:lvl4pPr>
            <a:lvl5pPr marL="1371600" indent="0">
              <a:buNone/>
              <a:defRPr sz="1050">
                <a:solidFill>
                  <a:schemeClr val="accent5"/>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p:cNvSpPr>
            <a:spLocks noGrp="1"/>
          </p:cNvSpPr>
          <p:nvPr>
            <p:ph type="sldNum" sz="quarter" idx="10"/>
          </p:nvPr>
        </p:nvSpPr>
        <p:spPr/>
        <p:txBody>
          <a:bodyPr/>
          <a:lstStyle/>
          <a:p>
            <a:fld id="{978E9C73-5366-4015-B702-7E7EABA506DC}" type="slidenum">
              <a:rPr lang="en-US" smtClean="0"/>
              <a:pPr/>
              <a:t>‹#›</a:t>
            </a:fld>
            <a:endParaRPr lang="en-US" dirty="0"/>
          </a:p>
        </p:txBody>
      </p:sp>
      <p:sp>
        <p:nvSpPr>
          <p:cNvPr id="11" name="Text Placeholder 15"/>
          <p:cNvSpPr>
            <a:spLocks noGrp="1"/>
          </p:cNvSpPr>
          <p:nvPr>
            <p:ph type="body" sz="quarter" idx="11"/>
          </p:nvPr>
        </p:nvSpPr>
        <p:spPr>
          <a:xfrm>
            <a:off x="336176" y="1129554"/>
            <a:ext cx="8471648" cy="295762"/>
          </a:xfrm>
        </p:spPr>
        <p:txBody>
          <a:bodyPr lIns="0" tIns="0" rIns="0" bIns="0" anchor="b">
            <a:noAutofit/>
          </a:bodyPr>
          <a:lstStyle>
            <a:lvl1pPr marL="0" indent="0" algn="l">
              <a:buNone/>
              <a:defRPr sz="1200">
                <a:solidFill>
                  <a:schemeClr val="accent1"/>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 Master</a:t>
            </a:r>
          </a:p>
        </p:txBody>
      </p:sp>
      <p:sp>
        <p:nvSpPr>
          <p:cNvPr id="12" name="Rectangle 11"/>
          <p:cNvSpPr/>
          <p:nvPr userDrawn="1"/>
        </p:nvSpPr>
        <p:spPr>
          <a:xfrm>
            <a:off x="336176" y="1425317"/>
            <a:ext cx="8471648" cy="65247"/>
          </a:xfrm>
          <a:prstGeom prst="rect">
            <a:avLst/>
          </a:prstGeom>
          <a:gradFill flip="none" rotWithShape="1">
            <a:gsLst>
              <a:gs pos="90000">
                <a:schemeClr val="accent6"/>
              </a:gs>
              <a:gs pos="0">
                <a:schemeClr val="accent6">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6597895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0" y="4303643"/>
            <a:ext cx="6858000" cy="954157"/>
          </a:xfrm>
          <a:prstGeom prst="rect">
            <a:avLst/>
          </a:prstGeom>
        </p:spPr>
        <p:txBody>
          <a:bodyPr/>
          <a:lstStyle>
            <a:lvl1pPr marL="0" indent="0" algn="l">
              <a:buNone/>
              <a:defRPr sz="1800">
                <a:solidFill>
                  <a:schemeClr val="accent6"/>
                </a:soli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14" name="Title 13"/>
          <p:cNvSpPr>
            <a:spLocks noGrp="1"/>
          </p:cNvSpPr>
          <p:nvPr>
            <p:ph type="title"/>
          </p:nvPr>
        </p:nvSpPr>
        <p:spPr>
          <a:xfrm>
            <a:off x="1143000" y="3150704"/>
            <a:ext cx="6858000" cy="1152938"/>
          </a:xfrm>
        </p:spPr>
        <p:txBody>
          <a:bodyPr/>
          <a:lstStyle>
            <a:lvl1pPr>
              <a:defRPr>
                <a:solidFill>
                  <a:schemeClr val="accent1"/>
                </a:solidFill>
              </a:defRPr>
            </a:lvl1pPr>
          </a:lstStyle>
          <a:p>
            <a:r>
              <a:rPr lang="en-US"/>
              <a:t>Click to edit Master title style</a:t>
            </a:r>
          </a:p>
        </p:txBody>
      </p:sp>
      <p:sp>
        <p:nvSpPr>
          <p:cNvPr id="15" name="Slide Number Placeholder 14"/>
          <p:cNvSpPr>
            <a:spLocks noGrp="1"/>
          </p:cNvSpPr>
          <p:nvPr>
            <p:ph type="sldNum" sz="quarter" idx="10"/>
          </p:nvPr>
        </p:nvSpPr>
        <p:spPr>
          <a:xfrm>
            <a:off x="3543300" y="6356351"/>
            <a:ext cx="2057400" cy="365125"/>
          </a:xfrm>
          <a:prstGeom prst="rect">
            <a:avLst/>
          </a:prstGeom>
        </p:spPr>
        <p:txBody>
          <a:bodyPr/>
          <a:lstStyle/>
          <a:p>
            <a:fld id="{978E9C73-5366-4015-B702-7E7EABA506DC}" type="slidenum">
              <a:rPr lang="en-US" smtClean="0"/>
              <a:pPr/>
              <a:t>‹#›</a:t>
            </a:fld>
            <a:endParaRPr lang="en-US" dirty="0"/>
          </a:p>
        </p:txBody>
      </p:sp>
    </p:spTree>
    <p:extLst>
      <p:ext uri="{BB962C8B-B14F-4D97-AF65-F5344CB8AC3E}">
        <p14:creationId xmlns:p14="http://schemas.microsoft.com/office/powerpoint/2010/main" val="25789668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36175" y="365126"/>
            <a:ext cx="8471648" cy="768096"/>
          </a:xfrm>
        </p:spPr>
        <p:txBody>
          <a:bodyPr lIns="0" tIns="0" rIns="0" bIns="0" anchor="t">
            <a:noAutofit/>
          </a:bodyPr>
          <a:lstStyle>
            <a:lvl1pPr>
              <a:defRPr sz="2100">
                <a:solidFill>
                  <a:schemeClr val="accent1"/>
                </a:solidFill>
              </a:defRPr>
            </a:lvl1pPr>
          </a:lstStyle>
          <a:p>
            <a:r>
              <a:rPr lang="en-US" dirty="0"/>
              <a:t>Click to edit Master title style</a:t>
            </a:r>
          </a:p>
        </p:txBody>
      </p:sp>
      <p:sp>
        <p:nvSpPr>
          <p:cNvPr id="14" name="Slide Number Placeholder 13"/>
          <p:cNvSpPr>
            <a:spLocks noGrp="1"/>
          </p:cNvSpPr>
          <p:nvPr>
            <p:ph type="sldNum" sz="quarter" idx="10"/>
          </p:nvPr>
        </p:nvSpPr>
        <p:spPr>
          <a:xfrm>
            <a:off x="3543300" y="6356351"/>
            <a:ext cx="2057400" cy="365125"/>
          </a:xfrm>
          <a:prstGeom prst="rect">
            <a:avLst/>
          </a:prstGeom>
        </p:spPr>
        <p:txBody>
          <a:bodyPr/>
          <a:lstStyle/>
          <a:p>
            <a:fld id="{978E9C73-5366-4015-B702-7E7EABA506DC}" type="slidenum">
              <a:rPr lang="en-US" smtClean="0"/>
              <a:pPr/>
              <a:t>‹#›</a:t>
            </a:fld>
            <a:endParaRPr lang="en-US" dirty="0"/>
          </a:p>
        </p:txBody>
      </p:sp>
      <p:sp>
        <p:nvSpPr>
          <p:cNvPr id="21" name="Text Placeholder 15"/>
          <p:cNvSpPr>
            <a:spLocks noGrp="1"/>
          </p:cNvSpPr>
          <p:nvPr>
            <p:ph type="body" sz="quarter" idx="11"/>
          </p:nvPr>
        </p:nvSpPr>
        <p:spPr>
          <a:xfrm>
            <a:off x="336176" y="1129554"/>
            <a:ext cx="8471648" cy="295762"/>
          </a:xfrm>
          <a:prstGeom prst="rect">
            <a:avLst/>
          </a:prstGeom>
        </p:spPr>
        <p:txBody>
          <a:bodyPr lIns="0" tIns="0" rIns="0" bIns="0" anchor="b">
            <a:noAutofit/>
          </a:bodyPr>
          <a:lstStyle>
            <a:lvl1pPr marL="0" indent="0" algn="l">
              <a:buNone/>
              <a:defRPr sz="1200">
                <a:solidFill>
                  <a:schemeClr val="accent1"/>
                </a:solidFill>
                <a:latin typeface="+mj-lt"/>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 Master</a:t>
            </a:r>
          </a:p>
        </p:txBody>
      </p:sp>
      <p:sp>
        <p:nvSpPr>
          <p:cNvPr id="23" name="Rectangle 22"/>
          <p:cNvSpPr/>
          <p:nvPr userDrawn="1"/>
        </p:nvSpPr>
        <p:spPr>
          <a:xfrm>
            <a:off x="336176" y="1425317"/>
            <a:ext cx="8471648" cy="65247"/>
          </a:xfrm>
          <a:prstGeom prst="rect">
            <a:avLst/>
          </a:prstGeom>
          <a:gradFill flip="none" rotWithShape="1">
            <a:gsLst>
              <a:gs pos="90000">
                <a:schemeClr val="accent6"/>
              </a:gs>
              <a:gs pos="0">
                <a:schemeClr val="accent6">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4937764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Title Slide">
    <p:spTree>
      <p:nvGrpSpPr>
        <p:cNvPr id="1" name=""/>
        <p:cNvGrpSpPr/>
        <p:nvPr/>
      </p:nvGrpSpPr>
      <p:grpSpPr>
        <a:xfrm>
          <a:off x="0" y="0"/>
          <a:ext cx="0" cy="0"/>
          <a:chOff x="0" y="0"/>
          <a:chExt cx="0" cy="0"/>
        </a:xfrm>
      </p:grpSpPr>
      <p:pic>
        <p:nvPicPr>
          <p:cNvPr id="5" name="Picture 16" descr="U.S. Department of Homeland Security seal with the Federal Emergency Management Agency word mark." title="Image"/>
          <p:cNvPicPr>
            <a:picLocks noChangeAspect="1" noChangeArrowheads="1"/>
          </p:cNvPicPr>
          <p:nvPr userDrawn="1"/>
        </p:nvPicPr>
        <p:blipFill>
          <a:blip r:embed="rId2"/>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2"/>
          <p:cNvSpPr>
            <a:spLocks noGrp="1" noChangeArrowheads="1"/>
          </p:cNvSpPr>
          <p:nvPr>
            <p:ph type="ctrTitle"/>
          </p:nvPr>
        </p:nvSpPr>
        <p:spPr>
          <a:xfrm>
            <a:off x="317501"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1" y="4448176"/>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29222387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1"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97C0EDF-9634-4CB7-B069-2D35721C2235}" type="slidenum">
              <a:rPr lang="en-US" altLang="en-US"/>
              <a:pPr/>
              <a:t>‹#›</a:t>
            </a:fld>
            <a:endParaRPr lang="en-US" altLang="en-US" dirty="0"/>
          </a:p>
        </p:txBody>
      </p:sp>
    </p:spTree>
    <p:extLst>
      <p:ext uri="{BB962C8B-B14F-4D97-AF65-F5344CB8AC3E}">
        <p14:creationId xmlns:p14="http://schemas.microsoft.com/office/powerpoint/2010/main" val="37444499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2"/>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2"/>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61CF5A0-9398-492E-BDB0-3D094766FCA7}" type="slidenum">
              <a:rPr lang="en-US" altLang="en-US"/>
              <a:pPr/>
              <a:t>‹#›</a:t>
            </a:fld>
            <a:endParaRPr lang="en-US" altLang="en-US" dirty="0"/>
          </a:p>
        </p:txBody>
      </p:sp>
    </p:spTree>
    <p:extLst>
      <p:ext uri="{BB962C8B-B14F-4D97-AF65-F5344CB8AC3E}">
        <p14:creationId xmlns:p14="http://schemas.microsoft.com/office/powerpoint/2010/main" val="26184045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1"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3"/>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2"/>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a:spLocks noGrp="1" noChangeArrowheads="1"/>
          </p:cNvSpPr>
          <p:nvPr>
            <p:ph type="sldNum" sz="quarter" idx="13"/>
          </p:nvPr>
        </p:nvSpPr>
        <p:spPr>
          <a:xfrm>
            <a:off x="8534400" y="6369050"/>
            <a:ext cx="457200" cy="260350"/>
          </a:xfrm>
          <a:prstGeom prst="rect">
            <a:avLst/>
          </a:prstGeom>
          <a:ln/>
        </p:spPr>
        <p:txBody>
          <a:bodyPr/>
          <a:lstStyle>
            <a:lvl1pPr>
              <a:defRPr/>
            </a:lvl1pPr>
          </a:lstStyle>
          <a:p>
            <a:fld id="{79F1A077-644B-4B5D-96E9-FC4491938B95}" type="slidenum">
              <a:rPr lang="en-US" altLang="en-US"/>
              <a:pPr/>
              <a:t>‹#›</a:t>
            </a:fld>
            <a:endParaRPr lang="en-US" altLang="en-US" dirty="0"/>
          </a:p>
        </p:txBody>
      </p:sp>
    </p:spTree>
    <p:extLst>
      <p:ext uri="{BB962C8B-B14F-4D97-AF65-F5344CB8AC3E}">
        <p14:creationId xmlns:p14="http://schemas.microsoft.com/office/powerpoint/2010/main" val="3470602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143001"/>
            <a:ext cx="8229600" cy="44958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xfrm>
            <a:off x="8534400" y="6369050"/>
            <a:ext cx="457200" cy="260350"/>
          </a:xfrm>
          <a:prstGeom prst="rect">
            <a:avLst/>
          </a:prstGeom>
          <a:ln/>
        </p:spPr>
        <p:txBody>
          <a:bodyPr/>
          <a:lstStyle>
            <a:lvl1pPr>
              <a:defRPr/>
            </a:lvl1pPr>
          </a:lstStyle>
          <a:p>
            <a:fld id="{F7FA732E-F0FC-4546-B861-DF79321443FE}" type="slidenum">
              <a:rPr lang="en-US" altLang="en-US"/>
              <a:pPr/>
              <a:t>‹#›</a:t>
            </a:fld>
            <a:endParaRPr lang="en-US" altLang="en-US" dirty="0"/>
          </a:p>
        </p:txBody>
      </p:sp>
    </p:spTree>
    <p:extLst>
      <p:ext uri="{BB962C8B-B14F-4D97-AF65-F5344CB8AC3E}">
        <p14:creationId xmlns:p14="http://schemas.microsoft.com/office/powerpoint/2010/main" val="29206253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_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2386356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5" name="Picture 16" descr="U.S. Department of Homeland Security seal with the Federal Emergency Management Agency word mark." title="Image"/>
          <p:cNvPicPr>
            <a:picLocks noChangeAspect="1" noChangeArrowheads="1"/>
          </p:cNvPicPr>
          <p:nvPr userDrawn="1"/>
        </p:nvPicPr>
        <p:blipFill>
          <a:blip r:embed="rId2"/>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2"/>
          <p:cNvSpPr>
            <a:spLocks noGrp="1" noChangeArrowheads="1"/>
          </p:cNvSpPr>
          <p:nvPr>
            <p:ph type="ctrTitle"/>
          </p:nvPr>
        </p:nvSpPr>
        <p:spPr>
          <a:xfrm>
            <a:off x="317500"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0" y="4448174"/>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13978488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97C0EDF-9634-4CB7-B069-2D35721C2235}" type="slidenum">
              <a:rPr lang="en-US" altLang="en-US"/>
              <a:pPr/>
              <a:t>‹#›</a:t>
            </a:fld>
            <a:endParaRPr lang="en-US" altLang="en-US" dirty="0"/>
          </a:p>
        </p:txBody>
      </p:sp>
    </p:spTree>
    <p:extLst>
      <p:ext uri="{BB962C8B-B14F-4D97-AF65-F5344CB8AC3E}">
        <p14:creationId xmlns:p14="http://schemas.microsoft.com/office/powerpoint/2010/main" val="30136336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61CF5A0-9398-492E-BDB0-3D094766FCA7}" type="slidenum">
              <a:rPr lang="en-US" altLang="en-US"/>
              <a:pPr/>
              <a:t>‹#›</a:t>
            </a:fld>
            <a:endParaRPr lang="en-US" altLang="en-US" dirty="0"/>
          </a:p>
        </p:txBody>
      </p:sp>
    </p:spTree>
    <p:extLst>
      <p:ext uri="{BB962C8B-B14F-4D97-AF65-F5344CB8AC3E}">
        <p14:creationId xmlns:p14="http://schemas.microsoft.com/office/powerpoint/2010/main" val="3656594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1"/>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0"/>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a:spLocks noGrp="1" noChangeArrowheads="1"/>
          </p:cNvSpPr>
          <p:nvPr>
            <p:ph type="sldNum" sz="quarter" idx="13"/>
          </p:nvPr>
        </p:nvSpPr>
        <p:spPr>
          <a:xfrm>
            <a:off x="8534400" y="6369050"/>
            <a:ext cx="457200" cy="260350"/>
          </a:xfrm>
          <a:prstGeom prst="rect">
            <a:avLst/>
          </a:prstGeom>
          <a:ln/>
        </p:spPr>
        <p:txBody>
          <a:bodyPr/>
          <a:lstStyle>
            <a:lvl1pPr>
              <a:defRPr/>
            </a:lvl1pPr>
          </a:lstStyle>
          <a:p>
            <a:fld id="{79F1A077-644B-4B5D-96E9-FC4491938B95}" type="slidenum">
              <a:rPr lang="en-US" altLang="en-US"/>
              <a:pPr/>
              <a:t>‹#›</a:t>
            </a:fld>
            <a:endParaRPr lang="en-US" altLang="en-US" dirty="0"/>
          </a:p>
        </p:txBody>
      </p:sp>
    </p:spTree>
    <p:extLst>
      <p:ext uri="{BB962C8B-B14F-4D97-AF65-F5344CB8AC3E}">
        <p14:creationId xmlns:p14="http://schemas.microsoft.com/office/powerpoint/2010/main" val="3104934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_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2683467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5_Title Slide">
    <p:spTree>
      <p:nvGrpSpPr>
        <p:cNvPr id="1" name=""/>
        <p:cNvGrpSpPr/>
        <p:nvPr/>
      </p:nvGrpSpPr>
      <p:grpSpPr>
        <a:xfrm>
          <a:off x="0" y="0"/>
          <a:ext cx="0" cy="0"/>
          <a:chOff x="0" y="0"/>
          <a:chExt cx="0" cy="0"/>
        </a:xfrm>
      </p:grpSpPr>
      <p:pic>
        <p:nvPicPr>
          <p:cNvPr id="5" name="Picture 16" descr="U.S. Department of Homeland Security seal with the Federal Emergency Management Agency word mark." title="Image"/>
          <p:cNvPicPr>
            <a:picLocks noChangeAspect="1" noChangeArrowheads="1"/>
          </p:cNvPicPr>
          <p:nvPr userDrawn="1"/>
        </p:nvPicPr>
        <p:blipFill>
          <a:blip r:embed="rId2"/>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2"/>
          <p:cNvSpPr>
            <a:spLocks noGrp="1" noChangeArrowheads="1"/>
          </p:cNvSpPr>
          <p:nvPr>
            <p:ph type="ctrTitle"/>
          </p:nvPr>
        </p:nvSpPr>
        <p:spPr>
          <a:xfrm>
            <a:off x="317501"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1" y="4448176"/>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895343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1"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97C0EDF-9634-4CB7-B069-2D35721C2235}" type="slidenum">
              <a:rPr lang="en-US" altLang="en-US"/>
              <a:pPr/>
              <a:t>‹#›</a:t>
            </a:fld>
            <a:endParaRPr lang="en-US" altLang="en-US" dirty="0"/>
          </a:p>
        </p:txBody>
      </p:sp>
    </p:spTree>
    <p:extLst>
      <p:ext uri="{BB962C8B-B14F-4D97-AF65-F5344CB8AC3E}">
        <p14:creationId xmlns:p14="http://schemas.microsoft.com/office/powerpoint/2010/main" val="31199315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2"/>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2"/>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61CF5A0-9398-492E-BDB0-3D094766FCA7}" type="slidenum">
              <a:rPr lang="en-US" altLang="en-US"/>
              <a:pPr/>
              <a:t>‹#›</a:t>
            </a:fld>
            <a:endParaRPr lang="en-US" altLang="en-US" dirty="0"/>
          </a:p>
        </p:txBody>
      </p:sp>
    </p:spTree>
    <p:extLst>
      <p:ext uri="{BB962C8B-B14F-4D97-AF65-F5344CB8AC3E}">
        <p14:creationId xmlns:p14="http://schemas.microsoft.com/office/powerpoint/2010/main" val="41470696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1"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3"/>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2"/>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a:spLocks noGrp="1" noChangeArrowheads="1"/>
          </p:cNvSpPr>
          <p:nvPr>
            <p:ph type="sldNum" sz="quarter" idx="13"/>
          </p:nvPr>
        </p:nvSpPr>
        <p:spPr>
          <a:xfrm>
            <a:off x="8534400" y="6369050"/>
            <a:ext cx="457200" cy="260350"/>
          </a:xfrm>
          <a:prstGeom prst="rect">
            <a:avLst/>
          </a:prstGeom>
          <a:ln/>
        </p:spPr>
        <p:txBody>
          <a:bodyPr/>
          <a:lstStyle>
            <a:lvl1pPr>
              <a:defRPr/>
            </a:lvl1pPr>
          </a:lstStyle>
          <a:p>
            <a:fld id="{79F1A077-644B-4B5D-96E9-FC4491938B95}" type="slidenum">
              <a:rPr lang="en-US" altLang="en-US"/>
              <a:pPr/>
              <a:t>‹#›</a:t>
            </a:fld>
            <a:endParaRPr lang="en-US" altLang="en-US" dirty="0"/>
          </a:p>
        </p:txBody>
      </p:sp>
    </p:spTree>
    <p:extLst>
      <p:ext uri="{BB962C8B-B14F-4D97-AF65-F5344CB8AC3E}">
        <p14:creationId xmlns:p14="http://schemas.microsoft.com/office/powerpoint/2010/main" val="4216601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97C0EDF-9634-4CB7-B069-2D35721C2235}" type="slidenum">
              <a:rPr lang="en-US" altLang="en-US"/>
              <a:pPr/>
              <a:t>‹#›</a:t>
            </a:fld>
            <a:endParaRPr lang="en-US" altLang="en-US" dirty="0"/>
          </a:p>
        </p:txBody>
      </p:sp>
    </p:spTree>
    <p:extLst>
      <p:ext uri="{BB962C8B-B14F-4D97-AF65-F5344CB8AC3E}">
        <p14:creationId xmlns:p14="http://schemas.microsoft.com/office/powerpoint/2010/main" val="752172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4_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4851556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6_Title Slide">
    <p:spTree>
      <p:nvGrpSpPr>
        <p:cNvPr id="1" name=""/>
        <p:cNvGrpSpPr/>
        <p:nvPr/>
      </p:nvGrpSpPr>
      <p:grpSpPr>
        <a:xfrm>
          <a:off x="0" y="0"/>
          <a:ext cx="0" cy="0"/>
          <a:chOff x="0" y="0"/>
          <a:chExt cx="0" cy="0"/>
        </a:xfrm>
      </p:grpSpPr>
      <p:pic>
        <p:nvPicPr>
          <p:cNvPr id="5" name="Picture 16" descr="U.S. Department of Homeland Security seal with the Federal Emergency Management Agency word mark." title="Image">
            <a:extLst>
              <a:ext uri="{FF2B5EF4-FFF2-40B4-BE49-F238E27FC236}">
                <a16:creationId xmlns:a16="http://schemas.microsoft.com/office/drawing/2014/main" id="{072B77F6-9152-4B67-8952-B3FBAB778D8F}"/>
              </a:ext>
            </a:extLst>
          </p:cNvPr>
          <p:cNvPicPr>
            <a:picLocks noChangeAspect="1" noChangeArrowheads="1"/>
          </p:cNvPicPr>
          <p:nvPr userDrawn="1"/>
        </p:nvPicPr>
        <p:blipFill>
          <a:blip r:embed="rId2"/>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2"/>
          <p:cNvSpPr>
            <a:spLocks noGrp="1" noChangeArrowheads="1"/>
          </p:cNvSpPr>
          <p:nvPr>
            <p:ph type="ctrTitle"/>
          </p:nvPr>
        </p:nvSpPr>
        <p:spPr>
          <a:xfrm>
            <a:off x="317501"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1" y="4448176"/>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20883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1"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5CE00A06-D8BF-45CB-817C-53B048D9138E}"/>
              </a:ext>
            </a:extLst>
          </p:cNvPr>
          <p:cNvSpPr>
            <a:spLocks noGrp="1" noChangeArrowheads="1"/>
          </p:cNvSpPr>
          <p:nvPr>
            <p:ph type="sldNum" sz="quarter" idx="12"/>
          </p:nvPr>
        </p:nvSpPr>
        <p:spPr>
          <a:xfrm>
            <a:off x="8534400" y="6369050"/>
            <a:ext cx="457200" cy="260350"/>
          </a:xfrm>
          <a:prstGeom prst="rect">
            <a:avLst/>
          </a:prstGeom>
        </p:spPr>
        <p:txBody>
          <a:bodyPr/>
          <a:lstStyle>
            <a:lvl1pPr>
              <a:defRPr/>
            </a:lvl1pPr>
          </a:lstStyle>
          <a:p>
            <a:pPr>
              <a:defRPr/>
            </a:pPr>
            <a:fld id="{15CA44D8-C169-4894-9EBE-3F761EE32E53}" type="slidenum">
              <a:rPr lang="en-US"/>
              <a:pPr>
                <a:defRPr/>
              </a:pPr>
              <a:t>‹#›</a:t>
            </a:fld>
            <a:endParaRPr lang="en-US" dirty="0"/>
          </a:p>
        </p:txBody>
      </p:sp>
    </p:spTree>
    <p:extLst>
      <p:ext uri="{BB962C8B-B14F-4D97-AF65-F5344CB8AC3E}">
        <p14:creationId xmlns:p14="http://schemas.microsoft.com/office/powerpoint/2010/main" val="20953054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2"/>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2"/>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a:extLst>
              <a:ext uri="{FF2B5EF4-FFF2-40B4-BE49-F238E27FC236}">
                <a16:creationId xmlns:a16="http://schemas.microsoft.com/office/drawing/2014/main" id="{BE9CC0D4-5155-435C-8092-7DD7AE0E767A}"/>
              </a:ext>
            </a:extLst>
          </p:cNvPr>
          <p:cNvSpPr>
            <a:spLocks noGrp="1" noChangeArrowheads="1"/>
          </p:cNvSpPr>
          <p:nvPr>
            <p:ph type="sldNum" sz="quarter" idx="12"/>
          </p:nvPr>
        </p:nvSpPr>
        <p:spPr>
          <a:xfrm>
            <a:off x="8534400" y="6369050"/>
            <a:ext cx="457200" cy="260350"/>
          </a:xfrm>
          <a:prstGeom prst="rect">
            <a:avLst/>
          </a:prstGeom>
        </p:spPr>
        <p:txBody>
          <a:bodyPr/>
          <a:lstStyle>
            <a:lvl1pPr>
              <a:defRPr/>
            </a:lvl1pPr>
          </a:lstStyle>
          <a:p>
            <a:pPr>
              <a:defRPr/>
            </a:pPr>
            <a:fld id="{4849E703-9896-466A-BEE7-395DE338FA6A}" type="slidenum">
              <a:rPr lang="en-US"/>
              <a:pPr>
                <a:defRPr/>
              </a:pPr>
              <a:t>‹#›</a:t>
            </a:fld>
            <a:endParaRPr lang="en-US" dirty="0"/>
          </a:p>
        </p:txBody>
      </p:sp>
    </p:spTree>
    <p:extLst>
      <p:ext uri="{BB962C8B-B14F-4D97-AF65-F5344CB8AC3E}">
        <p14:creationId xmlns:p14="http://schemas.microsoft.com/office/powerpoint/2010/main" val="36587267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1"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3"/>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2"/>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a:extLst>
              <a:ext uri="{FF2B5EF4-FFF2-40B4-BE49-F238E27FC236}">
                <a16:creationId xmlns:a16="http://schemas.microsoft.com/office/drawing/2014/main" id="{C4E54519-0635-4761-8C8C-33E46E9DA176}"/>
              </a:ext>
            </a:extLst>
          </p:cNvPr>
          <p:cNvSpPr>
            <a:spLocks noGrp="1" noChangeArrowheads="1"/>
          </p:cNvSpPr>
          <p:nvPr>
            <p:ph type="sldNum" sz="quarter" idx="13"/>
          </p:nvPr>
        </p:nvSpPr>
        <p:spPr>
          <a:xfrm>
            <a:off x="8534400" y="6369050"/>
            <a:ext cx="457200" cy="260350"/>
          </a:xfrm>
          <a:prstGeom prst="rect">
            <a:avLst/>
          </a:prstGeom>
        </p:spPr>
        <p:txBody>
          <a:bodyPr/>
          <a:lstStyle>
            <a:lvl1pPr>
              <a:defRPr/>
            </a:lvl1pPr>
          </a:lstStyle>
          <a:p>
            <a:pPr>
              <a:defRPr/>
            </a:pPr>
            <a:fld id="{42405142-B9B0-4DFA-939E-B70521035772}" type="slidenum">
              <a:rPr lang="en-US"/>
              <a:pPr>
                <a:defRPr/>
              </a:pPr>
              <a:t>‹#›</a:t>
            </a:fld>
            <a:endParaRPr lang="en-US" dirty="0"/>
          </a:p>
        </p:txBody>
      </p:sp>
    </p:spTree>
    <p:extLst>
      <p:ext uri="{BB962C8B-B14F-4D97-AF65-F5344CB8AC3E}">
        <p14:creationId xmlns:p14="http://schemas.microsoft.com/office/powerpoint/2010/main" val="3135345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5_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0458023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7_Title Slide">
    <p:spTree>
      <p:nvGrpSpPr>
        <p:cNvPr id="1" name=""/>
        <p:cNvGrpSpPr/>
        <p:nvPr/>
      </p:nvGrpSpPr>
      <p:grpSpPr>
        <a:xfrm>
          <a:off x="0" y="0"/>
          <a:ext cx="0" cy="0"/>
          <a:chOff x="0" y="0"/>
          <a:chExt cx="0" cy="0"/>
        </a:xfrm>
      </p:grpSpPr>
      <p:sp>
        <p:nvSpPr>
          <p:cNvPr id="148482" name="Rectangle 2"/>
          <p:cNvSpPr>
            <a:spLocks noGrp="1" noChangeArrowheads="1"/>
          </p:cNvSpPr>
          <p:nvPr>
            <p:ph type="ctrTitle"/>
          </p:nvPr>
        </p:nvSpPr>
        <p:spPr>
          <a:xfrm>
            <a:off x="317500"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0" y="4448174"/>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26805526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97C0EDF-9634-4CB7-B069-2D35721C2235}" type="slidenum">
              <a:rPr lang="en-US" altLang="en-US"/>
              <a:pPr/>
              <a:t>‹#›</a:t>
            </a:fld>
            <a:endParaRPr lang="en-US" altLang="en-US" dirty="0"/>
          </a:p>
        </p:txBody>
      </p:sp>
    </p:spTree>
    <p:extLst>
      <p:ext uri="{BB962C8B-B14F-4D97-AF65-F5344CB8AC3E}">
        <p14:creationId xmlns:p14="http://schemas.microsoft.com/office/powerpoint/2010/main" val="12253761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6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61CF5A0-9398-492E-BDB0-3D094766FCA7}" type="slidenum">
              <a:rPr lang="en-US" altLang="en-US"/>
              <a:pPr/>
              <a:t>‹#›</a:t>
            </a:fld>
            <a:endParaRPr lang="en-US" altLang="en-US" dirty="0"/>
          </a:p>
        </p:txBody>
      </p:sp>
    </p:spTree>
    <p:extLst>
      <p:ext uri="{BB962C8B-B14F-4D97-AF65-F5344CB8AC3E}">
        <p14:creationId xmlns:p14="http://schemas.microsoft.com/office/powerpoint/2010/main" val="26277735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1"/>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0"/>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a:spLocks noGrp="1" noChangeArrowheads="1"/>
          </p:cNvSpPr>
          <p:nvPr>
            <p:ph type="sldNum" sz="quarter" idx="13"/>
          </p:nvPr>
        </p:nvSpPr>
        <p:spPr>
          <a:xfrm>
            <a:off x="8534400" y="6369050"/>
            <a:ext cx="457200" cy="260350"/>
          </a:xfrm>
          <a:prstGeom prst="rect">
            <a:avLst/>
          </a:prstGeom>
          <a:ln/>
        </p:spPr>
        <p:txBody>
          <a:bodyPr/>
          <a:lstStyle>
            <a:lvl1pPr>
              <a:defRPr/>
            </a:lvl1pPr>
          </a:lstStyle>
          <a:p>
            <a:fld id="{79F1A077-644B-4B5D-96E9-FC4491938B95}" type="slidenum">
              <a:rPr lang="en-US" altLang="en-US"/>
              <a:pPr/>
              <a:t>‹#›</a:t>
            </a:fld>
            <a:endParaRPr lang="en-US" altLang="en-US" dirty="0"/>
          </a:p>
        </p:txBody>
      </p:sp>
    </p:spTree>
    <p:extLst>
      <p:ext uri="{BB962C8B-B14F-4D97-AF65-F5344CB8AC3E}">
        <p14:creationId xmlns:p14="http://schemas.microsoft.com/office/powerpoint/2010/main" val="3445428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61CF5A0-9398-492E-BDB0-3D094766FCA7}" type="slidenum">
              <a:rPr lang="en-US" altLang="en-US"/>
              <a:pPr/>
              <a:t>‹#›</a:t>
            </a:fld>
            <a:endParaRPr lang="en-US" altLang="en-US" dirty="0"/>
          </a:p>
        </p:txBody>
      </p:sp>
    </p:spTree>
    <p:extLst>
      <p:ext uri="{BB962C8B-B14F-4D97-AF65-F5344CB8AC3E}">
        <p14:creationId xmlns:p14="http://schemas.microsoft.com/office/powerpoint/2010/main" val="284440323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6_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5438245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8_Title Slide">
    <p:spTree>
      <p:nvGrpSpPr>
        <p:cNvPr id="1" name=""/>
        <p:cNvGrpSpPr/>
        <p:nvPr/>
      </p:nvGrpSpPr>
      <p:grpSpPr>
        <a:xfrm>
          <a:off x="0" y="0"/>
          <a:ext cx="0" cy="0"/>
          <a:chOff x="0" y="0"/>
          <a:chExt cx="0" cy="0"/>
        </a:xfrm>
      </p:grpSpPr>
      <p:pic>
        <p:nvPicPr>
          <p:cNvPr id="5" name="Picture 16" descr="U.S. Department of Homeland Security seal with the Federal Emergency Management Agency word mark." title="Image"/>
          <p:cNvPicPr>
            <a:picLocks noChangeAspect="1" noChangeArrowheads="1"/>
          </p:cNvPicPr>
          <p:nvPr userDrawn="1"/>
        </p:nvPicPr>
        <p:blipFill>
          <a:blip r:embed="rId2"/>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2"/>
          <p:cNvSpPr>
            <a:spLocks noGrp="1" noChangeArrowheads="1"/>
          </p:cNvSpPr>
          <p:nvPr>
            <p:ph type="ctrTitle"/>
          </p:nvPr>
        </p:nvSpPr>
        <p:spPr>
          <a:xfrm>
            <a:off x="317500"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0" y="4448174"/>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2423093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97C0EDF-9634-4CB7-B069-2D35721C2235}" type="slidenum">
              <a:rPr lang="en-US" altLang="en-US"/>
              <a:pPr/>
              <a:t>‹#›</a:t>
            </a:fld>
            <a:endParaRPr lang="en-US" altLang="en-US" dirty="0"/>
          </a:p>
        </p:txBody>
      </p:sp>
    </p:spTree>
    <p:extLst>
      <p:ext uri="{BB962C8B-B14F-4D97-AF65-F5344CB8AC3E}">
        <p14:creationId xmlns:p14="http://schemas.microsoft.com/office/powerpoint/2010/main" val="134153592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7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61CF5A0-9398-492E-BDB0-3D094766FCA7}" type="slidenum">
              <a:rPr lang="en-US" altLang="en-US"/>
              <a:pPr/>
              <a:t>‹#›</a:t>
            </a:fld>
            <a:endParaRPr lang="en-US" altLang="en-US" dirty="0"/>
          </a:p>
        </p:txBody>
      </p:sp>
    </p:spTree>
    <p:extLst>
      <p:ext uri="{BB962C8B-B14F-4D97-AF65-F5344CB8AC3E}">
        <p14:creationId xmlns:p14="http://schemas.microsoft.com/office/powerpoint/2010/main" val="35303528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1"/>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0"/>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a:spLocks noGrp="1" noChangeArrowheads="1"/>
          </p:cNvSpPr>
          <p:nvPr>
            <p:ph type="sldNum" sz="quarter" idx="13"/>
          </p:nvPr>
        </p:nvSpPr>
        <p:spPr>
          <a:xfrm>
            <a:off x="8534400" y="6369050"/>
            <a:ext cx="457200" cy="260350"/>
          </a:xfrm>
          <a:prstGeom prst="rect">
            <a:avLst/>
          </a:prstGeom>
          <a:ln/>
        </p:spPr>
        <p:txBody>
          <a:bodyPr/>
          <a:lstStyle>
            <a:lvl1pPr>
              <a:defRPr/>
            </a:lvl1pPr>
          </a:lstStyle>
          <a:p>
            <a:fld id="{79F1A077-644B-4B5D-96E9-FC4491938B95}" type="slidenum">
              <a:rPr lang="en-US" altLang="en-US"/>
              <a:pPr/>
              <a:t>‹#›</a:t>
            </a:fld>
            <a:endParaRPr lang="en-US" altLang="en-US" dirty="0"/>
          </a:p>
        </p:txBody>
      </p:sp>
    </p:spTree>
    <p:extLst>
      <p:ext uri="{BB962C8B-B14F-4D97-AF65-F5344CB8AC3E}">
        <p14:creationId xmlns:p14="http://schemas.microsoft.com/office/powerpoint/2010/main" val="19659075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7_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2805600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9_Title Slide">
    <p:spTree>
      <p:nvGrpSpPr>
        <p:cNvPr id="1" name=""/>
        <p:cNvGrpSpPr/>
        <p:nvPr/>
      </p:nvGrpSpPr>
      <p:grpSpPr>
        <a:xfrm>
          <a:off x="0" y="0"/>
          <a:ext cx="0" cy="0"/>
          <a:chOff x="0" y="0"/>
          <a:chExt cx="0" cy="0"/>
        </a:xfrm>
      </p:grpSpPr>
      <p:pic>
        <p:nvPicPr>
          <p:cNvPr id="5" name="Picture 16" descr="U.S. Department of Homeland Security seal with the Federal Emergency Management Agency word mark." title="Image"/>
          <p:cNvPicPr>
            <a:picLocks noChangeAspect="1" noChangeArrowheads="1"/>
          </p:cNvPicPr>
          <p:nvPr userDrawn="1"/>
        </p:nvPicPr>
        <p:blipFill>
          <a:blip r:embed="rId2"/>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2"/>
          <p:cNvSpPr>
            <a:spLocks noGrp="1" noChangeArrowheads="1"/>
          </p:cNvSpPr>
          <p:nvPr>
            <p:ph type="ctrTitle"/>
          </p:nvPr>
        </p:nvSpPr>
        <p:spPr>
          <a:xfrm>
            <a:off x="317500"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0" y="4448174"/>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240412099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8_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97C0EDF-9634-4CB7-B069-2D35721C2235}" type="slidenum">
              <a:rPr lang="en-US" altLang="en-US"/>
              <a:pPr/>
              <a:t>‹#›</a:t>
            </a:fld>
            <a:endParaRPr lang="en-US" altLang="en-US" dirty="0"/>
          </a:p>
        </p:txBody>
      </p:sp>
    </p:spTree>
    <p:extLst>
      <p:ext uri="{BB962C8B-B14F-4D97-AF65-F5344CB8AC3E}">
        <p14:creationId xmlns:p14="http://schemas.microsoft.com/office/powerpoint/2010/main" val="21775675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8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61CF5A0-9398-492E-BDB0-3D094766FCA7}" type="slidenum">
              <a:rPr lang="en-US" altLang="en-US"/>
              <a:pPr/>
              <a:t>‹#›</a:t>
            </a:fld>
            <a:endParaRPr lang="en-US" altLang="en-US" dirty="0"/>
          </a:p>
        </p:txBody>
      </p:sp>
    </p:spTree>
    <p:extLst>
      <p:ext uri="{BB962C8B-B14F-4D97-AF65-F5344CB8AC3E}">
        <p14:creationId xmlns:p14="http://schemas.microsoft.com/office/powerpoint/2010/main" val="957426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8_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1"/>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0"/>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a:spLocks noGrp="1" noChangeArrowheads="1"/>
          </p:cNvSpPr>
          <p:nvPr>
            <p:ph type="sldNum" sz="quarter" idx="13"/>
          </p:nvPr>
        </p:nvSpPr>
        <p:spPr>
          <a:xfrm>
            <a:off x="8534400" y="6369050"/>
            <a:ext cx="457200" cy="260350"/>
          </a:xfrm>
          <a:prstGeom prst="rect">
            <a:avLst/>
          </a:prstGeom>
          <a:ln/>
        </p:spPr>
        <p:txBody>
          <a:bodyPr/>
          <a:lstStyle>
            <a:lvl1pPr>
              <a:defRPr/>
            </a:lvl1pPr>
          </a:lstStyle>
          <a:p>
            <a:fld id="{79F1A077-644B-4B5D-96E9-FC4491938B95}" type="slidenum">
              <a:rPr lang="en-US" altLang="en-US"/>
              <a:pPr/>
              <a:t>‹#›</a:t>
            </a:fld>
            <a:endParaRPr lang="en-US" altLang="en-US" dirty="0"/>
          </a:p>
        </p:txBody>
      </p:sp>
    </p:spTree>
    <p:extLst>
      <p:ext uri="{BB962C8B-B14F-4D97-AF65-F5344CB8AC3E}">
        <p14:creationId xmlns:p14="http://schemas.microsoft.com/office/powerpoint/2010/main" val="77189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1"/>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0"/>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a:spLocks noGrp="1" noChangeArrowheads="1"/>
          </p:cNvSpPr>
          <p:nvPr>
            <p:ph type="sldNum" sz="quarter" idx="13"/>
          </p:nvPr>
        </p:nvSpPr>
        <p:spPr>
          <a:xfrm>
            <a:off x="8534400" y="6369050"/>
            <a:ext cx="457200" cy="260350"/>
          </a:xfrm>
          <a:prstGeom prst="rect">
            <a:avLst/>
          </a:prstGeom>
          <a:ln/>
        </p:spPr>
        <p:txBody>
          <a:bodyPr/>
          <a:lstStyle>
            <a:lvl1pPr>
              <a:defRPr/>
            </a:lvl1pPr>
          </a:lstStyle>
          <a:p>
            <a:fld id="{79F1A077-644B-4B5D-96E9-FC4491938B95}" type="slidenum">
              <a:rPr lang="en-US" altLang="en-US"/>
              <a:pPr/>
              <a:t>‹#›</a:t>
            </a:fld>
            <a:endParaRPr lang="en-US" altLang="en-US" dirty="0"/>
          </a:p>
        </p:txBody>
      </p:sp>
    </p:spTree>
    <p:extLst>
      <p:ext uri="{BB962C8B-B14F-4D97-AF65-F5344CB8AC3E}">
        <p14:creationId xmlns:p14="http://schemas.microsoft.com/office/powerpoint/2010/main" val="392296945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8_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3799444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0_Title Slide">
    <p:spTree>
      <p:nvGrpSpPr>
        <p:cNvPr id="1" name=""/>
        <p:cNvGrpSpPr/>
        <p:nvPr/>
      </p:nvGrpSpPr>
      <p:grpSpPr>
        <a:xfrm>
          <a:off x="0" y="0"/>
          <a:ext cx="0" cy="0"/>
          <a:chOff x="0" y="0"/>
          <a:chExt cx="0" cy="0"/>
        </a:xfrm>
      </p:grpSpPr>
      <p:pic>
        <p:nvPicPr>
          <p:cNvPr id="5" name="Picture 16" descr="U.S. Department of Homeland Security seal with the Federal Emergency Management Agency word mark." title="Image"/>
          <p:cNvPicPr>
            <a:picLocks noChangeAspect="1" noChangeArrowheads="1"/>
          </p:cNvPicPr>
          <p:nvPr userDrawn="1"/>
        </p:nvPicPr>
        <p:blipFill>
          <a:blip r:embed="rId2"/>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2"/>
          <p:cNvSpPr>
            <a:spLocks noGrp="1" noChangeArrowheads="1"/>
          </p:cNvSpPr>
          <p:nvPr>
            <p:ph type="ctrTitle"/>
          </p:nvPr>
        </p:nvSpPr>
        <p:spPr>
          <a:xfrm>
            <a:off x="317500"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0" y="4448174"/>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401254560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9_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97C0EDF-9634-4CB7-B069-2D35721C2235}" type="slidenum">
              <a:rPr lang="en-US" altLang="en-US"/>
              <a:pPr/>
              <a:t>‹#›</a:t>
            </a:fld>
            <a:endParaRPr lang="en-US" altLang="en-US" dirty="0"/>
          </a:p>
        </p:txBody>
      </p:sp>
    </p:spTree>
    <p:extLst>
      <p:ext uri="{BB962C8B-B14F-4D97-AF65-F5344CB8AC3E}">
        <p14:creationId xmlns:p14="http://schemas.microsoft.com/office/powerpoint/2010/main" val="13305986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9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61CF5A0-9398-492E-BDB0-3D094766FCA7}" type="slidenum">
              <a:rPr lang="en-US" altLang="en-US"/>
              <a:pPr/>
              <a:t>‹#›</a:t>
            </a:fld>
            <a:endParaRPr lang="en-US" altLang="en-US" dirty="0"/>
          </a:p>
        </p:txBody>
      </p:sp>
    </p:spTree>
    <p:extLst>
      <p:ext uri="{BB962C8B-B14F-4D97-AF65-F5344CB8AC3E}">
        <p14:creationId xmlns:p14="http://schemas.microsoft.com/office/powerpoint/2010/main" val="160397123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9_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1"/>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0"/>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a:spLocks noGrp="1" noChangeArrowheads="1"/>
          </p:cNvSpPr>
          <p:nvPr>
            <p:ph type="sldNum" sz="quarter" idx="13"/>
          </p:nvPr>
        </p:nvSpPr>
        <p:spPr>
          <a:xfrm>
            <a:off x="8534400" y="6369050"/>
            <a:ext cx="457200" cy="260350"/>
          </a:xfrm>
          <a:prstGeom prst="rect">
            <a:avLst/>
          </a:prstGeom>
          <a:ln/>
        </p:spPr>
        <p:txBody>
          <a:bodyPr/>
          <a:lstStyle>
            <a:lvl1pPr>
              <a:defRPr/>
            </a:lvl1pPr>
          </a:lstStyle>
          <a:p>
            <a:fld id="{79F1A077-644B-4B5D-96E9-FC4491938B95}" type="slidenum">
              <a:rPr lang="en-US" altLang="en-US"/>
              <a:pPr/>
              <a:t>‹#›</a:t>
            </a:fld>
            <a:endParaRPr lang="en-US" altLang="en-US" dirty="0"/>
          </a:p>
        </p:txBody>
      </p:sp>
    </p:spTree>
    <p:extLst>
      <p:ext uri="{BB962C8B-B14F-4D97-AF65-F5344CB8AC3E}">
        <p14:creationId xmlns:p14="http://schemas.microsoft.com/office/powerpoint/2010/main" val="12788731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9_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9746311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143001"/>
            <a:ext cx="8229600" cy="44958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xfrm>
            <a:off x="8534400" y="6369050"/>
            <a:ext cx="457200" cy="260350"/>
          </a:xfrm>
          <a:prstGeom prst="rect">
            <a:avLst/>
          </a:prstGeom>
          <a:ln/>
        </p:spPr>
        <p:txBody>
          <a:bodyPr/>
          <a:lstStyle>
            <a:lvl1pPr>
              <a:defRPr/>
            </a:lvl1pPr>
          </a:lstStyle>
          <a:p>
            <a:fld id="{F7FA732E-F0FC-4546-B861-DF79321443FE}" type="slidenum">
              <a:rPr lang="en-US" altLang="en-US"/>
              <a:pPr/>
              <a:t>‹#›</a:t>
            </a:fld>
            <a:endParaRPr lang="en-US" altLang="en-US" dirty="0"/>
          </a:p>
        </p:txBody>
      </p:sp>
      <p:sp>
        <p:nvSpPr>
          <p:cNvPr id="6" name="Content Placeholder 5"/>
          <p:cNvSpPr>
            <a:spLocks noGrp="1"/>
          </p:cNvSpPr>
          <p:nvPr>
            <p:ph sz="quarter" idx="11"/>
          </p:nvPr>
        </p:nvSpPr>
        <p:spPr>
          <a:xfrm>
            <a:off x="8056563" y="6500813"/>
            <a:ext cx="44450" cy="4603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2798679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143001"/>
            <a:ext cx="8229600" cy="44958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xfrm>
            <a:off x="8534400" y="6369050"/>
            <a:ext cx="457200" cy="260350"/>
          </a:xfrm>
          <a:prstGeom prst="rect">
            <a:avLst/>
          </a:prstGeom>
          <a:ln/>
        </p:spPr>
        <p:txBody>
          <a:bodyPr/>
          <a:lstStyle>
            <a:lvl1pPr>
              <a:defRPr/>
            </a:lvl1pPr>
          </a:lstStyle>
          <a:p>
            <a:fld id="{F7FA732E-F0FC-4546-B861-DF79321443FE}" type="slidenum">
              <a:rPr lang="en-US" altLang="en-US"/>
              <a:pPr/>
              <a:t>‹#›</a:t>
            </a:fld>
            <a:endParaRPr lang="en-US" altLang="en-US" dirty="0"/>
          </a:p>
        </p:txBody>
      </p:sp>
      <p:sp>
        <p:nvSpPr>
          <p:cNvPr id="6" name="Content Placeholder 5"/>
          <p:cNvSpPr>
            <a:spLocks noGrp="1"/>
          </p:cNvSpPr>
          <p:nvPr>
            <p:ph sz="quarter" idx="11"/>
          </p:nvPr>
        </p:nvSpPr>
        <p:spPr>
          <a:xfrm>
            <a:off x="8056563" y="6500813"/>
            <a:ext cx="44450" cy="4603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16041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11_Title Slide">
    <p:spTree>
      <p:nvGrpSpPr>
        <p:cNvPr id="1" name=""/>
        <p:cNvGrpSpPr/>
        <p:nvPr/>
      </p:nvGrpSpPr>
      <p:grpSpPr>
        <a:xfrm>
          <a:off x="0" y="0"/>
          <a:ext cx="0" cy="0"/>
          <a:chOff x="0" y="0"/>
          <a:chExt cx="0" cy="0"/>
        </a:xfrm>
      </p:grpSpPr>
      <p:pic>
        <p:nvPicPr>
          <p:cNvPr id="5" name="Picture 16" descr="U.S. Department of Homeland Security seal with the Federal Emergency Management Agency word mark." title="Image"/>
          <p:cNvPicPr>
            <a:picLocks noChangeAspect="1" noChangeArrowheads="1"/>
          </p:cNvPicPr>
          <p:nvPr userDrawn="1"/>
        </p:nvPicPr>
        <p:blipFill>
          <a:blip r:embed="rId2"/>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2"/>
          <p:cNvSpPr>
            <a:spLocks noGrp="1" noChangeArrowheads="1"/>
          </p:cNvSpPr>
          <p:nvPr>
            <p:ph type="ctrTitle"/>
          </p:nvPr>
        </p:nvSpPr>
        <p:spPr>
          <a:xfrm>
            <a:off x="317500"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0" y="4448174"/>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1468434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0_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97C0EDF-9634-4CB7-B069-2D35721C2235}" type="slidenum">
              <a:rPr lang="en-US" altLang="en-US"/>
              <a:pPr/>
              <a:t>‹#›</a:t>
            </a:fld>
            <a:endParaRPr lang="en-US" altLang="en-US" dirty="0"/>
          </a:p>
        </p:txBody>
      </p:sp>
    </p:spTree>
    <p:extLst>
      <p:ext uri="{BB962C8B-B14F-4D97-AF65-F5344CB8AC3E}">
        <p14:creationId xmlns:p14="http://schemas.microsoft.com/office/powerpoint/2010/main" val="1634739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29021335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61CF5A0-9398-492E-BDB0-3D094766FCA7}" type="slidenum">
              <a:rPr lang="en-US" altLang="en-US"/>
              <a:pPr/>
              <a:t>‹#›</a:t>
            </a:fld>
            <a:endParaRPr lang="en-US" altLang="en-US" dirty="0"/>
          </a:p>
        </p:txBody>
      </p:sp>
    </p:spTree>
    <p:extLst>
      <p:ext uri="{BB962C8B-B14F-4D97-AF65-F5344CB8AC3E}">
        <p14:creationId xmlns:p14="http://schemas.microsoft.com/office/powerpoint/2010/main" val="25501432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0_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1"/>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0"/>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a:spLocks noGrp="1" noChangeArrowheads="1"/>
          </p:cNvSpPr>
          <p:nvPr>
            <p:ph type="sldNum" sz="quarter" idx="13"/>
          </p:nvPr>
        </p:nvSpPr>
        <p:spPr>
          <a:xfrm>
            <a:off x="8534400" y="6369050"/>
            <a:ext cx="457200" cy="260350"/>
          </a:xfrm>
          <a:prstGeom prst="rect">
            <a:avLst/>
          </a:prstGeom>
          <a:ln/>
        </p:spPr>
        <p:txBody>
          <a:bodyPr/>
          <a:lstStyle>
            <a:lvl1pPr>
              <a:defRPr/>
            </a:lvl1pPr>
          </a:lstStyle>
          <a:p>
            <a:fld id="{79F1A077-644B-4B5D-96E9-FC4491938B95}" type="slidenum">
              <a:rPr lang="en-US" altLang="en-US"/>
              <a:pPr/>
              <a:t>‹#›</a:t>
            </a:fld>
            <a:endParaRPr lang="en-US" altLang="en-US" dirty="0"/>
          </a:p>
        </p:txBody>
      </p:sp>
    </p:spTree>
    <p:extLst>
      <p:ext uri="{BB962C8B-B14F-4D97-AF65-F5344CB8AC3E}">
        <p14:creationId xmlns:p14="http://schemas.microsoft.com/office/powerpoint/2010/main" val="15082225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10_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75273829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Title Slide">
  <p:cSld name="12_Title Slide">
    <p:spTree>
      <p:nvGrpSpPr>
        <p:cNvPr id="1" name="Shape 14"/>
        <p:cNvGrpSpPr/>
        <p:nvPr/>
      </p:nvGrpSpPr>
      <p:grpSpPr>
        <a:xfrm>
          <a:off x="0" y="0"/>
          <a:ext cx="0" cy="0"/>
          <a:chOff x="0" y="0"/>
          <a:chExt cx="0" cy="0"/>
        </a:xfrm>
      </p:grpSpPr>
      <p:pic>
        <p:nvPicPr>
          <p:cNvPr id="15" name="Google Shape;15;p2" descr="U.S. Department of Homeland Security seal with the Federal Emergency Management Agency word mark." title="Image"/>
          <p:cNvPicPr preferRelativeResize="0"/>
          <p:nvPr/>
        </p:nvPicPr>
        <p:blipFill rotWithShape="1">
          <a:blip r:embed="rId2">
            <a:alphaModFix/>
          </a:blip>
          <a:srcRect/>
          <a:stretch/>
        </p:blipFill>
        <p:spPr>
          <a:xfrm>
            <a:off x="444500" y="5942013"/>
            <a:ext cx="1941513" cy="685800"/>
          </a:xfrm>
          <a:prstGeom prst="rect">
            <a:avLst/>
          </a:prstGeom>
          <a:noFill/>
          <a:ln>
            <a:noFill/>
          </a:ln>
        </p:spPr>
      </p:pic>
      <p:sp>
        <p:nvSpPr>
          <p:cNvPr id="16" name="Google Shape;16;p2"/>
          <p:cNvSpPr txBox="1">
            <a:spLocks noGrp="1"/>
          </p:cNvSpPr>
          <p:nvPr>
            <p:ph type="ctrTitle"/>
          </p:nvPr>
        </p:nvSpPr>
        <p:spPr>
          <a:xfrm>
            <a:off x="317500" y="3657600"/>
            <a:ext cx="8226425" cy="701675"/>
          </a:xfrm>
          <a:prstGeom prst="rect">
            <a:avLst/>
          </a:prstGeom>
          <a:noFill/>
          <a:ln>
            <a:noFill/>
          </a:ln>
        </p:spPr>
        <p:txBody>
          <a:bodyPr spcFirstLastPara="1" wrap="square" lIns="91425" tIns="45700" rIns="91425" bIns="45700" anchor="b"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342900" y="4448174"/>
            <a:ext cx="7769225" cy="1190625"/>
          </a:xfrm>
          <a:prstGeom prst="rect">
            <a:avLst/>
          </a:prstGeom>
          <a:noFill/>
          <a:ln>
            <a:noFill/>
          </a:ln>
        </p:spPr>
        <p:txBody>
          <a:bodyPr spcFirstLastPara="1" wrap="square" lIns="91425" tIns="45700" rIns="91425" bIns="45700" anchor="t" anchorCtr="0"/>
          <a:lstStyle>
            <a:lvl1pPr marR="0" lvl="0" algn="l" rtl="0">
              <a:spcBef>
                <a:spcPts val="1320"/>
              </a:spcBef>
              <a:spcAft>
                <a:spcPts val="0"/>
              </a:spcAft>
              <a:buClr>
                <a:srgbClr val="B0B1B3"/>
              </a:buClr>
              <a:buSzPts val="2200"/>
              <a:buFont typeface="Noto Sans Symbols"/>
              <a:buNone/>
              <a:defRPr sz="2200" b="0" i="0" u="none" strike="noStrike" cap="none">
                <a:solidFill>
                  <a:srgbClr val="333333"/>
                </a:solidFill>
                <a:latin typeface="Arial"/>
                <a:ea typeface="Arial"/>
                <a:cs typeface="Arial"/>
                <a:sym typeface="Arial"/>
              </a:defRPr>
            </a:lvl1pPr>
            <a:lvl2pPr marR="0" lvl="1" algn="l" rtl="0">
              <a:spcBef>
                <a:spcPts val="510"/>
              </a:spcBef>
              <a:spcAft>
                <a:spcPts val="0"/>
              </a:spcAft>
              <a:buClr>
                <a:srgbClr val="B0B1B3"/>
              </a:buClr>
              <a:buSzPts val="1700"/>
              <a:buFont typeface="Noto Sans Symbols"/>
              <a:buChar char="▪"/>
              <a:defRPr sz="1700" b="0" i="0" u="none" strike="noStrike" cap="none">
                <a:solidFill>
                  <a:srgbClr val="EFF7FF"/>
                </a:solidFill>
                <a:latin typeface="Arial"/>
                <a:ea typeface="Arial"/>
                <a:cs typeface="Arial"/>
                <a:sym typeface="Arial"/>
              </a:defRPr>
            </a:lvl2pPr>
            <a:lvl3pPr marR="0" lvl="2"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3pPr>
            <a:lvl4pPr marR="0" lvl="3" algn="l" rtl="0">
              <a:spcBef>
                <a:spcPts val="510"/>
              </a:spcBef>
              <a:spcAft>
                <a:spcPts val="0"/>
              </a:spcAft>
              <a:buClr>
                <a:srgbClr val="B0B1B3"/>
              </a:buClr>
              <a:buSzPts val="1700"/>
              <a:buFont typeface="Noto Sans Symbols"/>
              <a:buChar char="▪"/>
              <a:defRPr sz="1700" b="0" i="0" u="none" strike="noStrike" cap="none">
                <a:solidFill>
                  <a:srgbClr val="EFF7FF"/>
                </a:solidFill>
                <a:latin typeface="Arial"/>
                <a:ea typeface="Arial"/>
                <a:cs typeface="Arial"/>
                <a:sym typeface="Arial"/>
              </a:defRPr>
            </a:lvl4pPr>
            <a:lvl5pPr marR="0" lvl="4"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5pPr>
            <a:lvl6pPr marR="0" lvl="5"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6pPr>
            <a:lvl7pPr marR="0" lvl="6"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7pPr>
            <a:lvl8pPr marR="0" lvl="7"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8pPr>
            <a:lvl9pPr marR="0" lvl="8"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9pPr>
          </a:lstStyle>
          <a:p>
            <a:endParaRPr/>
          </a:p>
        </p:txBody>
      </p:sp>
      <p:sp>
        <p:nvSpPr>
          <p:cNvPr id="18" name="Google Shape;18;p2"/>
          <p:cNvSpPr>
            <a:spLocks noGrp="1"/>
          </p:cNvSpPr>
          <p:nvPr>
            <p:ph type="pic" idx="2"/>
          </p:nvPr>
        </p:nvSpPr>
        <p:spPr>
          <a:xfrm>
            <a:off x="0" y="0"/>
            <a:ext cx="9144000" cy="3429000"/>
          </a:xfrm>
          <a:prstGeom prst="rect">
            <a:avLst/>
          </a:prstGeom>
          <a:noFill/>
          <a:ln>
            <a:noFill/>
          </a:ln>
        </p:spPr>
        <p:txBody>
          <a:bodyPr spcFirstLastPara="1" wrap="square" lIns="91425" tIns="45700" rIns="91425" bIns="45700" anchor="t" anchorCtr="0"/>
          <a:lstStyle>
            <a:lvl1pPr marR="0" lvl="0" algn="l" rtl="0">
              <a:spcBef>
                <a:spcPts val="1320"/>
              </a:spcBef>
              <a:spcAft>
                <a:spcPts val="0"/>
              </a:spcAft>
              <a:buClr>
                <a:srgbClr val="B0B1B3"/>
              </a:buClr>
              <a:buSzPts val="2200"/>
              <a:buFont typeface="Noto Sans Symbols"/>
              <a:buNone/>
              <a:defRPr sz="2200" b="0" i="0" u="none" strike="noStrike" cap="none">
                <a:solidFill>
                  <a:schemeClr val="lt1"/>
                </a:solidFill>
                <a:latin typeface="Arial"/>
                <a:ea typeface="Arial"/>
                <a:cs typeface="Arial"/>
                <a:sym typeface="Arial"/>
              </a:defRPr>
            </a:lvl1pPr>
            <a:lvl2pPr marR="0" lvl="1" algn="l" rtl="0">
              <a:spcBef>
                <a:spcPts val="510"/>
              </a:spcBef>
              <a:spcAft>
                <a:spcPts val="0"/>
              </a:spcAft>
              <a:buClr>
                <a:srgbClr val="B0B1B3"/>
              </a:buClr>
              <a:buSzPts val="1700"/>
              <a:buFont typeface="Noto Sans Symbols"/>
              <a:buChar char="▪"/>
              <a:defRPr sz="1700" b="0" i="0" u="none" strike="noStrike" cap="none">
                <a:solidFill>
                  <a:srgbClr val="EFF7FF"/>
                </a:solidFill>
                <a:latin typeface="Arial"/>
                <a:ea typeface="Arial"/>
                <a:cs typeface="Arial"/>
                <a:sym typeface="Arial"/>
              </a:defRPr>
            </a:lvl2pPr>
            <a:lvl3pPr marR="0" lvl="2"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3pPr>
            <a:lvl4pPr marR="0" lvl="3" algn="l" rtl="0">
              <a:spcBef>
                <a:spcPts val="510"/>
              </a:spcBef>
              <a:spcAft>
                <a:spcPts val="0"/>
              </a:spcAft>
              <a:buClr>
                <a:srgbClr val="B0B1B3"/>
              </a:buClr>
              <a:buSzPts val="1700"/>
              <a:buFont typeface="Noto Sans Symbols"/>
              <a:buChar char="▪"/>
              <a:defRPr sz="1700" b="0" i="0" u="none" strike="noStrike" cap="none">
                <a:solidFill>
                  <a:srgbClr val="EFF7FF"/>
                </a:solidFill>
                <a:latin typeface="Arial"/>
                <a:ea typeface="Arial"/>
                <a:cs typeface="Arial"/>
                <a:sym typeface="Arial"/>
              </a:defRPr>
            </a:lvl4pPr>
            <a:lvl5pPr marR="0" lvl="4"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5pPr>
            <a:lvl6pPr marR="0" lvl="5"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6pPr>
            <a:lvl7pPr marR="0" lvl="6"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7pPr>
            <a:lvl8pPr marR="0" lvl="7"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8pPr>
            <a:lvl9pPr marR="0" lvl="8" algn="l" rtl="0">
              <a:spcBef>
                <a:spcPts val="600"/>
              </a:spcBef>
              <a:spcAft>
                <a:spcPts val="0"/>
              </a:spcAft>
              <a:buClr>
                <a:srgbClr val="B0B1B3"/>
              </a:buClr>
              <a:buSzPts val="2000"/>
              <a:buFont typeface="Noto Sans Symbols"/>
              <a:buChar char="▪"/>
              <a:defRPr sz="2000" b="0" i="0" u="none" strike="noStrike" cap="none">
                <a:solidFill>
                  <a:srgbClr val="EFF7FF"/>
                </a:solidFill>
                <a:latin typeface="Arial"/>
                <a:ea typeface="Arial"/>
                <a:cs typeface="Arial"/>
                <a:sym typeface="Arial"/>
              </a:defRPr>
            </a:lvl9pPr>
          </a:lstStyle>
          <a:p>
            <a:endParaRPr/>
          </a:p>
        </p:txBody>
      </p:sp>
    </p:spTree>
    <p:extLst>
      <p:ext uri="{BB962C8B-B14F-4D97-AF65-F5344CB8AC3E}">
        <p14:creationId xmlns:p14="http://schemas.microsoft.com/office/powerpoint/2010/main" val="27309033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 name="Picture 16" descr="U.S. Department of Homeland Security seal with the Federal Emergency Management Agency word mark." title="Image"/>
          <p:cNvPicPr>
            <a:picLocks noChangeAspect="1" noChangeArrowheads="1"/>
          </p:cNvPicPr>
          <p:nvPr userDrawn="1"/>
        </p:nvPicPr>
        <p:blipFill>
          <a:blip r:embed="rId2"/>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2"/>
          <p:cNvSpPr>
            <a:spLocks noGrp="1" noChangeArrowheads="1"/>
          </p:cNvSpPr>
          <p:nvPr>
            <p:ph type="ctrTitle"/>
          </p:nvPr>
        </p:nvSpPr>
        <p:spPr>
          <a:xfrm>
            <a:off x="317500"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0" y="4448174"/>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69807454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143001"/>
            <a:ext cx="8229600" cy="44958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fld id="{F7FA732E-F0FC-4546-B861-DF79321443FE}" type="slidenum">
              <a:rPr lang="en-US" altLang="en-US"/>
              <a:pPr/>
              <a:t>‹#›</a:t>
            </a:fld>
            <a:endParaRPr lang="en-US" altLang="en-US" dirty="0"/>
          </a:p>
        </p:txBody>
      </p:sp>
      <p:sp>
        <p:nvSpPr>
          <p:cNvPr id="6" name="Content Placeholder 5"/>
          <p:cNvSpPr>
            <a:spLocks noGrp="1"/>
          </p:cNvSpPr>
          <p:nvPr>
            <p:ph sz="quarter" idx="11"/>
          </p:nvPr>
        </p:nvSpPr>
        <p:spPr>
          <a:xfrm>
            <a:off x="6705600" y="6477000"/>
            <a:ext cx="914400" cy="9144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604732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Grp="1" noChangeArrowheads="1"/>
          </p:cNvSpPr>
          <p:nvPr>
            <p:ph type="sldNum" sz="quarter" idx="12"/>
          </p:nvPr>
        </p:nvSpPr>
        <p:spPr>
          <a:ln/>
        </p:spPr>
        <p:txBody>
          <a:bodyPr/>
          <a:lstStyle>
            <a:lvl1pPr>
              <a:defRPr/>
            </a:lvl1pPr>
          </a:lstStyle>
          <a:p>
            <a:fld id="{797C0EDF-9634-4CB7-B069-2D35721C2235}" type="slidenum">
              <a:rPr lang="en-US" altLang="en-US"/>
              <a:pPr/>
              <a:t>‹#›</a:t>
            </a:fld>
            <a:endParaRPr lang="en-US" altLang="en-US" dirty="0"/>
          </a:p>
        </p:txBody>
      </p:sp>
    </p:spTree>
    <p:extLst>
      <p:ext uri="{BB962C8B-B14F-4D97-AF65-F5344CB8AC3E}">
        <p14:creationId xmlns:p14="http://schemas.microsoft.com/office/powerpoint/2010/main" val="161794837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2"/>
          </p:nvPr>
        </p:nvSpPr>
        <p:spPr>
          <a:ln/>
        </p:spPr>
        <p:txBody>
          <a:bodyPr/>
          <a:lstStyle>
            <a:lvl1pPr>
              <a:defRPr/>
            </a:lvl1pPr>
          </a:lstStyle>
          <a:p>
            <a:fld id="{761CF5A0-9398-492E-BDB0-3D094766FCA7}" type="slidenum">
              <a:rPr lang="en-US" altLang="en-US"/>
              <a:pPr/>
              <a:t>‹#›</a:t>
            </a:fld>
            <a:endParaRPr lang="en-US" altLang="en-US" dirty="0"/>
          </a:p>
        </p:txBody>
      </p:sp>
    </p:spTree>
    <p:extLst>
      <p:ext uri="{BB962C8B-B14F-4D97-AF65-F5344CB8AC3E}">
        <p14:creationId xmlns:p14="http://schemas.microsoft.com/office/powerpoint/2010/main" val="27586387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subTitle" idx="1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3" name="Content Placeholder 2"/>
          <p:cNvSpPr>
            <a:spLocks noGrp="1"/>
          </p:cNvSpPr>
          <p:nvPr>
            <p:ph sz="half" idx="1"/>
          </p:nvPr>
        </p:nvSpPr>
        <p:spPr>
          <a:xfrm>
            <a:off x="457200" y="1600201"/>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2"/>
          </p:nvPr>
        </p:nvSpPr>
        <p:spPr>
          <a:xfrm>
            <a:off x="4648200" y="1600200"/>
            <a:ext cx="4038600" cy="4038599"/>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6"/>
          <p:cNvSpPr>
            <a:spLocks noGrp="1" noChangeArrowheads="1"/>
          </p:cNvSpPr>
          <p:nvPr>
            <p:ph type="sldNum" sz="quarter" idx="13"/>
          </p:nvPr>
        </p:nvSpPr>
        <p:spPr>
          <a:ln/>
        </p:spPr>
        <p:txBody>
          <a:bodyPr/>
          <a:lstStyle>
            <a:lvl1pPr>
              <a:defRPr/>
            </a:lvl1pPr>
          </a:lstStyle>
          <a:p>
            <a:fld id="{79F1A077-644B-4B5D-96E9-FC4491938B95}" type="slidenum">
              <a:rPr lang="en-US" altLang="en-US"/>
              <a:pPr/>
              <a:t>‹#›</a:t>
            </a:fld>
            <a:endParaRPr lang="en-US" altLang="en-US" dirty="0"/>
          </a:p>
        </p:txBody>
      </p:sp>
    </p:spTree>
    <p:extLst>
      <p:ext uri="{BB962C8B-B14F-4D97-AF65-F5344CB8AC3E}">
        <p14:creationId xmlns:p14="http://schemas.microsoft.com/office/powerpoint/2010/main" val="20122021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3" name="Title 1"/>
          <p:cNvSpPr>
            <a:spLocks noGrp="1"/>
          </p:cNvSpPr>
          <p:nvPr>
            <p:ph type="title"/>
          </p:nvPr>
        </p:nvSpPr>
        <p:spPr>
          <a:xfrm>
            <a:off x="315913" y="1"/>
            <a:ext cx="7469187" cy="914400"/>
          </a:xfrm>
        </p:spPr>
        <p:txBody>
          <a:bodyPr/>
          <a:lstStyle>
            <a:lvl1pPr>
              <a:defRPr>
                <a:solidFill>
                  <a:schemeClr val="tx1"/>
                </a:solidFill>
              </a:defRPr>
            </a:lvl1pPr>
          </a:lstStyle>
          <a:p>
            <a:r>
              <a:rPr lang="en-US" dirty="0"/>
              <a:t>Click to edit Master title style</a:t>
            </a:r>
          </a:p>
        </p:txBody>
      </p:sp>
      <p:sp>
        <p:nvSpPr>
          <p:cNvPr id="2" name="Slide Number Placeholder 1"/>
          <p:cNvSpPr>
            <a:spLocks noGrp="1"/>
          </p:cNvSpPr>
          <p:nvPr>
            <p:ph type="sldNum" sz="quarter" idx="10"/>
          </p:nvPr>
        </p:nvSpPr>
        <p:spPr/>
        <p:txBody>
          <a:bodyPr/>
          <a:lstStyle/>
          <a:p>
            <a:fld id="{088CE09E-FAD2-49B4-8E8D-E43473F34DF4}" type="slidenum">
              <a:rPr lang="en-US" altLang="en-US" smtClean="0"/>
              <a:pPr/>
              <a:t>‹#›</a:t>
            </a:fld>
            <a:endParaRPr lang="en-US" altLang="en-US" dirty="0"/>
          </a:p>
        </p:txBody>
      </p:sp>
    </p:spTree>
    <p:extLst>
      <p:ext uri="{BB962C8B-B14F-4D97-AF65-F5344CB8AC3E}">
        <p14:creationId xmlns:p14="http://schemas.microsoft.com/office/powerpoint/2010/main" val="1509189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16" descr="U.S. Department of Homeland Security seal with the Federal Emergency Management Agency word mark." title="Image"/>
          <p:cNvPicPr>
            <a:picLocks noChangeAspect="1" noChangeArrowheads="1"/>
          </p:cNvPicPr>
          <p:nvPr userDrawn="1"/>
        </p:nvPicPr>
        <p:blipFill>
          <a:blip r:embed="rId2"/>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2" name="Rectangle 2"/>
          <p:cNvSpPr>
            <a:spLocks noGrp="1" noChangeArrowheads="1"/>
          </p:cNvSpPr>
          <p:nvPr>
            <p:ph type="ctrTitle"/>
          </p:nvPr>
        </p:nvSpPr>
        <p:spPr>
          <a:xfrm>
            <a:off x="317500" y="3657600"/>
            <a:ext cx="8226425" cy="701675"/>
          </a:xfrm>
        </p:spPr>
        <p:txBody>
          <a:bodyPr/>
          <a:lstStyle>
            <a:lvl1pPr>
              <a:defRPr/>
            </a:lvl1pPr>
          </a:lstStyle>
          <a:p>
            <a:pPr lvl="0"/>
            <a:r>
              <a:rPr lang="en-US" noProof="0" dirty="0"/>
              <a:t>Click to edit Master title style</a:t>
            </a:r>
          </a:p>
        </p:txBody>
      </p:sp>
      <p:sp>
        <p:nvSpPr>
          <p:cNvPr id="148483" name="Rectangle 3"/>
          <p:cNvSpPr>
            <a:spLocks noGrp="1" noChangeArrowheads="1"/>
          </p:cNvSpPr>
          <p:nvPr>
            <p:ph type="subTitle" idx="1"/>
          </p:nvPr>
        </p:nvSpPr>
        <p:spPr bwMode="auto">
          <a:xfrm>
            <a:off x="342900" y="4448174"/>
            <a:ext cx="7769225" cy="11906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6" name="Picture Placeholder 5"/>
          <p:cNvSpPr>
            <a:spLocks noGrp="1"/>
          </p:cNvSpPr>
          <p:nvPr>
            <p:ph type="pic" sz="quarter" idx="10"/>
          </p:nvPr>
        </p:nvSpPr>
        <p:spPr>
          <a:xfrm>
            <a:off x="0" y="0"/>
            <a:ext cx="9144000" cy="3429000"/>
          </a:xfrm>
          <a:prstGeom prst="rect">
            <a:avLst/>
          </a:prstGeom>
        </p:spPr>
        <p:txBody>
          <a:bodyPr/>
          <a:lstStyle>
            <a:lvl1pPr marL="0" indent="0">
              <a:buFontTx/>
              <a:buNone/>
              <a:defRPr>
                <a:solidFill>
                  <a:schemeClr val="tx1"/>
                </a:solidFill>
              </a:defRPr>
            </a:lvl1pPr>
          </a:lstStyle>
          <a:p>
            <a:pPr lvl="0"/>
            <a:endParaRPr lang="en-US" noProof="0" dirty="0"/>
          </a:p>
        </p:txBody>
      </p:sp>
    </p:spTree>
    <p:extLst>
      <p:ext uri="{BB962C8B-B14F-4D97-AF65-F5344CB8AC3E}">
        <p14:creationId xmlns:p14="http://schemas.microsoft.com/office/powerpoint/2010/main" val="1256074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with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Rectangle 3"/>
          <p:cNvSpPr>
            <a:spLocks noGrp="1" noChangeArrowheads="1"/>
          </p:cNvSpPr>
          <p:nvPr>
            <p:ph type="subTitle" idx="1"/>
          </p:nvPr>
        </p:nvSpPr>
        <p:spPr bwMode="auto">
          <a:xfrm>
            <a:off x="342900" y="914400"/>
            <a:ext cx="7769225" cy="504826"/>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buFont typeface="Wingdings" pitchFamily="2" charset="2"/>
              <a:buNone/>
              <a:defRPr>
                <a:solidFill>
                  <a:srgbClr val="333333"/>
                </a:solidFill>
              </a:defRPr>
            </a:lvl1pPr>
          </a:lstStyle>
          <a:p>
            <a:pPr lvl="0"/>
            <a:r>
              <a:rPr lang="en-US" noProof="0" dirty="0"/>
              <a:t>Click to edit Master subtitle style</a:t>
            </a:r>
          </a:p>
        </p:txBody>
      </p:sp>
      <p:sp>
        <p:nvSpPr>
          <p:cNvPr id="5" name="Content Placeholder 2"/>
          <p:cNvSpPr>
            <a:spLocks noGrp="1"/>
          </p:cNvSpPr>
          <p:nvPr>
            <p:ph idx="11"/>
          </p:nvPr>
        </p:nvSpPr>
        <p:spPr>
          <a:xfrm>
            <a:off x="457200" y="1600200"/>
            <a:ext cx="8229600" cy="4038600"/>
          </a:xfrm>
          <a:prstGeom prst="rect">
            <a:avLst/>
          </a:prstGeom>
        </p:spPr>
        <p:txBody>
          <a:bodyPr/>
          <a:lstStyle>
            <a:lvl1pPr marL="228600" indent="-228600">
              <a:buClr>
                <a:srgbClr val="333333"/>
              </a:buClr>
              <a:buFont typeface="Wingdings" pitchFamily="2" charset="2"/>
              <a:buChar char="§"/>
              <a:defRPr baseline="0">
                <a:solidFill>
                  <a:srgbClr val="333333"/>
                </a:solidFill>
                <a:latin typeface="+mn-lt"/>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baseline="0">
                <a:solidFill>
                  <a:srgbClr val="333333"/>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97C0EDF-9634-4CB7-B069-2D35721C2235}" type="slidenum">
              <a:rPr lang="en-US" altLang="en-US"/>
              <a:pPr/>
              <a:t>‹#›</a:t>
            </a:fld>
            <a:endParaRPr lang="en-US" altLang="en-US" dirty="0"/>
          </a:p>
        </p:txBody>
      </p:sp>
    </p:spTree>
    <p:extLst>
      <p:ext uri="{BB962C8B-B14F-4D97-AF65-F5344CB8AC3E}">
        <p14:creationId xmlns:p14="http://schemas.microsoft.com/office/powerpoint/2010/main" val="2386626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sz="half" idx="11"/>
          </p:nvPr>
        </p:nvSpPr>
        <p:spPr>
          <a:xfrm>
            <a:off x="4648200" y="1143000"/>
            <a:ext cx="4038600" cy="4495801"/>
          </a:xfrm>
          <a:prstGeom prst="rect">
            <a:avLst/>
          </a:prstGeom>
        </p:spPr>
        <p:txBody>
          <a:bodyPr/>
          <a:lstStyle>
            <a:lvl1pPr>
              <a:buClr>
                <a:srgbClr val="333333"/>
              </a:buClr>
              <a:defRPr sz="2200" baseline="0">
                <a:solidFill>
                  <a:srgbClr val="333333"/>
                </a:solidFill>
              </a:defRPr>
            </a:lvl1pPr>
            <a:lvl2pPr>
              <a:buClr>
                <a:srgbClr val="333333"/>
              </a:buClr>
              <a:defRPr sz="2200" baseline="0">
                <a:solidFill>
                  <a:srgbClr val="333333"/>
                </a:solidFill>
              </a:defRPr>
            </a:lvl2pPr>
            <a:lvl3pPr>
              <a:buClr>
                <a:srgbClr val="333333"/>
              </a:buClr>
              <a:defRPr sz="2200" baseline="0">
                <a:solidFill>
                  <a:srgbClr val="333333"/>
                </a:solidFill>
              </a:defRPr>
            </a:lvl3pPr>
            <a:lvl4pPr>
              <a:buClr>
                <a:srgbClr val="333333"/>
              </a:buClr>
              <a:defRPr sz="2000" baseline="0">
                <a:solidFill>
                  <a:srgbClr val="333333"/>
                </a:solidFill>
              </a:defRPr>
            </a:lvl4pPr>
            <a:lvl5pPr>
              <a:buClr>
                <a:srgbClr val="333333"/>
              </a:buClr>
              <a:defRPr sz="2000" baseline="0">
                <a:solidFill>
                  <a:srgbClr val="33333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2"/>
          </p:nvPr>
        </p:nvSpPr>
        <p:spPr>
          <a:xfrm>
            <a:off x="8534400" y="6369050"/>
            <a:ext cx="457200" cy="260350"/>
          </a:xfrm>
          <a:prstGeom prst="rect">
            <a:avLst/>
          </a:prstGeom>
          <a:ln/>
        </p:spPr>
        <p:txBody>
          <a:bodyPr/>
          <a:lstStyle>
            <a:lvl1pPr>
              <a:defRPr/>
            </a:lvl1pPr>
          </a:lstStyle>
          <a:p>
            <a:fld id="{761CF5A0-9398-492E-BDB0-3D094766FCA7}" type="slidenum">
              <a:rPr lang="en-US" altLang="en-US"/>
              <a:pPr/>
              <a:t>‹#›</a:t>
            </a:fld>
            <a:endParaRPr lang="en-US" altLang="en-US" dirty="0"/>
          </a:p>
        </p:txBody>
      </p:sp>
    </p:spTree>
    <p:extLst>
      <p:ext uri="{BB962C8B-B14F-4D97-AF65-F5344CB8AC3E}">
        <p14:creationId xmlns:p14="http://schemas.microsoft.com/office/powerpoint/2010/main" val="3589956671"/>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66.xml"/><Relationship Id="rId7" Type="http://schemas.openxmlformats.org/officeDocument/2006/relationships/theme" Target="../theme/theme2.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5" Type="http://schemas.openxmlformats.org/officeDocument/2006/relationships/slideLayout" Target="../slideLayouts/slideLayout68.xml"/><Relationship Id="rId4"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15913" y="0"/>
            <a:ext cx="8447087"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pic>
        <p:nvPicPr>
          <p:cNvPr id="1028" name="Picture 16"/>
          <p:cNvPicPr>
            <a:picLocks noChangeAspect="1" noChangeArrowheads="1"/>
          </p:cNvPicPr>
          <p:nvPr userDrawn="1"/>
        </p:nvPicPr>
        <p:blipFill>
          <a:blip r:embed="rId65">
            <a:extLst>
              <a:ext uri="{28A0092B-C50C-407E-A947-70E740481C1C}">
                <a14:useLocalDpi xmlns:a14="http://schemas.microsoft.com/office/drawing/2010/main" val="0"/>
              </a:ext>
            </a:extLst>
          </a:blip>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Rectangle 7"/>
          <p:cNvSpPr>
            <a:spLocks noChangeArrowheads="1"/>
          </p:cNvSpPr>
          <p:nvPr/>
        </p:nvSpPr>
        <p:spPr bwMode="black">
          <a:xfrm>
            <a:off x="3886200" y="6284913"/>
            <a:ext cx="3505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sz="2400">
                <a:solidFill>
                  <a:schemeClr val="tx1"/>
                </a:solidFill>
                <a:latin typeface="Arial" panose="020B0604020202020204" pitchFamily="34" charset="0"/>
                <a:cs typeface="Arial" panose="020B0604020202020204" pitchFamily="34" charset="0"/>
              </a:defRPr>
            </a:lvl1pPr>
            <a:lvl2pPr marL="742950" indent="-285750" eaLnBrk="0" hangingPunct="0">
              <a:defRPr sz="2400">
                <a:solidFill>
                  <a:schemeClr val="tx1"/>
                </a:solidFill>
                <a:latin typeface="Arial" panose="020B0604020202020204" pitchFamily="34" charset="0"/>
                <a:cs typeface="Arial" panose="020B0604020202020204" pitchFamily="34" charset="0"/>
              </a:defRPr>
            </a:lvl2pPr>
            <a:lvl3pPr marL="1143000" indent="-228600" eaLnBrk="0" hangingPunct="0">
              <a:defRPr sz="2400">
                <a:solidFill>
                  <a:schemeClr val="tx1"/>
                </a:solidFill>
                <a:latin typeface="Arial" panose="020B0604020202020204" pitchFamily="34" charset="0"/>
                <a:cs typeface="Arial" panose="020B0604020202020204" pitchFamily="34" charset="0"/>
              </a:defRPr>
            </a:lvl3pPr>
            <a:lvl4pPr marL="1600200" indent="-228600" eaLnBrk="0" hangingPunct="0">
              <a:defRPr sz="2400">
                <a:solidFill>
                  <a:schemeClr val="tx1"/>
                </a:solidFill>
                <a:latin typeface="Arial" panose="020B0604020202020204" pitchFamily="34" charset="0"/>
                <a:cs typeface="Arial" panose="020B0604020202020204" pitchFamily="34" charset="0"/>
              </a:defRPr>
            </a:lvl4pPr>
            <a:lvl5pPr marL="2057400" indent="-228600" eaLnBrk="0" hangingPunct="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r"/>
            <a:r>
              <a:rPr lang="en-US" altLang="en-US" sz="1100" dirty="0">
                <a:solidFill>
                  <a:srgbClr val="333333"/>
                </a:solidFill>
              </a:rPr>
              <a:t>July 23, 2019</a:t>
            </a:r>
          </a:p>
        </p:txBody>
      </p:sp>
    </p:spTree>
  </p:cSld>
  <p:clrMap bg1="dk2" tx1="lt1" bg2="dk1" tx2="lt2" accent1="accent1" accent2="accent2" accent3="accent3" accent4="accent4" accent5="accent5" accent6="accent6" hlink="hlink" folHlink="folHlink"/>
  <p:sldLayoutIdLst>
    <p:sldLayoutId id="2147483765" r:id="rId1"/>
    <p:sldLayoutId id="2147483761" r:id="rId2"/>
    <p:sldLayoutId id="2147483762" r:id="rId3"/>
    <p:sldLayoutId id="2147483763" r:id="rId4"/>
    <p:sldLayoutId id="2147483764" r:id="rId5"/>
    <p:sldLayoutId id="2147483766" r:id="rId6"/>
    <p:sldLayoutId id="2147483791" r:id="rId7"/>
    <p:sldLayoutId id="2147483793" r:id="rId8"/>
    <p:sldLayoutId id="2147483794" r:id="rId9"/>
    <p:sldLayoutId id="2147483795" r:id="rId10"/>
    <p:sldLayoutId id="2147483796" r:id="rId11"/>
    <p:sldLayoutId id="2147483869" r:id="rId12"/>
    <p:sldLayoutId id="2147483870" r:id="rId13"/>
    <p:sldLayoutId id="2147483800" r:id="rId14"/>
    <p:sldLayoutId id="2147483802" r:id="rId15"/>
    <p:sldLayoutId id="2147483806" r:id="rId16"/>
    <p:sldLayoutId id="2147483808" r:id="rId17"/>
    <p:sldLayoutId id="2147483809" r:id="rId18"/>
    <p:sldLayoutId id="2147483810" r:id="rId19"/>
    <p:sldLayoutId id="2147483811" r:id="rId20"/>
    <p:sldLayoutId id="2147483820" r:id="rId21"/>
    <p:sldLayoutId id="2147483822" r:id="rId22"/>
    <p:sldLayoutId id="2147483823" r:id="rId23"/>
    <p:sldLayoutId id="2147483824" r:id="rId24"/>
    <p:sldLayoutId id="2147483825" r:id="rId25"/>
    <p:sldLayoutId id="2147483827" r:id="rId26"/>
    <p:sldLayoutId id="2147483829" r:id="rId27"/>
    <p:sldLayoutId id="2147483830" r:id="rId28"/>
    <p:sldLayoutId id="2147483831" r:id="rId29"/>
    <p:sldLayoutId id="2147483832" r:id="rId30"/>
    <p:sldLayoutId id="2147483834" r:id="rId31"/>
    <p:sldLayoutId id="2147483836" r:id="rId32"/>
    <p:sldLayoutId id="2147483837" r:id="rId33"/>
    <p:sldLayoutId id="2147483838" r:id="rId34"/>
    <p:sldLayoutId id="2147483839" r:id="rId35"/>
    <p:sldLayoutId id="2147483841" r:id="rId36"/>
    <p:sldLayoutId id="2147483843" r:id="rId37"/>
    <p:sldLayoutId id="2147483844" r:id="rId38"/>
    <p:sldLayoutId id="2147483845" r:id="rId39"/>
    <p:sldLayoutId id="2147483846" r:id="rId40"/>
    <p:sldLayoutId id="2147483847" r:id="rId41"/>
    <p:sldLayoutId id="2147483848" r:id="rId42"/>
    <p:sldLayoutId id="2147483849" r:id="rId43"/>
    <p:sldLayoutId id="2147483850" r:id="rId44"/>
    <p:sldLayoutId id="2147483851" r:id="rId45"/>
    <p:sldLayoutId id="2147483852" r:id="rId46"/>
    <p:sldLayoutId id="2147483853" r:id="rId47"/>
    <p:sldLayoutId id="2147483854" r:id="rId48"/>
    <p:sldLayoutId id="2147483855" r:id="rId49"/>
    <p:sldLayoutId id="2147483856" r:id="rId50"/>
    <p:sldLayoutId id="2147483857" r:id="rId51"/>
    <p:sldLayoutId id="2147483858" r:id="rId52"/>
    <p:sldLayoutId id="2147483859" r:id="rId53"/>
    <p:sldLayoutId id="2147483860" r:id="rId54"/>
    <p:sldLayoutId id="2147483861" r:id="rId55"/>
    <p:sldLayoutId id="2147483862" r:id="rId56"/>
    <p:sldLayoutId id="2147483863" r:id="rId57"/>
    <p:sldLayoutId id="2147483864" r:id="rId58"/>
    <p:sldLayoutId id="2147483865" r:id="rId59"/>
    <p:sldLayoutId id="2147483866" r:id="rId60"/>
    <p:sldLayoutId id="2147483867" r:id="rId61"/>
    <p:sldLayoutId id="2147483868" r:id="rId62"/>
    <p:sldLayoutId id="2147483871" r:id="rId63"/>
  </p:sldLayoutIdLst>
  <p:hf hdr="0" ftr="0" dt="0"/>
  <p:txStyles>
    <p:titleStyle>
      <a:lvl1pPr algn="l" rtl="0" eaLnBrk="0" fontAlgn="base" hangingPunct="0">
        <a:spcBef>
          <a:spcPct val="0"/>
        </a:spcBef>
        <a:spcAft>
          <a:spcPct val="0"/>
        </a:spcAft>
        <a:defRPr sz="4200">
          <a:solidFill>
            <a:srgbClr val="005288"/>
          </a:solidFill>
          <a:latin typeface="+mj-lt"/>
          <a:ea typeface="+mj-ea"/>
          <a:cs typeface="+mj-cs"/>
        </a:defRPr>
      </a:lvl1pPr>
      <a:lvl2pPr algn="l" rtl="0" eaLnBrk="0" fontAlgn="base" hangingPunct="0">
        <a:spcBef>
          <a:spcPct val="0"/>
        </a:spcBef>
        <a:spcAft>
          <a:spcPct val="0"/>
        </a:spcAft>
        <a:defRPr sz="4200">
          <a:solidFill>
            <a:srgbClr val="005288"/>
          </a:solidFill>
          <a:latin typeface="Times New Roman" pitchFamily="18" charset="0"/>
        </a:defRPr>
      </a:lvl2pPr>
      <a:lvl3pPr algn="l" rtl="0" eaLnBrk="0" fontAlgn="base" hangingPunct="0">
        <a:spcBef>
          <a:spcPct val="0"/>
        </a:spcBef>
        <a:spcAft>
          <a:spcPct val="0"/>
        </a:spcAft>
        <a:defRPr sz="4200">
          <a:solidFill>
            <a:srgbClr val="005288"/>
          </a:solidFill>
          <a:latin typeface="Times New Roman" pitchFamily="18" charset="0"/>
        </a:defRPr>
      </a:lvl3pPr>
      <a:lvl4pPr algn="l" rtl="0" eaLnBrk="0" fontAlgn="base" hangingPunct="0">
        <a:spcBef>
          <a:spcPct val="0"/>
        </a:spcBef>
        <a:spcAft>
          <a:spcPct val="0"/>
        </a:spcAft>
        <a:defRPr sz="4200">
          <a:solidFill>
            <a:srgbClr val="005288"/>
          </a:solidFill>
          <a:latin typeface="Times New Roman" pitchFamily="18" charset="0"/>
        </a:defRPr>
      </a:lvl4pPr>
      <a:lvl5pPr algn="l" rtl="0" eaLnBrk="0" fontAlgn="base" hangingPunct="0">
        <a:spcBef>
          <a:spcPct val="0"/>
        </a:spcBef>
        <a:spcAft>
          <a:spcPct val="0"/>
        </a:spcAft>
        <a:defRPr sz="4200">
          <a:solidFill>
            <a:srgbClr val="005288"/>
          </a:solidFill>
          <a:latin typeface="Times New Roman" pitchFamily="18" charset="0"/>
        </a:defRPr>
      </a:lvl5pPr>
      <a:lvl6pPr marL="457200" algn="l" rtl="0" eaLnBrk="0" fontAlgn="base" hangingPunct="0">
        <a:spcBef>
          <a:spcPct val="0"/>
        </a:spcBef>
        <a:spcAft>
          <a:spcPct val="0"/>
        </a:spcAft>
        <a:defRPr sz="4200">
          <a:solidFill>
            <a:srgbClr val="000063"/>
          </a:solidFill>
          <a:latin typeface="Times New Roman" pitchFamily="18" charset="0"/>
        </a:defRPr>
      </a:lvl6pPr>
      <a:lvl7pPr marL="914400" algn="l" rtl="0" eaLnBrk="0" fontAlgn="base" hangingPunct="0">
        <a:spcBef>
          <a:spcPct val="0"/>
        </a:spcBef>
        <a:spcAft>
          <a:spcPct val="0"/>
        </a:spcAft>
        <a:defRPr sz="4200">
          <a:solidFill>
            <a:srgbClr val="000063"/>
          </a:solidFill>
          <a:latin typeface="Times New Roman" pitchFamily="18" charset="0"/>
        </a:defRPr>
      </a:lvl7pPr>
      <a:lvl8pPr marL="1371600" algn="l" rtl="0" eaLnBrk="0" fontAlgn="base" hangingPunct="0">
        <a:spcBef>
          <a:spcPct val="0"/>
        </a:spcBef>
        <a:spcAft>
          <a:spcPct val="0"/>
        </a:spcAft>
        <a:defRPr sz="4200">
          <a:solidFill>
            <a:srgbClr val="000063"/>
          </a:solidFill>
          <a:latin typeface="Times New Roman" pitchFamily="18" charset="0"/>
        </a:defRPr>
      </a:lvl8pPr>
      <a:lvl9pPr marL="1828800" algn="l" rtl="0" eaLnBrk="0" fontAlgn="base" hangingPunct="0">
        <a:spcBef>
          <a:spcPct val="0"/>
        </a:spcBef>
        <a:spcAft>
          <a:spcPct val="0"/>
        </a:spcAft>
        <a:defRPr sz="4200">
          <a:solidFill>
            <a:srgbClr val="000063"/>
          </a:solidFill>
          <a:latin typeface="Times New Roman" pitchFamily="18" charset="0"/>
        </a:defRPr>
      </a:lvl9pPr>
    </p:titleStyle>
    <p:bodyStyle>
      <a:lvl1pPr marL="233363" indent="-233363" algn="l" rtl="0" eaLnBrk="0" fontAlgn="base" hangingPunct="0">
        <a:spcBef>
          <a:spcPct val="60000"/>
        </a:spcBef>
        <a:spcAft>
          <a:spcPct val="0"/>
        </a:spcAft>
        <a:buClr>
          <a:srgbClr val="B0B1B3"/>
        </a:buClr>
        <a:buFont typeface="Wingdings" panose="05000000000000000000" pitchFamily="2" charset="2"/>
        <a:buChar char="§"/>
        <a:defRPr sz="2200">
          <a:solidFill>
            <a:srgbClr val="EFF7FF"/>
          </a:solidFill>
          <a:latin typeface="+mn-lt"/>
          <a:ea typeface="+mn-ea"/>
          <a:cs typeface="+mn-cs"/>
        </a:defRPr>
      </a:lvl1pPr>
      <a:lvl2pPr marL="571500" indent="-223838" algn="l" rtl="0" eaLnBrk="0" fontAlgn="base" hangingPunct="0">
        <a:spcBef>
          <a:spcPct val="30000"/>
        </a:spcBef>
        <a:spcAft>
          <a:spcPct val="0"/>
        </a:spcAft>
        <a:buClr>
          <a:srgbClr val="B0B1B3"/>
        </a:buClr>
        <a:buFont typeface="Wingdings" panose="05000000000000000000" pitchFamily="2" charset="2"/>
        <a:buChar char="§"/>
        <a:defRPr sz="1700">
          <a:solidFill>
            <a:srgbClr val="EFF7FF"/>
          </a:solidFill>
          <a:latin typeface="+mn-lt"/>
        </a:defRPr>
      </a:lvl2pPr>
      <a:lvl3pPr marL="909638" indent="-222250" algn="l" rtl="0" eaLnBrk="0" fontAlgn="base" hangingPunct="0">
        <a:spcBef>
          <a:spcPct val="30000"/>
        </a:spcBef>
        <a:spcAft>
          <a:spcPct val="0"/>
        </a:spcAft>
        <a:buClr>
          <a:srgbClr val="B0B1B3"/>
        </a:buClr>
        <a:buFont typeface="Wingdings" panose="05000000000000000000" pitchFamily="2" charset="2"/>
        <a:buChar char="§"/>
        <a:defRPr sz="2000">
          <a:solidFill>
            <a:srgbClr val="EFF7FF"/>
          </a:solidFill>
          <a:latin typeface="+mn-lt"/>
        </a:defRPr>
      </a:lvl3pPr>
      <a:lvl4pPr marL="1258888" indent="-231775" algn="l" rtl="0" eaLnBrk="0" fontAlgn="base" hangingPunct="0">
        <a:spcBef>
          <a:spcPct val="30000"/>
        </a:spcBef>
        <a:spcAft>
          <a:spcPct val="0"/>
        </a:spcAft>
        <a:buClr>
          <a:srgbClr val="B0B1B3"/>
        </a:buClr>
        <a:buFont typeface="Wingdings" panose="05000000000000000000" pitchFamily="2" charset="2"/>
        <a:buChar char="§"/>
        <a:defRPr sz="1700">
          <a:solidFill>
            <a:srgbClr val="EFF7FF"/>
          </a:solidFill>
          <a:latin typeface="+mn-lt"/>
        </a:defRPr>
      </a:lvl4pPr>
      <a:lvl5pPr marL="1598613" indent="-222250" algn="l" rtl="0" eaLnBrk="0" fontAlgn="base" hangingPunct="0">
        <a:spcBef>
          <a:spcPct val="30000"/>
        </a:spcBef>
        <a:spcAft>
          <a:spcPct val="0"/>
        </a:spcAft>
        <a:buClr>
          <a:srgbClr val="B0B1B3"/>
        </a:buClr>
        <a:buFont typeface="Wingdings" panose="05000000000000000000" pitchFamily="2" charset="2"/>
        <a:buChar char="§"/>
        <a:defRPr sz="2000">
          <a:solidFill>
            <a:srgbClr val="EFF7FF"/>
          </a:solidFill>
          <a:latin typeface="+mn-lt"/>
        </a:defRPr>
      </a:lvl5pPr>
      <a:lvl6pPr marL="2055813" indent="-222250" algn="l" rtl="0" eaLnBrk="0" fontAlgn="base" hangingPunct="0">
        <a:spcBef>
          <a:spcPct val="30000"/>
        </a:spcBef>
        <a:spcAft>
          <a:spcPct val="0"/>
        </a:spcAft>
        <a:buClr>
          <a:srgbClr val="B0B1B3"/>
        </a:buClr>
        <a:buFont typeface="Wingdings" pitchFamily="2" charset="2"/>
        <a:buChar char="§"/>
        <a:defRPr sz="2000">
          <a:solidFill>
            <a:srgbClr val="EFF7FF"/>
          </a:solidFill>
          <a:latin typeface="+mn-lt"/>
        </a:defRPr>
      </a:lvl6pPr>
      <a:lvl7pPr marL="2513013" indent="-222250" algn="l" rtl="0" eaLnBrk="0" fontAlgn="base" hangingPunct="0">
        <a:spcBef>
          <a:spcPct val="30000"/>
        </a:spcBef>
        <a:spcAft>
          <a:spcPct val="0"/>
        </a:spcAft>
        <a:buClr>
          <a:srgbClr val="B0B1B3"/>
        </a:buClr>
        <a:buFont typeface="Wingdings" pitchFamily="2" charset="2"/>
        <a:buChar char="§"/>
        <a:defRPr sz="2000">
          <a:solidFill>
            <a:srgbClr val="EFF7FF"/>
          </a:solidFill>
          <a:latin typeface="+mn-lt"/>
        </a:defRPr>
      </a:lvl7pPr>
      <a:lvl8pPr marL="2970213" indent="-222250" algn="l" rtl="0" eaLnBrk="0" fontAlgn="base" hangingPunct="0">
        <a:spcBef>
          <a:spcPct val="30000"/>
        </a:spcBef>
        <a:spcAft>
          <a:spcPct val="0"/>
        </a:spcAft>
        <a:buClr>
          <a:srgbClr val="B0B1B3"/>
        </a:buClr>
        <a:buFont typeface="Wingdings" pitchFamily="2" charset="2"/>
        <a:buChar char="§"/>
        <a:defRPr sz="2000">
          <a:solidFill>
            <a:srgbClr val="EFF7FF"/>
          </a:solidFill>
          <a:latin typeface="+mn-lt"/>
        </a:defRPr>
      </a:lvl8pPr>
      <a:lvl9pPr marL="3427413" indent="-222250" algn="l" rtl="0" eaLnBrk="0" fontAlgn="base" hangingPunct="0">
        <a:spcBef>
          <a:spcPct val="30000"/>
        </a:spcBef>
        <a:spcAft>
          <a:spcPct val="0"/>
        </a:spcAft>
        <a:buClr>
          <a:srgbClr val="B0B1B3"/>
        </a:buClr>
        <a:buFont typeface="Wingdings" pitchFamily="2" charset="2"/>
        <a:buChar char="§"/>
        <a:defRPr sz="2000">
          <a:solidFill>
            <a:srgbClr val="EFF7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7462" name="Rectangle 6"/>
          <p:cNvSpPr>
            <a:spLocks noGrp="1" noChangeArrowheads="1"/>
          </p:cNvSpPr>
          <p:nvPr>
            <p:ph type="sldNum" sz="quarter" idx="4"/>
          </p:nvPr>
        </p:nvSpPr>
        <p:spPr bwMode="black">
          <a:xfrm>
            <a:off x="8534400" y="6369050"/>
            <a:ext cx="4572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spAutoFit/>
          </a:bodyPr>
          <a:lstStyle>
            <a:lvl1pPr eaLnBrk="0" hangingPunct="0">
              <a:defRPr sz="1100">
                <a:solidFill>
                  <a:srgbClr val="333333"/>
                </a:solidFill>
              </a:defRPr>
            </a:lvl1pPr>
          </a:lstStyle>
          <a:p>
            <a:fld id="{088CE09E-FAD2-49B4-8E8D-E43473F34DF4}" type="slidenum">
              <a:rPr lang="en-US" altLang="en-US"/>
              <a:pPr/>
              <a:t>‹#›</a:t>
            </a:fld>
            <a:endParaRPr lang="en-US" altLang="en-US" dirty="0"/>
          </a:p>
        </p:txBody>
      </p:sp>
      <p:sp>
        <p:nvSpPr>
          <p:cNvPr id="1027" name="Rectangle 2"/>
          <p:cNvSpPr>
            <a:spLocks noGrp="1" noChangeArrowheads="1"/>
          </p:cNvSpPr>
          <p:nvPr>
            <p:ph type="title"/>
          </p:nvPr>
        </p:nvSpPr>
        <p:spPr bwMode="auto">
          <a:xfrm>
            <a:off x="315913" y="0"/>
            <a:ext cx="8447087"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pic>
        <p:nvPicPr>
          <p:cNvPr id="1028" name="Picture 16"/>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444500" y="5942013"/>
            <a:ext cx="19415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Rectangle 7"/>
          <p:cNvSpPr>
            <a:spLocks noChangeArrowheads="1"/>
          </p:cNvSpPr>
          <p:nvPr/>
        </p:nvSpPr>
        <p:spPr bwMode="black">
          <a:xfrm>
            <a:off x="3733800" y="6178550"/>
            <a:ext cx="48006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defRPr sz="2400">
                <a:solidFill>
                  <a:schemeClr val="tx1"/>
                </a:solidFill>
                <a:latin typeface="Arial" panose="020B0604020202020204" pitchFamily="34" charset="0"/>
                <a:cs typeface="Arial" panose="020B0604020202020204" pitchFamily="34" charset="0"/>
              </a:defRPr>
            </a:lvl1pPr>
            <a:lvl2pPr marL="742950" indent="-285750" eaLnBrk="0" hangingPunct="0">
              <a:defRPr sz="2400">
                <a:solidFill>
                  <a:schemeClr val="tx1"/>
                </a:solidFill>
                <a:latin typeface="Arial" panose="020B0604020202020204" pitchFamily="34" charset="0"/>
                <a:cs typeface="Arial" panose="020B0604020202020204" pitchFamily="34" charset="0"/>
              </a:defRPr>
            </a:lvl2pPr>
            <a:lvl3pPr marL="1143000" indent="-228600" eaLnBrk="0" hangingPunct="0">
              <a:defRPr sz="2400">
                <a:solidFill>
                  <a:schemeClr val="tx1"/>
                </a:solidFill>
                <a:latin typeface="Arial" panose="020B0604020202020204" pitchFamily="34" charset="0"/>
                <a:cs typeface="Arial" panose="020B0604020202020204" pitchFamily="34" charset="0"/>
              </a:defRPr>
            </a:lvl3pPr>
            <a:lvl4pPr marL="1600200" indent="-228600" eaLnBrk="0" hangingPunct="0">
              <a:defRPr sz="2400">
                <a:solidFill>
                  <a:schemeClr val="tx1"/>
                </a:solidFill>
                <a:latin typeface="Arial" panose="020B0604020202020204" pitchFamily="34" charset="0"/>
                <a:cs typeface="Arial" panose="020B0604020202020204" pitchFamily="34" charset="0"/>
              </a:defRPr>
            </a:lvl4pPr>
            <a:lvl5pPr marL="2057400" indent="-228600" eaLnBrk="0" hangingPunct="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altLang="en-US" sz="1100" baseline="0" dirty="0">
                <a:solidFill>
                  <a:srgbClr val="333333"/>
                </a:solidFill>
              </a:rPr>
              <a:t>			February 19, 2019</a:t>
            </a:r>
            <a:endParaRPr lang="en-US" altLang="en-US" sz="1100" dirty="0">
              <a:solidFill>
                <a:srgbClr val="333333"/>
              </a:solidFill>
            </a:endParaRPr>
          </a:p>
        </p:txBody>
      </p:sp>
    </p:spTree>
    <p:extLst>
      <p:ext uri="{BB962C8B-B14F-4D97-AF65-F5344CB8AC3E}">
        <p14:creationId xmlns:p14="http://schemas.microsoft.com/office/powerpoint/2010/main" val="795739197"/>
      </p:ext>
    </p:extLst>
  </p:cSld>
  <p:clrMap bg1="dk2" tx1="lt1" bg2="dk1" tx2="lt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Lst>
  <p:hf hdr="0" ftr="0" dt="0"/>
  <p:txStyles>
    <p:titleStyle>
      <a:lvl1pPr algn="l" rtl="0" eaLnBrk="0" fontAlgn="base" hangingPunct="0">
        <a:spcBef>
          <a:spcPct val="0"/>
        </a:spcBef>
        <a:spcAft>
          <a:spcPct val="0"/>
        </a:spcAft>
        <a:defRPr sz="4200">
          <a:solidFill>
            <a:srgbClr val="005288"/>
          </a:solidFill>
          <a:latin typeface="+mj-lt"/>
          <a:ea typeface="+mj-ea"/>
          <a:cs typeface="+mj-cs"/>
        </a:defRPr>
      </a:lvl1pPr>
      <a:lvl2pPr algn="l" rtl="0" eaLnBrk="0" fontAlgn="base" hangingPunct="0">
        <a:spcBef>
          <a:spcPct val="0"/>
        </a:spcBef>
        <a:spcAft>
          <a:spcPct val="0"/>
        </a:spcAft>
        <a:defRPr sz="4200">
          <a:solidFill>
            <a:srgbClr val="005288"/>
          </a:solidFill>
          <a:latin typeface="Times New Roman" pitchFamily="18" charset="0"/>
        </a:defRPr>
      </a:lvl2pPr>
      <a:lvl3pPr algn="l" rtl="0" eaLnBrk="0" fontAlgn="base" hangingPunct="0">
        <a:spcBef>
          <a:spcPct val="0"/>
        </a:spcBef>
        <a:spcAft>
          <a:spcPct val="0"/>
        </a:spcAft>
        <a:defRPr sz="4200">
          <a:solidFill>
            <a:srgbClr val="005288"/>
          </a:solidFill>
          <a:latin typeface="Times New Roman" pitchFamily="18" charset="0"/>
        </a:defRPr>
      </a:lvl3pPr>
      <a:lvl4pPr algn="l" rtl="0" eaLnBrk="0" fontAlgn="base" hangingPunct="0">
        <a:spcBef>
          <a:spcPct val="0"/>
        </a:spcBef>
        <a:spcAft>
          <a:spcPct val="0"/>
        </a:spcAft>
        <a:defRPr sz="4200">
          <a:solidFill>
            <a:srgbClr val="005288"/>
          </a:solidFill>
          <a:latin typeface="Times New Roman" pitchFamily="18" charset="0"/>
        </a:defRPr>
      </a:lvl4pPr>
      <a:lvl5pPr algn="l" rtl="0" eaLnBrk="0" fontAlgn="base" hangingPunct="0">
        <a:spcBef>
          <a:spcPct val="0"/>
        </a:spcBef>
        <a:spcAft>
          <a:spcPct val="0"/>
        </a:spcAft>
        <a:defRPr sz="4200">
          <a:solidFill>
            <a:srgbClr val="005288"/>
          </a:solidFill>
          <a:latin typeface="Times New Roman" pitchFamily="18" charset="0"/>
        </a:defRPr>
      </a:lvl5pPr>
      <a:lvl6pPr marL="457200" algn="l" rtl="0" eaLnBrk="0" fontAlgn="base" hangingPunct="0">
        <a:spcBef>
          <a:spcPct val="0"/>
        </a:spcBef>
        <a:spcAft>
          <a:spcPct val="0"/>
        </a:spcAft>
        <a:defRPr sz="4200">
          <a:solidFill>
            <a:srgbClr val="000063"/>
          </a:solidFill>
          <a:latin typeface="Times New Roman" pitchFamily="18" charset="0"/>
        </a:defRPr>
      </a:lvl6pPr>
      <a:lvl7pPr marL="914400" algn="l" rtl="0" eaLnBrk="0" fontAlgn="base" hangingPunct="0">
        <a:spcBef>
          <a:spcPct val="0"/>
        </a:spcBef>
        <a:spcAft>
          <a:spcPct val="0"/>
        </a:spcAft>
        <a:defRPr sz="4200">
          <a:solidFill>
            <a:srgbClr val="000063"/>
          </a:solidFill>
          <a:latin typeface="Times New Roman" pitchFamily="18" charset="0"/>
        </a:defRPr>
      </a:lvl7pPr>
      <a:lvl8pPr marL="1371600" algn="l" rtl="0" eaLnBrk="0" fontAlgn="base" hangingPunct="0">
        <a:spcBef>
          <a:spcPct val="0"/>
        </a:spcBef>
        <a:spcAft>
          <a:spcPct val="0"/>
        </a:spcAft>
        <a:defRPr sz="4200">
          <a:solidFill>
            <a:srgbClr val="000063"/>
          </a:solidFill>
          <a:latin typeface="Times New Roman" pitchFamily="18" charset="0"/>
        </a:defRPr>
      </a:lvl8pPr>
      <a:lvl9pPr marL="1828800" algn="l" rtl="0" eaLnBrk="0" fontAlgn="base" hangingPunct="0">
        <a:spcBef>
          <a:spcPct val="0"/>
        </a:spcBef>
        <a:spcAft>
          <a:spcPct val="0"/>
        </a:spcAft>
        <a:defRPr sz="4200">
          <a:solidFill>
            <a:srgbClr val="000063"/>
          </a:solidFill>
          <a:latin typeface="Times New Roman" pitchFamily="18" charset="0"/>
        </a:defRPr>
      </a:lvl9pPr>
    </p:titleStyle>
    <p:bodyStyle>
      <a:lvl1pPr marL="233363" indent="-233363" algn="l" rtl="0" eaLnBrk="0" fontAlgn="base" hangingPunct="0">
        <a:spcBef>
          <a:spcPct val="60000"/>
        </a:spcBef>
        <a:spcAft>
          <a:spcPct val="0"/>
        </a:spcAft>
        <a:buClr>
          <a:srgbClr val="B0B1B3"/>
        </a:buClr>
        <a:buFont typeface="Wingdings" panose="05000000000000000000" pitchFamily="2" charset="2"/>
        <a:buChar char="§"/>
        <a:defRPr sz="2200">
          <a:solidFill>
            <a:srgbClr val="EFF7FF"/>
          </a:solidFill>
          <a:latin typeface="+mn-lt"/>
          <a:ea typeface="+mn-ea"/>
          <a:cs typeface="+mn-cs"/>
        </a:defRPr>
      </a:lvl1pPr>
      <a:lvl2pPr marL="571500" indent="-223838" algn="l" rtl="0" eaLnBrk="0" fontAlgn="base" hangingPunct="0">
        <a:spcBef>
          <a:spcPct val="30000"/>
        </a:spcBef>
        <a:spcAft>
          <a:spcPct val="0"/>
        </a:spcAft>
        <a:buClr>
          <a:srgbClr val="B0B1B3"/>
        </a:buClr>
        <a:buFont typeface="Wingdings" panose="05000000000000000000" pitchFamily="2" charset="2"/>
        <a:buChar char="§"/>
        <a:defRPr sz="1700">
          <a:solidFill>
            <a:srgbClr val="EFF7FF"/>
          </a:solidFill>
          <a:latin typeface="+mn-lt"/>
        </a:defRPr>
      </a:lvl2pPr>
      <a:lvl3pPr marL="909638" indent="-222250" algn="l" rtl="0" eaLnBrk="0" fontAlgn="base" hangingPunct="0">
        <a:spcBef>
          <a:spcPct val="30000"/>
        </a:spcBef>
        <a:spcAft>
          <a:spcPct val="0"/>
        </a:spcAft>
        <a:buClr>
          <a:srgbClr val="B0B1B3"/>
        </a:buClr>
        <a:buFont typeface="Wingdings" panose="05000000000000000000" pitchFamily="2" charset="2"/>
        <a:buChar char="§"/>
        <a:defRPr sz="2000">
          <a:solidFill>
            <a:srgbClr val="EFF7FF"/>
          </a:solidFill>
          <a:latin typeface="+mn-lt"/>
        </a:defRPr>
      </a:lvl3pPr>
      <a:lvl4pPr marL="1258888" indent="-231775" algn="l" rtl="0" eaLnBrk="0" fontAlgn="base" hangingPunct="0">
        <a:spcBef>
          <a:spcPct val="30000"/>
        </a:spcBef>
        <a:spcAft>
          <a:spcPct val="0"/>
        </a:spcAft>
        <a:buClr>
          <a:srgbClr val="B0B1B3"/>
        </a:buClr>
        <a:buFont typeface="Wingdings" panose="05000000000000000000" pitchFamily="2" charset="2"/>
        <a:buChar char="§"/>
        <a:defRPr sz="1700">
          <a:solidFill>
            <a:srgbClr val="EFF7FF"/>
          </a:solidFill>
          <a:latin typeface="+mn-lt"/>
        </a:defRPr>
      </a:lvl4pPr>
      <a:lvl5pPr marL="1598613" indent="-222250" algn="l" rtl="0" eaLnBrk="0" fontAlgn="base" hangingPunct="0">
        <a:spcBef>
          <a:spcPct val="30000"/>
        </a:spcBef>
        <a:spcAft>
          <a:spcPct val="0"/>
        </a:spcAft>
        <a:buClr>
          <a:srgbClr val="B0B1B3"/>
        </a:buClr>
        <a:buFont typeface="Wingdings" panose="05000000000000000000" pitchFamily="2" charset="2"/>
        <a:buChar char="§"/>
        <a:defRPr sz="2000">
          <a:solidFill>
            <a:srgbClr val="EFF7FF"/>
          </a:solidFill>
          <a:latin typeface="+mn-lt"/>
        </a:defRPr>
      </a:lvl5pPr>
      <a:lvl6pPr marL="2055813" indent="-222250" algn="l" rtl="0" eaLnBrk="0" fontAlgn="base" hangingPunct="0">
        <a:spcBef>
          <a:spcPct val="30000"/>
        </a:spcBef>
        <a:spcAft>
          <a:spcPct val="0"/>
        </a:spcAft>
        <a:buClr>
          <a:srgbClr val="B0B1B3"/>
        </a:buClr>
        <a:buFont typeface="Wingdings" pitchFamily="2" charset="2"/>
        <a:buChar char="§"/>
        <a:defRPr sz="2000">
          <a:solidFill>
            <a:srgbClr val="EFF7FF"/>
          </a:solidFill>
          <a:latin typeface="+mn-lt"/>
        </a:defRPr>
      </a:lvl6pPr>
      <a:lvl7pPr marL="2513013" indent="-222250" algn="l" rtl="0" eaLnBrk="0" fontAlgn="base" hangingPunct="0">
        <a:spcBef>
          <a:spcPct val="30000"/>
        </a:spcBef>
        <a:spcAft>
          <a:spcPct val="0"/>
        </a:spcAft>
        <a:buClr>
          <a:srgbClr val="B0B1B3"/>
        </a:buClr>
        <a:buFont typeface="Wingdings" pitchFamily="2" charset="2"/>
        <a:buChar char="§"/>
        <a:defRPr sz="2000">
          <a:solidFill>
            <a:srgbClr val="EFF7FF"/>
          </a:solidFill>
          <a:latin typeface="+mn-lt"/>
        </a:defRPr>
      </a:lvl7pPr>
      <a:lvl8pPr marL="2970213" indent="-222250" algn="l" rtl="0" eaLnBrk="0" fontAlgn="base" hangingPunct="0">
        <a:spcBef>
          <a:spcPct val="30000"/>
        </a:spcBef>
        <a:spcAft>
          <a:spcPct val="0"/>
        </a:spcAft>
        <a:buClr>
          <a:srgbClr val="B0B1B3"/>
        </a:buClr>
        <a:buFont typeface="Wingdings" pitchFamily="2" charset="2"/>
        <a:buChar char="§"/>
        <a:defRPr sz="2000">
          <a:solidFill>
            <a:srgbClr val="EFF7FF"/>
          </a:solidFill>
          <a:latin typeface="+mn-lt"/>
        </a:defRPr>
      </a:lvl8pPr>
      <a:lvl9pPr marL="3427413" indent="-222250" algn="l" rtl="0" eaLnBrk="0" fontAlgn="base" hangingPunct="0">
        <a:spcBef>
          <a:spcPct val="30000"/>
        </a:spcBef>
        <a:spcAft>
          <a:spcPct val="0"/>
        </a:spcAft>
        <a:buClr>
          <a:srgbClr val="B0B1B3"/>
        </a:buClr>
        <a:buFont typeface="Wingdings" pitchFamily="2" charset="2"/>
        <a:buChar char="§"/>
        <a:defRPr sz="2000">
          <a:solidFill>
            <a:srgbClr val="EFF7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63.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g"/><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jpg"/><Relationship Id="rId11" Type="http://schemas.openxmlformats.org/officeDocument/2006/relationships/image" Target="../media/image25.png"/><Relationship Id="rId5" Type="http://schemas.openxmlformats.org/officeDocument/2006/relationships/image" Target="../media/image19.jpg"/><Relationship Id="rId10" Type="http://schemas.openxmlformats.org/officeDocument/2006/relationships/image" Target="../media/image24.tiff"/><Relationship Id="rId4" Type="http://schemas.openxmlformats.org/officeDocument/2006/relationships/image" Target="../media/image18.jpg"/><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www.paralegalalliance.com/7-steps-to-conduct-rocking-legal-research/#comment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tiff"/><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47.tiff"/></Relationships>
</file>

<file path=ppt/slides/_rels/slide3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microsoft.com/office/2007/relationships/hdphoto" Target="../media/hdphoto1.wdp"/></Relationships>
</file>

<file path=ppt/slides/_rels/slide4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hyperlink" Target="http://bookshuntersblog.blogspot.com/2014/07/post-promozionali-pochi-ma-buoni.html"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5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mailto:wendy.walsh@fema.dhs.gov"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65.jpg"/><Relationship Id="rId4" Type="http://schemas.openxmlformats.org/officeDocument/2006/relationships/hyperlink" Target="https://urldefense.proofpoint.com/v2/url?u=http-3A__training.fema.gov_hiedu&amp;d=DwMFAg&amp;c=c6MrceVCY5m5A_KAUkrdoA&amp;r=UYCsiguGMur4eVVV64TidxpTLGgBHn3L-ZBMtrPJyTQ&amp;m=DXHzd0m6ms4xhnZdQZsW7D-v4VKa2RFjW1JfCTiqRow&amp;s=9c1MRGJ1qtugtyIIfhwPSc9qKjYXm82z_lX9lANjBns&amp;e="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66.jpg"/><Relationship Id="rId7" Type="http://schemas.openxmlformats.org/officeDocument/2006/relationships/image" Target="../media/image68.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hyperlink" Target="https://creativecommons.org/licenses/by-nc-sa/3.0/" TargetMode="External"/><Relationship Id="rId5" Type="http://schemas.openxmlformats.org/officeDocument/2006/relationships/hyperlink" Target="https://teacherrogers.wordpress.com/2011/10/08/instructional-design-development-model-for-an-online-course/" TargetMode="External"/><Relationship Id="rId4" Type="http://schemas.openxmlformats.org/officeDocument/2006/relationships/image" Target="../media/image67.png"/></Relationships>
</file>

<file path=ppt/slides/_rels/slide55.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ideo" Target="https://www.youtube.com/embed/YIf5qixC9fs" TargetMode="External"/><Relationship Id="rId6" Type="http://schemas.openxmlformats.org/officeDocument/2006/relationships/hyperlink" Target="http://laurie-marshall.com/" TargetMode="External"/><Relationship Id="rId5" Type="http://schemas.openxmlformats.org/officeDocument/2006/relationships/image" Target="../media/image8.pn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3.tiff"/><Relationship Id="rId2" Type="http://schemas.openxmlformats.org/officeDocument/2006/relationships/hyperlink" Target="https://hazards.colorado.edu/workshop/2018/workshop-evaluation" TargetMode="Externa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s://hazards.colorado.edu/workshop/2019/graphic-recordings" TargetMode="Externa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3.xml"/><Relationship Id="rId5" Type="http://schemas.openxmlformats.org/officeDocument/2006/relationships/image" Target="../media/image82.png"/><Relationship Id="rId4" Type="http://schemas.openxmlformats.org/officeDocument/2006/relationships/image" Target="../media/image81.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www.facebook.com/hazcenter" TargetMode="External"/><Relationship Id="rId2" Type="http://schemas.openxmlformats.org/officeDocument/2006/relationships/hyperlink" Target="http://www.twitter.com/HazCenter" TargetMode="External"/><Relationship Id="rId1" Type="http://schemas.openxmlformats.org/officeDocument/2006/relationships/slideLayout" Target="../slideLayouts/slideLayout4.xml"/><Relationship Id="rId5" Type="http://schemas.openxmlformats.org/officeDocument/2006/relationships/image" Target="../media/image83.png"/><Relationship Id="rId4" Type="http://schemas.openxmlformats.org/officeDocument/2006/relationships/hyperlink" Target="http://www.linkedin.com/company/natural-hazards-center"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hyperlink" Target="https://hazards.colorado.edu/signup" TargetMode="Externa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hyperlink" Target="https://hazards.colorado.edu/" TargetMode="External"/><Relationship Id="rId2" Type="http://schemas.openxmlformats.org/officeDocument/2006/relationships/hyperlink" Target="mailto:Jennifer.L.Tobin@Colorado.edu" TargetMode="External"/><Relationship Id="rId1" Type="http://schemas.openxmlformats.org/officeDocument/2006/relationships/slideLayout" Target="../slideLayouts/slideLayout2.xml"/><Relationship Id="rId4" Type="http://schemas.openxmlformats.org/officeDocument/2006/relationships/image" Target="../media/image85.jpg"/></Relationships>
</file>

<file path=ppt/slides/_rels/slide73.xml.rels><?xml version="1.0" encoding="UTF-8" standalone="yes"?>
<Relationships xmlns="http://schemas.openxmlformats.org/package/2006/relationships"><Relationship Id="rId3" Type="http://schemas.openxmlformats.org/officeDocument/2006/relationships/hyperlink" Target="mailto:jolie.breeden@colorado.edu" TargetMode="External"/><Relationship Id="rId2" Type="http://schemas.openxmlformats.org/officeDocument/2006/relationships/notesSlide" Target="../notesSlides/notesSlide61.xml"/><Relationship Id="rId1" Type="http://schemas.openxmlformats.org/officeDocument/2006/relationships/slideLayout" Target="../slideLayouts/slideLayout66.xml"/><Relationship Id="rId6" Type="http://schemas.openxmlformats.org/officeDocument/2006/relationships/hyperlink" Target="mailto:Danielle.green@associates.fema.dhs.gov" TargetMode="External"/><Relationship Id="rId5" Type="http://schemas.openxmlformats.org/officeDocument/2006/relationships/hyperlink" Target="mailto:Barbara.Johnson3@fema.dhs.gov" TargetMode="External"/><Relationship Id="rId4" Type="http://schemas.openxmlformats.org/officeDocument/2006/relationships/hyperlink" Target="mailto:wendy.walsh@fema.dhs.gov"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billandersonfund.or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Google Shape;45;p8"/>
          <p:cNvSpPr txBox="1">
            <a:spLocks noGrp="1"/>
          </p:cNvSpPr>
          <p:nvPr>
            <p:ph type="ctrTitle"/>
          </p:nvPr>
        </p:nvSpPr>
        <p:spPr>
          <a:xfrm>
            <a:off x="458850" y="3637342"/>
            <a:ext cx="8226300" cy="1395850"/>
          </a:xfrm>
          <a:prstGeom prst="rect">
            <a:avLst/>
          </a:prstGeom>
          <a:noFill/>
          <a:ln>
            <a:noFill/>
          </a:ln>
        </p:spPr>
        <p:txBody>
          <a:bodyPr spcFirstLastPara="1" wrap="square" lIns="91425" tIns="45700" rIns="91425" bIns="45700" anchor="b" anchorCtr="0">
            <a:noAutofit/>
          </a:bodyPr>
          <a:lstStyle/>
          <a:p>
            <a:pPr lvl="0">
              <a:buSzPts val="1100"/>
            </a:pPr>
            <a:r>
              <a:rPr lang="en-US" sz="2800" i="1" dirty="0"/>
              <a:t>Highlights from the 21</a:t>
            </a:r>
            <a:r>
              <a:rPr lang="en-US" sz="2800" i="1" baseline="30000" dirty="0"/>
              <a:t>st</a:t>
            </a:r>
            <a:r>
              <a:rPr lang="en-US" sz="2800" i="1" dirty="0"/>
              <a:t> Annual EM Higher Education Symposium and the 44th</a:t>
            </a:r>
            <a:r>
              <a:rPr lang="en-US" sz="2800" dirty="0"/>
              <a:t> </a:t>
            </a:r>
            <a:r>
              <a:rPr lang="en-US" sz="2800" i="1" dirty="0"/>
              <a:t>Annual Natural Hazards Research and Applications Workshop</a:t>
            </a:r>
            <a:endParaRPr sz="2800" dirty="0"/>
          </a:p>
        </p:txBody>
      </p:sp>
      <p:sp>
        <p:nvSpPr>
          <p:cNvPr id="46" name="Google Shape;46;p8"/>
          <p:cNvSpPr txBox="1">
            <a:spLocks noGrp="1"/>
          </p:cNvSpPr>
          <p:nvPr>
            <p:ph type="subTitle" idx="1"/>
          </p:nvPr>
        </p:nvSpPr>
        <p:spPr>
          <a:xfrm>
            <a:off x="342900" y="5033192"/>
            <a:ext cx="7769100" cy="701700"/>
          </a:xfrm>
          <a:prstGeom prst="rect">
            <a:avLst/>
          </a:prstGeom>
          <a:noFill/>
          <a:ln>
            <a:noFill/>
          </a:ln>
        </p:spPr>
        <p:txBody>
          <a:bodyPr spcFirstLastPara="1" wrap="square" lIns="91425" tIns="45700" rIns="91425" bIns="45700" anchor="t" anchorCtr="0">
            <a:noAutofit/>
          </a:bodyPr>
          <a:lstStyle/>
          <a:p>
            <a:pPr marL="0" lvl="0" indent="0" algn="l" rtl="0">
              <a:spcBef>
                <a:spcPts val="1320"/>
              </a:spcBef>
              <a:spcAft>
                <a:spcPts val="0"/>
              </a:spcAft>
              <a:buSzPts val="2200"/>
              <a:buFont typeface="Noto Sans Symbols"/>
              <a:buNone/>
            </a:pPr>
            <a:r>
              <a:rPr lang="en-US" sz="2500" dirty="0"/>
              <a:t> 23 June 2019</a:t>
            </a:r>
            <a:endParaRPr sz="2500" dirty="0"/>
          </a:p>
        </p:txBody>
      </p:sp>
      <p:pic>
        <p:nvPicPr>
          <p:cNvPr id="8" name="Picture Placeholder 7">
            <a:extLst>
              <a:ext uri="{FF2B5EF4-FFF2-40B4-BE49-F238E27FC236}">
                <a16:creationId xmlns:a16="http://schemas.microsoft.com/office/drawing/2014/main" id="{2075797B-0B19-4189-AC02-85D329659171}"/>
              </a:ext>
            </a:extLst>
          </p:cNvPr>
          <p:cNvPicPr>
            <a:picLocks noGrp="1" noChangeAspect="1"/>
          </p:cNvPicPr>
          <p:nvPr>
            <p:ph type="pic" idx="2"/>
          </p:nvPr>
        </p:nvPicPr>
        <p:blipFill>
          <a:blip r:embed="rId3"/>
          <a:srcRect t="4425" b="4425"/>
          <a:stretch>
            <a:fillRect/>
          </a:stretch>
        </p:blipFill>
        <p:spPr>
          <a:xfrm>
            <a:off x="0" y="-4482"/>
            <a:ext cx="9144000" cy="3429000"/>
          </a:xfr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6AF2D-D86B-4013-8ED8-B0FA19EB8A0F}"/>
              </a:ext>
            </a:extLst>
          </p:cNvPr>
          <p:cNvSpPr>
            <a:spLocks noGrp="1"/>
          </p:cNvSpPr>
          <p:nvPr>
            <p:ph type="title"/>
          </p:nvPr>
        </p:nvSpPr>
        <p:spPr/>
        <p:txBody>
          <a:bodyPr/>
          <a:lstStyle/>
          <a:p>
            <a:pPr algn="ctr"/>
            <a:r>
              <a:rPr lang="en-US" dirty="0"/>
              <a:t>Aaron Titus, J.D.</a:t>
            </a:r>
          </a:p>
        </p:txBody>
      </p:sp>
      <p:pic>
        <p:nvPicPr>
          <p:cNvPr id="6" name="Content Placeholder 5">
            <a:extLst>
              <a:ext uri="{FF2B5EF4-FFF2-40B4-BE49-F238E27FC236}">
                <a16:creationId xmlns:a16="http://schemas.microsoft.com/office/drawing/2014/main" id="{143EB270-9394-456A-BC73-2E8EFC8E43E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43000" y="1066800"/>
            <a:ext cx="4495800" cy="4495800"/>
          </a:xfrm>
        </p:spPr>
      </p:pic>
      <p:sp>
        <p:nvSpPr>
          <p:cNvPr id="4" name="Slide Number Placeholder 3">
            <a:extLst>
              <a:ext uri="{FF2B5EF4-FFF2-40B4-BE49-F238E27FC236}">
                <a16:creationId xmlns:a16="http://schemas.microsoft.com/office/drawing/2014/main" id="{57C74FFF-8E8C-4C89-9E20-4D74A20D5637}"/>
              </a:ext>
            </a:extLst>
          </p:cNvPr>
          <p:cNvSpPr>
            <a:spLocks noGrp="1"/>
          </p:cNvSpPr>
          <p:nvPr>
            <p:ph type="sldNum" sz="quarter" idx="10"/>
          </p:nvPr>
        </p:nvSpPr>
        <p:spPr/>
        <p:txBody>
          <a:bodyPr/>
          <a:lstStyle/>
          <a:p>
            <a:fld id="{F7FA732E-F0FC-4546-B861-DF79321443FE}" type="slidenum">
              <a:rPr lang="en-US" altLang="en-US" smtClean="0"/>
              <a:pPr/>
              <a:t>10</a:t>
            </a:fld>
            <a:endParaRPr lang="en-US" altLang="en-US" dirty="0"/>
          </a:p>
        </p:txBody>
      </p:sp>
      <p:sp>
        <p:nvSpPr>
          <p:cNvPr id="7" name="TextBox 6">
            <a:extLst>
              <a:ext uri="{FF2B5EF4-FFF2-40B4-BE49-F238E27FC236}">
                <a16:creationId xmlns:a16="http://schemas.microsoft.com/office/drawing/2014/main" id="{4F5B36E2-0A40-47AD-BD74-BFCB21CC397D}"/>
              </a:ext>
            </a:extLst>
          </p:cNvPr>
          <p:cNvSpPr txBox="1"/>
          <p:nvPr/>
        </p:nvSpPr>
        <p:spPr>
          <a:xfrm>
            <a:off x="5844210" y="2057400"/>
            <a:ext cx="3124199" cy="1569660"/>
          </a:xfrm>
          <a:prstGeom prst="rect">
            <a:avLst/>
          </a:prstGeom>
          <a:noFill/>
        </p:spPr>
        <p:txBody>
          <a:bodyPr wrap="square" rtlCol="0">
            <a:spAutoFit/>
          </a:bodyPr>
          <a:lstStyle/>
          <a:p>
            <a:r>
              <a:rPr lang="en-US" sz="3200" dirty="0">
                <a:solidFill>
                  <a:srgbClr val="005288"/>
                </a:solidFill>
                <a:latin typeface="+mj-lt"/>
                <a:ea typeface="+mj-ea"/>
                <a:cs typeface="+mj-cs"/>
              </a:rPr>
              <a:t>Author of “How to Prepare for Everything”</a:t>
            </a:r>
            <a:endParaRPr lang="en-US" sz="3200" dirty="0">
              <a:solidFill>
                <a:srgbClr val="003399"/>
              </a:solidFill>
            </a:endParaRPr>
          </a:p>
        </p:txBody>
      </p:sp>
    </p:spTree>
    <p:extLst>
      <p:ext uri="{BB962C8B-B14F-4D97-AF65-F5344CB8AC3E}">
        <p14:creationId xmlns:p14="http://schemas.microsoft.com/office/powerpoint/2010/main" val="15502103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0252"/>
            <a:ext cx="8610600" cy="685800"/>
          </a:xfrm>
        </p:spPr>
        <p:txBody>
          <a:bodyPr/>
          <a:lstStyle/>
          <a:p>
            <a:pPr algn="ctr"/>
            <a:r>
              <a:rPr lang="en-US" sz="3600" dirty="0"/>
              <a:t>World Café- Talking about What Matters</a:t>
            </a:r>
          </a:p>
        </p:txBody>
      </p:sp>
      <p:sp>
        <p:nvSpPr>
          <p:cNvPr id="4" name="Slide Number Placeholder 3"/>
          <p:cNvSpPr>
            <a:spLocks noGrp="1"/>
          </p:cNvSpPr>
          <p:nvPr>
            <p:ph type="sldNum"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F7FA732E-F0FC-4546-B861-DF79321443FE}" type="slidenum">
              <a:rPr kumimoji="0" lang="en-US" altLang="en-US" sz="2400" b="0" i="0" u="none" strike="noStrike" kern="120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11</a:t>
            </a:fld>
            <a:endParaRPr kumimoji="0" lang="en-US" alt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pic>
        <p:nvPicPr>
          <p:cNvPr id="3" name="Picture 2"/>
          <p:cNvPicPr>
            <a:picLocks noChangeAspect="1"/>
          </p:cNvPicPr>
          <p:nvPr/>
        </p:nvPicPr>
        <p:blipFill rotWithShape="1">
          <a:blip r:embed="rId3"/>
          <a:srcRect l="7757" t="3196" r="7776" b="4112"/>
          <a:stretch/>
        </p:blipFill>
        <p:spPr>
          <a:xfrm>
            <a:off x="159026" y="1568585"/>
            <a:ext cx="5562600" cy="3720830"/>
          </a:xfrm>
          <a:prstGeom prst="rect">
            <a:avLst/>
          </a:prstGeom>
        </p:spPr>
      </p:pic>
      <p:sp>
        <p:nvSpPr>
          <p:cNvPr id="5" name="TextBox 4"/>
          <p:cNvSpPr txBox="1"/>
          <p:nvPr/>
        </p:nvSpPr>
        <p:spPr>
          <a:xfrm>
            <a:off x="5841724" y="1720840"/>
            <a:ext cx="3143250" cy="3416320"/>
          </a:xfrm>
          <a:prstGeom prst="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pPr marL="257175" marR="0" lvl="0" indent="-257175" algn="l" defTabSz="914400" rtl="0" eaLnBrk="1" fontAlgn="base" latinLnBrk="0" hangingPunct="1">
              <a:lnSpc>
                <a:spcPct val="100000"/>
              </a:lnSpc>
              <a:spcBef>
                <a:spcPct val="0"/>
              </a:spcBef>
              <a:spcAft>
                <a:spcPct val="0"/>
              </a:spcAft>
              <a:buClrTx/>
              <a:buSzTx/>
              <a:buFont typeface="Wingdings" panose="05000000000000000000" pitchFamily="2" charset="2"/>
              <a:buChar char="v"/>
              <a:tabLst/>
              <a:defRPr/>
            </a:pPr>
            <a:r>
              <a:rPr kumimoji="0" lang="en-US" sz="1800" b="0" i="1" u="none" strike="noStrike" kern="1200" cap="none" spc="0" normalizeH="0" baseline="0" noProof="0" dirty="0">
                <a:ln>
                  <a:noFill/>
                </a:ln>
                <a:solidFill>
                  <a:srgbClr val="7030A0"/>
                </a:solidFill>
                <a:effectLst/>
                <a:uLnTx/>
                <a:uFillTx/>
                <a:latin typeface="Arial"/>
                <a:ea typeface="+mn-ea"/>
                <a:cs typeface="+mn-cs"/>
              </a:rPr>
              <a:t>Cafes are being hosted at lunch times Wednesday &amp; Thursday in K- Building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1" u="none" strike="noStrike" kern="1200" cap="none" spc="0" normalizeH="0" baseline="0" noProof="0" dirty="0">
              <a:ln>
                <a:noFill/>
              </a:ln>
              <a:solidFill>
                <a:srgbClr val="7030A0"/>
              </a:solidFill>
              <a:effectLst/>
              <a:uLnTx/>
              <a:uFillTx/>
              <a:latin typeface="Arial"/>
              <a:ea typeface="+mn-ea"/>
              <a:cs typeface="+mn-cs"/>
            </a:endParaRPr>
          </a:p>
          <a:p>
            <a:pPr marL="257175" marR="0" lvl="0" indent="-257175" algn="l" defTabSz="914400" rtl="0" eaLnBrk="1" fontAlgn="base" latinLnBrk="0" hangingPunct="1">
              <a:lnSpc>
                <a:spcPct val="100000"/>
              </a:lnSpc>
              <a:spcBef>
                <a:spcPct val="0"/>
              </a:spcBef>
              <a:spcAft>
                <a:spcPct val="0"/>
              </a:spcAft>
              <a:buClrTx/>
              <a:buSzTx/>
              <a:buFont typeface="Wingdings" panose="05000000000000000000" pitchFamily="2" charset="2"/>
              <a:buChar char="v"/>
              <a:tabLst/>
              <a:defRPr/>
            </a:pPr>
            <a:r>
              <a:rPr kumimoji="0" lang="en-US" sz="1800" b="0" i="1" u="none" strike="noStrike" kern="1200" cap="none" spc="0" normalizeH="0" baseline="0" noProof="0" dirty="0">
                <a:ln>
                  <a:noFill/>
                </a:ln>
                <a:solidFill>
                  <a:srgbClr val="7030A0"/>
                </a:solidFill>
                <a:effectLst/>
                <a:uLnTx/>
                <a:uFillTx/>
                <a:latin typeface="Arial"/>
                <a:ea typeface="+mn-ea"/>
                <a:cs typeface="+mn-cs"/>
              </a:rPr>
              <a:t>If you are interested in participating in the café sessions- sign up in the auditorium foyer by 2:00PM today</a:t>
            </a:r>
          </a:p>
          <a:p>
            <a:pPr marL="257175" marR="0" lvl="0" indent="-257175" algn="l" defTabSz="914400" rtl="0" eaLnBrk="1" fontAlgn="base" latinLnBrk="0" hangingPunct="1">
              <a:lnSpc>
                <a:spcPct val="100000"/>
              </a:lnSpc>
              <a:spcBef>
                <a:spcPct val="0"/>
              </a:spcBef>
              <a:spcAft>
                <a:spcPct val="0"/>
              </a:spcAft>
              <a:buClrTx/>
              <a:buSzTx/>
              <a:buFont typeface="Wingdings" panose="05000000000000000000" pitchFamily="2" charset="2"/>
              <a:buChar char="v"/>
              <a:tabLst/>
              <a:defRPr/>
            </a:pPr>
            <a:endParaRPr kumimoji="0" lang="en-US" sz="1800" b="0" i="1" u="none" strike="noStrike" kern="1200" cap="none" spc="0" normalizeH="0" baseline="0" noProof="0" dirty="0">
              <a:ln>
                <a:noFill/>
              </a:ln>
              <a:solidFill>
                <a:srgbClr val="7030A0"/>
              </a:solidFill>
              <a:effectLst/>
              <a:uLnTx/>
              <a:uFillTx/>
              <a:latin typeface="Arial"/>
              <a:ea typeface="+mn-ea"/>
              <a:cs typeface="+mn-cs"/>
            </a:endParaRPr>
          </a:p>
          <a:p>
            <a:pPr marL="257175" marR="0" lvl="0" indent="-257175" algn="l" defTabSz="914400" rtl="0" eaLnBrk="1" fontAlgn="base" latinLnBrk="0" hangingPunct="1">
              <a:lnSpc>
                <a:spcPct val="100000"/>
              </a:lnSpc>
              <a:spcBef>
                <a:spcPct val="0"/>
              </a:spcBef>
              <a:spcAft>
                <a:spcPct val="0"/>
              </a:spcAft>
              <a:buClrTx/>
              <a:buSzTx/>
              <a:buFont typeface="Wingdings" panose="05000000000000000000" pitchFamily="2" charset="2"/>
              <a:buChar char="v"/>
              <a:tabLst/>
              <a:defRPr/>
            </a:pPr>
            <a:r>
              <a:rPr kumimoji="0" lang="en-US" sz="1800" b="0" i="1" u="none" strike="noStrike" kern="1200" cap="none" spc="0" normalizeH="0" baseline="0" noProof="0" dirty="0">
                <a:ln>
                  <a:noFill/>
                </a:ln>
                <a:solidFill>
                  <a:srgbClr val="7030A0"/>
                </a:solidFill>
                <a:effectLst/>
                <a:uLnTx/>
                <a:uFillTx/>
                <a:latin typeface="Arial"/>
                <a:ea typeface="+mn-ea"/>
                <a:cs typeface="+mn-cs"/>
              </a:rPr>
              <a:t>Find more information on page 4 of your program</a:t>
            </a:r>
          </a:p>
        </p:txBody>
      </p:sp>
    </p:spTree>
    <p:extLst>
      <p:ext uri="{BB962C8B-B14F-4D97-AF65-F5344CB8AC3E}">
        <p14:creationId xmlns:p14="http://schemas.microsoft.com/office/powerpoint/2010/main" val="888377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A4282-1DFF-4F46-B9C9-1ABFCF9A7AA9}"/>
              </a:ext>
            </a:extLst>
          </p:cNvPr>
          <p:cNvSpPr>
            <a:spLocks noGrp="1"/>
          </p:cNvSpPr>
          <p:nvPr>
            <p:ph type="title"/>
          </p:nvPr>
        </p:nvSpPr>
        <p:spPr>
          <a:xfrm>
            <a:off x="710165" y="200745"/>
            <a:ext cx="8447087" cy="1053241"/>
          </a:xfrm>
        </p:spPr>
        <p:txBody>
          <a:bodyPr/>
          <a:lstStyle/>
          <a:p>
            <a:pPr algn="r"/>
            <a:r>
              <a:rPr lang="en-US" sz="4000" dirty="0"/>
              <a:t>Incorporating Research into Teaching</a:t>
            </a:r>
            <a:br>
              <a:rPr lang="en-US" dirty="0"/>
            </a:br>
            <a:r>
              <a:rPr lang="en-US" sz="2400" i="1" dirty="0"/>
              <a:t>Moderated by DeeDee Bennett, University at Albany, SUNY</a:t>
            </a:r>
          </a:p>
        </p:txBody>
      </p:sp>
      <p:sp>
        <p:nvSpPr>
          <p:cNvPr id="4" name="Slide Number Placeholder 3">
            <a:extLst>
              <a:ext uri="{FF2B5EF4-FFF2-40B4-BE49-F238E27FC236}">
                <a16:creationId xmlns:a16="http://schemas.microsoft.com/office/drawing/2014/main" id="{13C60A95-4F86-41DE-8BB8-B1D0E121EDA9}"/>
              </a:ext>
            </a:extLst>
          </p:cNvPr>
          <p:cNvSpPr>
            <a:spLocks noGrp="1"/>
          </p:cNvSpPr>
          <p:nvPr>
            <p:ph type="sldNum" sz="quarter" idx="10"/>
          </p:nvPr>
        </p:nvSpPr>
        <p:spPr/>
        <p:txBody>
          <a:bodyPr/>
          <a:lstStyle/>
          <a:p>
            <a:fld id="{F7FA732E-F0FC-4546-B861-DF79321443FE}" type="slidenum">
              <a:rPr lang="en-US" altLang="en-US" smtClean="0"/>
              <a:pPr/>
              <a:t>12</a:t>
            </a:fld>
            <a:endParaRPr lang="en-US" altLang="en-US" dirty="0"/>
          </a:p>
        </p:txBody>
      </p:sp>
      <p:pic>
        <p:nvPicPr>
          <p:cNvPr id="8" name="Picture 7">
            <a:extLst>
              <a:ext uri="{FF2B5EF4-FFF2-40B4-BE49-F238E27FC236}">
                <a16:creationId xmlns:a16="http://schemas.microsoft.com/office/drawing/2014/main" id="{A9BF1414-9D91-4058-8C5F-41748A1C50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6400" y="2247899"/>
            <a:ext cx="1774711" cy="2362201"/>
          </a:xfrm>
          <a:prstGeom prst="rect">
            <a:avLst/>
          </a:prstGeom>
        </p:spPr>
      </p:pic>
      <p:pic>
        <p:nvPicPr>
          <p:cNvPr id="10" name="Picture 9">
            <a:extLst>
              <a:ext uri="{FF2B5EF4-FFF2-40B4-BE49-F238E27FC236}">
                <a16:creationId xmlns:a16="http://schemas.microsoft.com/office/drawing/2014/main" id="{B65C7F3A-B4C4-4B8D-AD21-7B4C0C9FBB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55037" y="2245122"/>
            <a:ext cx="1774711" cy="2364978"/>
          </a:xfrm>
          <a:prstGeom prst="rect">
            <a:avLst/>
          </a:prstGeom>
        </p:spPr>
      </p:pic>
      <p:pic>
        <p:nvPicPr>
          <p:cNvPr id="12" name="Picture 11">
            <a:extLst>
              <a:ext uri="{FF2B5EF4-FFF2-40B4-BE49-F238E27FC236}">
                <a16:creationId xmlns:a16="http://schemas.microsoft.com/office/drawing/2014/main" id="{138AC699-0B83-4B78-BADD-68AC74808F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2130" y="2245122"/>
            <a:ext cx="1653831" cy="2364978"/>
          </a:xfrm>
          <a:prstGeom prst="rect">
            <a:avLst/>
          </a:prstGeom>
        </p:spPr>
      </p:pic>
      <p:sp>
        <p:nvSpPr>
          <p:cNvPr id="14" name="TextBox 13">
            <a:extLst>
              <a:ext uri="{FF2B5EF4-FFF2-40B4-BE49-F238E27FC236}">
                <a16:creationId xmlns:a16="http://schemas.microsoft.com/office/drawing/2014/main" id="{1151911D-FBB9-453C-8C79-DBAC39E896BD}"/>
              </a:ext>
            </a:extLst>
          </p:cNvPr>
          <p:cNvSpPr txBox="1"/>
          <p:nvPr/>
        </p:nvSpPr>
        <p:spPr>
          <a:xfrm>
            <a:off x="1555807" y="4806462"/>
            <a:ext cx="2384769" cy="584775"/>
          </a:xfrm>
          <a:prstGeom prst="rect">
            <a:avLst/>
          </a:prstGeom>
          <a:noFill/>
        </p:spPr>
        <p:txBody>
          <a:bodyPr wrap="square" rtlCol="0">
            <a:spAutoFit/>
          </a:bodyPr>
          <a:lstStyle/>
          <a:p>
            <a:pPr algn="ctr"/>
            <a:r>
              <a:rPr lang="en-US" sz="1800" dirty="0">
                <a:solidFill>
                  <a:srgbClr val="005288"/>
                </a:solidFill>
                <a:latin typeface="+mj-lt"/>
                <a:ea typeface="+mj-ea"/>
                <a:cs typeface="+mj-cs"/>
              </a:rPr>
              <a:t>Jessica Jensen</a:t>
            </a:r>
          </a:p>
          <a:p>
            <a:r>
              <a:rPr lang="en-US" sz="1400" dirty="0">
                <a:solidFill>
                  <a:srgbClr val="005288"/>
                </a:solidFill>
                <a:latin typeface="+mj-lt"/>
                <a:ea typeface="+mj-ea"/>
                <a:cs typeface="+mj-cs"/>
              </a:rPr>
              <a:t>North Dakota State University</a:t>
            </a:r>
          </a:p>
        </p:txBody>
      </p:sp>
      <p:sp>
        <p:nvSpPr>
          <p:cNvPr id="15" name="TextBox 14">
            <a:extLst>
              <a:ext uri="{FF2B5EF4-FFF2-40B4-BE49-F238E27FC236}">
                <a16:creationId xmlns:a16="http://schemas.microsoft.com/office/drawing/2014/main" id="{2AFD18D6-30D0-4F1B-992C-6DFB7902F762}"/>
              </a:ext>
            </a:extLst>
          </p:cNvPr>
          <p:cNvSpPr txBox="1"/>
          <p:nvPr/>
        </p:nvSpPr>
        <p:spPr>
          <a:xfrm>
            <a:off x="3952608" y="4797515"/>
            <a:ext cx="2187231" cy="584775"/>
          </a:xfrm>
          <a:prstGeom prst="rect">
            <a:avLst/>
          </a:prstGeom>
          <a:noFill/>
        </p:spPr>
        <p:txBody>
          <a:bodyPr wrap="square" rtlCol="0">
            <a:spAutoFit/>
          </a:bodyPr>
          <a:lstStyle/>
          <a:p>
            <a:pPr algn="ctr"/>
            <a:r>
              <a:rPr lang="en-US" sz="1800" dirty="0">
                <a:solidFill>
                  <a:srgbClr val="005288"/>
                </a:solidFill>
                <a:latin typeface="+mj-lt"/>
                <a:ea typeface="+mj-ea"/>
                <a:cs typeface="+mj-cs"/>
              </a:rPr>
              <a:t>Jerry Murphy</a:t>
            </a:r>
          </a:p>
          <a:p>
            <a:pPr algn="ctr"/>
            <a:r>
              <a:rPr lang="en-US" sz="1400" dirty="0">
                <a:solidFill>
                  <a:srgbClr val="005288"/>
                </a:solidFill>
                <a:latin typeface="+mj-lt"/>
                <a:ea typeface="+mj-ea"/>
                <a:cs typeface="+mj-cs"/>
              </a:rPr>
              <a:t>University of Florida</a:t>
            </a:r>
          </a:p>
        </p:txBody>
      </p:sp>
      <p:sp>
        <p:nvSpPr>
          <p:cNvPr id="16" name="TextBox 15">
            <a:extLst>
              <a:ext uri="{FF2B5EF4-FFF2-40B4-BE49-F238E27FC236}">
                <a16:creationId xmlns:a16="http://schemas.microsoft.com/office/drawing/2014/main" id="{53C78461-33A8-418A-A23B-BA6A6CC07F7D}"/>
              </a:ext>
            </a:extLst>
          </p:cNvPr>
          <p:cNvSpPr txBox="1"/>
          <p:nvPr/>
        </p:nvSpPr>
        <p:spPr>
          <a:xfrm>
            <a:off x="6347169" y="4794430"/>
            <a:ext cx="2187231" cy="584775"/>
          </a:xfrm>
          <a:prstGeom prst="rect">
            <a:avLst/>
          </a:prstGeom>
          <a:noFill/>
        </p:spPr>
        <p:txBody>
          <a:bodyPr wrap="square" rtlCol="0">
            <a:spAutoFit/>
          </a:bodyPr>
          <a:lstStyle/>
          <a:p>
            <a:pPr algn="ctr"/>
            <a:r>
              <a:rPr lang="en-US" sz="1800" dirty="0">
                <a:solidFill>
                  <a:srgbClr val="005288"/>
                </a:solidFill>
                <a:latin typeface="+mj-lt"/>
                <a:ea typeface="+mj-ea"/>
                <a:cs typeface="+mj-cs"/>
              </a:rPr>
              <a:t>Christian Uhr</a:t>
            </a:r>
          </a:p>
          <a:p>
            <a:pPr algn="ctr"/>
            <a:r>
              <a:rPr lang="en-US" sz="1400" dirty="0">
                <a:solidFill>
                  <a:srgbClr val="005288"/>
                </a:solidFill>
                <a:latin typeface="+mj-lt"/>
                <a:ea typeface="+mj-ea"/>
                <a:cs typeface="+mj-cs"/>
              </a:rPr>
              <a:t>Lund University/ MSB</a:t>
            </a:r>
          </a:p>
        </p:txBody>
      </p:sp>
      <p:pic>
        <p:nvPicPr>
          <p:cNvPr id="5" name="Picture 4">
            <a:extLst>
              <a:ext uri="{FF2B5EF4-FFF2-40B4-BE49-F238E27FC236}">
                <a16:creationId xmlns:a16="http://schemas.microsoft.com/office/drawing/2014/main" id="{49D53745-97BF-4B2C-BFA1-9FB1FED753E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7729"/>
          <a:stretch/>
        </p:blipFill>
        <p:spPr>
          <a:xfrm>
            <a:off x="151769" y="305643"/>
            <a:ext cx="1212659" cy="1678576"/>
          </a:xfrm>
          <a:prstGeom prst="rect">
            <a:avLst/>
          </a:prstGeom>
        </p:spPr>
      </p:pic>
    </p:spTree>
    <p:extLst>
      <p:ext uri="{BB962C8B-B14F-4D97-AF65-F5344CB8AC3E}">
        <p14:creationId xmlns:p14="http://schemas.microsoft.com/office/powerpoint/2010/main" val="40173682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6D58BEFE-EEE6-584A-A0BE-FCE42E9B7D5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6602" b="16602"/>
          <a:stretch>
            <a:fillRect/>
          </a:stretch>
        </p:blipFill>
        <p:spPr>
          <a:xfrm>
            <a:off x="841373" y="16173"/>
            <a:ext cx="7478020" cy="2804258"/>
          </a:xfrm>
        </p:spPr>
      </p:pic>
      <p:sp>
        <p:nvSpPr>
          <p:cNvPr id="4" name="Slide Number Placeholder 3">
            <a:extLst>
              <a:ext uri="{FF2B5EF4-FFF2-40B4-BE49-F238E27FC236}">
                <a16:creationId xmlns:a16="http://schemas.microsoft.com/office/drawing/2014/main" id="{EA9C4612-1BBD-C142-8474-D92A590A7931}"/>
              </a:ext>
            </a:extLst>
          </p:cNvPr>
          <p:cNvSpPr>
            <a:spLocks noGrp="1"/>
          </p:cNvSpPr>
          <p:nvPr>
            <p:ph type="sldNum" sz="quarter" idx="4294967295"/>
          </p:nvPr>
        </p:nvSpPr>
        <p:spPr>
          <a:xfrm>
            <a:off x="8686800" y="6369050"/>
            <a:ext cx="457200" cy="26035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13</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pic>
        <p:nvPicPr>
          <p:cNvPr id="8" name="Picture 7">
            <a:extLst>
              <a:ext uri="{FF2B5EF4-FFF2-40B4-BE49-F238E27FC236}">
                <a16:creationId xmlns:a16="http://schemas.microsoft.com/office/drawing/2014/main" id="{4055549A-1676-4D41-A019-D59A912594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8604" y="1676535"/>
            <a:ext cx="1437380" cy="958253"/>
          </a:xfrm>
          <a:prstGeom prst="rect">
            <a:avLst/>
          </a:prstGeom>
          <a:effectLst>
            <a:outerShdw blurRad="76200" dist="25400" dir="2700000" sy="-23000" kx="-800400" algn="bl" rotWithShape="0">
              <a:prstClr val="black">
                <a:alpha val="20000"/>
              </a:prstClr>
            </a:outerShdw>
          </a:effectLst>
          <a:scene3d>
            <a:camera prst="orthographicFront"/>
            <a:lightRig rig="threePt" dir="t"/>
          </a:scene3d>
          <a:sp3d>
            <a:bevelB w="139700" prst="cross"/>
          </a:sp3d>
        </p:spPr>
      </p:pic>
      <p:sp>
        <p:nvSpPr>
          <p:cNvPr id="9" name="Title 1">
            <a:extLst>
              <a:ext uri="{FF2B5EF4-FFF2-40B4-BE49-F238E27FC236}">
                <a16:creationId xmlns:a16="http://schemas.microsoft.com/office/drawing/2014/main" id="{4967FA2B-E919-5845-9380-D1CB7FCC065E}"/>
              </a:ext>
            </a:extLst>
          </p:cNvPr>
          <p:cNvSpPr txBox="1">
            <a:spLocks/>
          </p:cNvSpPr>
          <p:nvPr/>
        </p:nvSpPr>
        <p:spPr bwMode="auto">
          <a:xfrm>
            <a:off x="738600" y="1031216"/>
            <a:ext cx="8141986" cy="2790085"/>
          </a:xfrm>
          <a:prstGeom prst="rect">
            <a:avLst/>
          </a:prstGeom>
          <a:noFill/>
          <a:ln>
            <a:noFill/>
          </a:ln>
          <a:effectLst/>
          <a:extLst/>
        </p:spPr>
        <p:txBody>
          <a:bodyPr vert="horz" wrap="square" lIns="91440" tIns="45720" rIns="91440" bIns="45720" numCol="1" anchor="b" anchorCtr="0" compatLnSpc="1">
            <a:prstTxWarp prst="textNoShape">
              <a:avLst/>
            </a:prstTxWarp>
            <a:normAutofit/>
          </a:bodyPr>
          <a:lstStyle>
            <a:lvl1pPr algn="l" rtl="0" eaLnBrk="0" fontAlgn="base" hangingPunct="0">
              <a:spcBef>
                <a:spcPct val="0"/>
              </a:spcBef>
              <a:spcAft>
                <a:spcPct val="0"/>
              </a:spcAft>
              <a:defRPr sz="4200">
                <a:solidFill>
                  <a:srgbClr val="005288"/>
                </a:solidFill>
                <a:latin typeface="+mj-lt"/>
                <a:ea typeface="+mj-ea"/>
                <a:cs typeface="+mj-cs"/>
              </a:defRPr>
            </a:lvl1pPr>
            <a:lvl2pPr algn="l" rtl="0" eaLnBrk="0" fontAlgn="base" hangingPunct="0">
              <a:spcBef>
                <a:spcPct val="0"/>
              </a:spcBef>
              <a:spcAft>
                <a:spcPct val="0"/>
              </a:spcAft>
              <a:defRPr sz="4200">
                <a:solidFill>
                  <a:srgbClr val="005288"/>
                </a:solidFill>
                <a:latin typeface="Times New Roman" pitchFamily="18" charset="0"/>
              </a:defRPr>
            </a:lvl2pPr>
            <a:lvl3pPr algn="l" rtl="0" eaLnBrk="0" fontAlgn="base" hangingPunct="0">
              <a:spcBef>
                <a:spcPct val="0"/>
              </a:spcBef>
              <a:spcAft>
                <a:spcPct val="0"/>
              </a:spcAft>
              <a:defRPr sz="4200">
                <a:solidFill>
                  <a:srgbClr val="005288"/>
                </a:solidFill>
                <a:latin typeface="Times New Roman" pitchFamily="18" charset="0"/>
              </a:defRPr>
            </a:lvl3pPr>
            <a:lvl4pPr algn="l" rtl="0" eaLnBrk="0" fontAlgn="base" hangingPunct="0">
              <a:spcBef>
                <a:spcPct val="0"/>
              </a:spcBef>
              <a:spcAft>
                <a:spcPct val="0"/>
              </a:spcAft>
              <a:defRPr sz="4200">
                <a:solidFill>
                  <a:srgbClr val="005288"/>
                </a:solidFill>
                <a:latin typeface="Times New Roman" pitchFamily="18" charset="0"/>
              </a:defRPr>
            </a:lvl4pPr>
            <a:lvl5pPr algn="l" rtl="0" eaLnBrk="0" fontAlgn="base" hangingPunct="0">
              <a:spcBef>
                <a:spcPct val="0"/>
              </a:spcBef>
              <a:spcAft>
                <a:spcPct val="0"/>
              </a:spcAft>
              <a:defRPr sz="4200">
                <a:solidFill>
                  <a:srgbClr val="005288"/>
                </a:solidFill>
                <a:latin typeface="Times New Roman" pitchFamily="18" charset="0"/>
              </a:defRPr>
            </a:lvl5pPr>
            <a:lvl6pPr marL="457200" algn="l" rtl="0" eaLnBrk="0" fontAlgn="base" hangingPunct="0">
              <a:spcBef>
                <a:spcPct val="0"/>
              </a:spcBef>
              <a:spcAft>
                <a:spcPct val="0"/>
              </a:spcAft>
              <a:defRPr sz="4200">
                <a:solidFill>
                  <a:srgbClr val="000063"/>
                </a:solidFill>
                <a:latin typeface="Times New Roman" pitchFamily="18" charset="0"/>
              </a:defRPr>
            </a:lvl6pPr>
            <a:lvl7pPr marL="914400" algn="l" rtl="0" eaLnBrk="0" fontAlgn="base" hangingPunct="0">
              <a:spcBef>
                <a:spcPct val="0"/>
              </a:spcBef>
              <a:spcAft>
                <a:spcPct val="0"/>
              </a:spcAft>
              <a:defRPr sz="4200">
                <a:solidFill>
                  <a:srgbClr val="000063"/>
                </a:solidFill>
                <a:latin typeface="Times New Roman" pitchFamily="18" charset="0"/>
              </a:defRPr>
            </a:lvl7pPr>
            <a:lvl8pPr marL="1371600" algn="l" rtl="0" eaLnBrk="0" fontAlgn="base" hangingPunct="0">
              <a:spcBef>
                <a:spcPct val="0"/>
              </a:spcBef>
              <a:spcAft>
                <a:spcPct val="0"/>
              </a:spcAft>
              <a:defRPr sz="4200">
                <a:solidFill>
                  <a:srgbClr val="000063"/>
                </a:solidFill>
                <a:latin typeface="Times New Roman" pitchFamily="18" charset="0"/>
              </a:defRPr>
            </a:lvl8pPr>
            <a:lvl9pPr marL="1828800" algn="l" rtl="0" eaLnBrk="0" fontAlgn="base" hangingPunct="0">
              <a:spcBef>
                <a:spcPct val="0"/>
              </a:spcBef>
              <a:spcAft>
                <a:spcPct val="0"/>
              </a:spcAft>
              <a:defRPr sz="4200">
                <a:solidFill>
                  <a:srgbClr val="000063"/>
                </a:solidFill>
                <a:latin typeface="Times New Roman"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C00000"/>
                </a:solidFill>
                <a:effectLst/>
                <a:uLnTx/>
                <a:uFillTx/>
                <a:latin typeface="Arial Bold" charset="0"/>
                <a:ea typeface="+mj-ea"/>
                <a:cs typeface="Arial Bold" charset="0"/>
              </a:rPr>
              <a:t>Minority SURGE Capacity in Disasters</a:t>
            </a:r>
            <a:br>
              <a:rPr kumimoji="0" lang="en-US" sz="2800" b="1" i="0" u="none" strike="noStrike" kern="0" cap="none" spc="0" normalizeH="0" baseline="0" noProof="0" dirty="0">
                <a:ln>
                  <a:noFill/>
                </a:ln>
                <a:solidFill>
                  <a:srgbClr val="C00000"/>
                </a:solidFill>
                <a:effectLst/>
                <a:uLnTx/>
                <a:uFillTx/>
                <a:latin typeface="Arial Bold" charset="0"/>
                <a:ea typeface="+mj-ea"/>
                <a:cs typeface="Arial Bold" charset="0"/>
              </a:rPr>
            </a:br>
            <a:r>
              <a:rPr kumimoji="0" lang="en-US" sz="2800" b="1" i="0" u="none" strike="noStrike" kern="0" cap="none" spc="0" normalizeH="0" baseline="0" noProof="0" dirty="0">
                <a:ln>
                  <a:noFill/>
                </a:ln>
                <a:solidFill>
                  <a:srgbClr val="C00000"/>
                </a:solidFill>
                <a:effectLst/>
                <a:uLnTx/>
                <a:uFillTx/>
                <a:latin typeface="Arial Bold" charset="0"/>
                <a:ea typeface="+mj-ea"/>
                <a:cs typeface="Arial Bold" charset="0"/>
              </a:rPr>
              <a:t>NSF INCLUDES Cohort 2 : 2017- 2019</a:t>
            </a:r>
            <a:endParaRPr kumimoji="0" lang="en-US" sz="2800" b="0" i="0" u="none" strike="noStrike" kern="0" cap="none" spc="0" normalizeH="0" baseline="0" noProof="0" dirty="0">
              <a:ln>
                <a:noFill/>
              </a:ln>
              <a:solidFill>
                <a:srgbClr val="C00000"/>
              </a:solidFill>
              <a:effectLst/>
              <a:uLnTx/>
              <a:uFillTx/>
              <a:latin typeface="Times New Roman"/>
              <a:ea typeface="+mj-ea"/>
              <a:cs typeface="+mj-cs"/>
            </a:endParaRPr>
          </a:p>
        </p:txBody>
      </p:sp>
      <p:sp>
        <p:nvSpPr>
          <p:cNvPr id="10" name="TextBox 5">
            <a:extLst>
              <a:ext uri="{FF2B5EF4-FFF2-40B4-BE49-F238E27FC236}">
                <a16:creationId xmlns:a16="http://schemas.microsoft.com/office/drawing/2014/main" id="{CD175025-B72F-6740-90CE-FAC6A6AC4919}"/>
              </a:ext>
            </a:extLst>
          </p:cNvPr>
          <p:cNvSpPr txBox="1">
            <a:spLocks noChangeArrowheads="1"/>
          </p:cNvSpPr>
          <p:nvPr/>
        </p:nvSpPr>
        <p:spPr bwMode="auto">
          <a:xfrm>
            <a:off x="555203" y="3768844"/>
            <a:ext cx="8360197" cy="1477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0" indent="0" algn="l" rtl="0" eaLnBrk="0" fontAlgn="base" hangingPunct="0">
              <a:spcBef>
                <a:spcPct val="60000"/>
              </a:spcBef>
              <a:spcAft>
                <a:spcPct val="0"/>
              </a:spcAft>
              <a:buClr>
                <a:srgbClr val="B0B1B3"/>
              </a:buClr>
              <a:buFont typeface="Wingdings" pitchFamily="2" charset="2"/>
              <a:buNone/>
              <a:defRPr sz="9900">
                <a:solidFill>
                  <a:schemeClr val="tx1"/>
                </a:solidFill>
                <a:latin typeface="Arial" charset="0"/>
                <a:ea typeface="ＭＳ Ｐゴシック" charset="0"/>
                <a:cs typeface="ＭＳ Ｐゴシック" charset="0"/>
              </a:defRPr>
            </a:lvl1pPr>
            <a:lvl2pPr marL="742950" indent="-285750" algn="l" rtl="0" eaLnBrk="0" fontAlgn="base" hangingPunct="0">
              <a:spcBef>
                <a:spcPct val="30000"/>
              </a:spcBef>
              <a:spcAft>
                <a:spcPct val="0"/>
              </a:spcAft>
              <a:buClr>
                <a:srgbClr val="B0B1B3"/>
              </a:buClr>
              <a:buFont typeface="Wingdings" panose="05000000000000000000" pitchFamily="2" charset="2"/>
              <a:buChar char="§"/>
              <a:defRPr sz="9900">
                <a:solidFill>
                  <a:schemeClr val="tx1"/>
                </a:solidFill>
                <a:latin typeface="Arial" charset="0"/>
                <a:ea typeface="ＭＳ Ｐゴシック" charset="0"/>
              </a:defRPr>
            </a:lvl2pPr>
            <a:lvl3pPr marL="1143000" indent="-228600" algn="l" rtl="0" eaLnBrk="0" fontAlgn="base" hangingPunct="0">
              <a:spcBef>
                <a:spcPct val="30000"/>
              </a:spcBef>
              <a:spcAft>
                <a:spcPct val="0"/>
              </a:spcAft>
              <a:buClr>
                <a:srgbClr val="B0B1B3"/>
              </a:buClr>
              <a:buFont typeface="Wingdings" panose="05000000000000000000" pitchFamily="2" charset="2"/>
              <a:buChar char="§"/>
              <a:defRPr sz="9900">
                <a:solidFill>
                  <a:schemeClr val="tx1"/>
                </a:solidFill>
                <a:latin typeface="Arial" charset="0"/>
                <a:ea typeface="ＭＳ Ｐゴシック" charset="0"/>
              </a:defRPr>
            </a:lvl3pPr>
            <a:lvl4pPr marL="1600200" indent="-228600" algn="l" rtl="0" eaLnBrk="0" fontAlgn="base" hangingPunct="0">
              <a:spcBef>
                <a:spcPct val="30000"/>
              </a:spcBef>
              <a:spcAft>
                <a:spcPct val="0"/>
              </a:spcAft>
              <a:buClr>
                <a:srgbClr val="B0B1B3"/>
              </a:buClr>
              <a:buFont typeface="Wingdings" panose="05000000000000000000" pitchFamily="2" charset="2"/>
              <a:buChar char="§"/>
              <a:defRPr sz="9900">
                <a:solidFill>
                  <a:schemeClr val="tx1"/>
                </a:solidFill>
                <a:latin typeface="Arial" charset="0"/>
                <a:ea typeface="ＭＳ Ｐゴシック" charset="0"/>
              </a:defRPr>
            </a:lvl4pPr>
            <a:lvl5pPr marL="2057400" indent="-228600" algn="l" rtl="0" eaLnBrk="0" fontAlgn="base" hangingPunct="0">
              <a:spcBef>
                <a:spcPct val="30000"/>
              </a:spcBef>
              <a:spcAft>
                <a:spcPct val="0"/>
              </a:spcAft>
              <a:buClr>
                <a:srgbClr val="B0B1B3"/>
              </a:buClr>
              <a:buFont typeface="Wingdings" panose="05000000000000000000" pitchFamily="2" charset="2"/>
              <a:buChar char="§"/>
              <a:defRPr sz="9900">
                <a:solidFill>
                  <a:schemeClr val="tx1"/>
                </a:solidFill>
                <a:latin typeface="Arial" charset="0"/>
                <a:ea typeface="ＭＳ Ｐゴシック" charset="0"/>
              </a:defRPr>
            </a:lvl5pPr>
            <a:lvl6pPr marL="2514600" indent="-228600" algn="l" defTabSz="2506663" rtl="0" eaLnBrk="0" fontAlgn="base" hangingPunct="0">
              <a:spcBef>
                <a:spcPct val="0"/>
              </a:spcBef>
              <a:spcAft>
                <a:spcPct val="0"/>
              </a:spcAft>
              <a:buClr>
                <a:srgbClr val="B0B1B3"/>
              </a:buClr>
              <a:buFont typeface="Wingdings" pitchFamily="2" charset="2"/>
              <a:buChar char="§"/>
              <a:defRPr sz="9900">
                <a:solidFill>
                  <a:schemeClr val="tx1"/>
                </a:solidFill>
                <a:latin typeface="Arial" charset="0"/>
                <a:ea typeface="ＭＳ Ｐゴシック" charset="0"/>
              </a:defRPr>
            </a:lvl6pPr>
            <a:lvl7pPr marL="2971800" indent="-228600" algn="l" defTabSz="2506663" rtl="0" eaLnBrk="0" fontAlgn="base" hangingPunct="0">
              <a:spcBef>
                <a:spcPct val="0"/>
              </a:spcBef>
              <a:spcAft>
                <a:spcPct val="0"/>
              </a:spcAft>
              <a:buClr>
                <a:srgbClr val="B0B1B3"/>
              </a:buClr>
              <a:buFont typeface="Wingdings" pitchFamily="2" charset="2"/>
              <a:buChar char="§"/>
              <a:defRPr sz="9900">
                <a:solidFill>
                  <a:schemeClr val="tx1"/>
                </a:solidFill>
                <a:latin typeface="Arial" charset="0"/>
                <a:ea typeface="ＭＳ Ｐゴシック" charset="0"/>
              </a:defRPr>
            </a:lvl7pPr>
            <a:lvl8pPr marL="3429000" indent="-228600" algn="l" defTabSz="2506663" rtl="0" eaLnBrk="0" fontAlgn="base" hangingPunct="0">
              <a:spcBef>
                <a:spcPct val="0"/>
              </a:spcBef>
              <a:spcAft>
                <a:spcPct val="0"/>
              </a:spcAft>
              <a:buClr>
                <a:srgbClr val="B0B1B3"/>
              </a:buClr>
              <a:buFont typeface="Wingdings" pitchFamily="2" charset="2"/>
              <a:buChar char="§"/>
              <a:defRPr sz="9900">
                <a:solidFill>
                  <a:schemeClr val="tx1"/>
                </a:solidFill>
                <a:latin typeface="Arial" charset="0"/>
                <a:ea typeface="ＭＳ Ｐゴシック" charset="0"/>
              </a:defRPr>
            </a:lvl8pPr>
            <a:lvl9pPr marL="3886200" indent="-228600" algn="l" defTabSz="2506663" rtl="0" eaLnBrk="0" fontAlgn="base" hangingPunct="0">
              <a:spcBef>
                <a:spcPct val="0"/>
              </a:spcBef>
              <a:spcAft>
                <a:spcPct val="0"/>
              </a:spcAft>
              <a:buClr>
                <a:srgbClr val="B0B1B3"/>
              </a:buClr>
              <a:buFont typeface="Wingdings" pitchFamily="2" charset="2"/>
              <a:buChar char="§"/>
              <a:defRPr sz="99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ts val="0"/>
              </a:spcBef>
              <a:spcAft>
                <a:spcPct val="0"/>
              </a:spcAft>
              <a:buClr>
                <a:srgbClr val="B0B1B3"/>
              </a:buClr>
              <a:buSzTx/>
              <a:buFont typeface="Wingdings" pitchFamily="2" charset="2"/>
              <a:buNone/>
              <a:tabLst/>
              <a:defRPr/>
            </a:pPr>
            <a:r>
              <a:rPr kumimoji="0" lang="en-US" sz="1800" b="0" i="0" u="none" strike="noStrike" kern="0" cap="none" spc="0" normalizeH="0" baseline="0" noProof="0" dirty="0">
                <a:ln>
                  <a:noFill/>
                </a:ln>
                <a:solidFill>
                  <a:srgbClr val="000063"/>
                </a:solidFill>
                <a:effectLst/>
                <a:uLnTx/>
                <a:uFillTx/>
                <a:latin typeface="Arial" charset="0"/>
                <a:ea typeface="ＭＳ Ｐゴシック" charset="0"/>
                <a:cs typeface="Arial" charset="0"/>
              </a:rPr>
              <a:t>DeeDee Bennett – SUNY- Albany (PI), Hans Louis-Charles - VCU (co-PI),  </a:t>
            </a:r>
          </a:p>
          <a:p>
            <a:pPr marL="0" marR="0" lvl="0" indent="0" algn="ctr" defTabSz="914400" rtl="0" eaLnBrk="1" fontAlgn="base" latinLnBrk="0" hangingPunct="1">
              <a:lnSpc>
                <a:spcPct val="100000"/>
              </a:lnSpc>
              <a:spcBef>
                <a:spcPts val="0"/>
              </a:spcBef>
              <a:spcAft>
                <a:spcPct val="0"/>
              </a:spcAft>
              <a:buClr>
                <a:srgbClr val="B0B1B3"/>
              </a:buClr>
              <a:buSzTx/>
              <a:buFont typeface="Wingdings" pitchFamily="2" charset="2"/>
              <a:buNone/>
              <a:tabLst/>
              <a:defRPr/>
            </a:pPr>
            <a:r>
              <a:rPr kumimoji="0" lang="en-US" sz="1800" b="0" i="0" u="none" strike="noStrike" kern="0" cap="none" spc="0" normalizeH="0" baseline="0" noProof="0" dirty="0">
                <a:ln>
                  <a:noFill/>
                </a:ln>
                <a:solidFill>
                  <a:srgbClr val="000063"/>
                </a:solidFill>
                <a:effectLst/>
                <a:uLnTx/>
                <a:uFillTx/>
                <a:latin typeface="Arial" charset="0"/>
                <a:ea typeface="ＭＳ Ｐゴシック" charset="0"/>
                <a:cs typeface="Arial" charset="0"/>
              </a:rPr>
              <a:t>Terri Norton – Bucknell (co-PI), Lori Peek - CU Boulder (co-PI), </a:t>
            </a:r>
          </a:p>
          <a:p>
            <a:pPr marL="0" marR="0" lvl="0" indent="0" algn="ctr" defTabSz="914400" rtl="0" eaLnBrk="1" fontAlgn="base" latinLnBrk="0" hangingPunct="1">
              <a:lnSpc>
                <a:spcPct val="100000"/>
              </a:lnSpc>
              <a:spcBef>
                <a:spcPts val="0"/>
              </a:spcBef>
              <a:spcAft>
                <a:spcPct val="0"/>
              </a:spcAft>
              <a:buClr>
                <a:srgbClr val="B0B1B3"/>
              </a:buClr>
              <a:buSzTx/>
              <a:buFont typeface="Wingdings" pitchFamily="2" charset="2"/>
              <a:buNone/>
              <a:tabLst/>
              <a:defRPr/>
            </a:pPr>
            <a:r>
              <a:rPr kumimoji="0" lang="en-US" sz="1800" b="0" i="0" u="none" strike="noStrike" kern="0" cap="none" spc="0" normalizeH="0" baseline="0" noProof="0" dirty="0">
                <a:ln>
                  <a:noFill/>
                </a:ln>
                <a:solidFill>
                  <a:srgbClr val="000063"/>
                </a:solidFill>
                <a:effectLst/>
                <a:uLnTx/>
                <a:uFillTx/>
                <a:latin typeface="Arial" charset="0"/>
                <a:ea typeface="ＭＳ Ｐゴシック" charset="0"/>
                <a:cs typeface="Arial" charset="0"/>
              </a:rPr>
              <a:t>Nnenia Campbell- CU Boulder (Internal Evaluator), </a:t>
            </a:r>
          </a:p>
          <a:p>
            <a:pPr marL="0" marR="0" lvl="0" indent="0" algn="ctr" defTabSz="914400" rtl="0" eaLnBrk="1" fontAlgn="base" latinLnBrk="0" hangingPunct="1">
              <a:lnSpc>
                <a:spcPct val="100000"/>
              </a:lnSpc>
              <a:spcBef>
                <a:spcPts val="0"/>
              </a:spcBef>
              <a:spcAft>
                <a:spcPct val="0"/>
              </a:spcAft>
              <a:buClr>
                <a:srgbClr val="B0B1B3"/>
              </a:buClr>
              <a:buSzTx/>
              <a:buFont typeface="Wingdings" pitchFamily="2" charset="2"/>
              <a:buNone/>
              <a:tabLst/>
              <a:defRPr/>
            </a:pPr>
            <a:r>
              <a:rPr kumimoji="0" lang="en-US" sz="1800" b="0" i="0" u="none" strike="noStrike" kern="0" cap="none" spc="0" normalizeH="0" baseline="0" noProof="0" dirty="0">
                <a:ln>
                  <a:noFill/>
                </a:ln>
                <a:solidFill>
                  <a:srgbClr val="000063"/>
                </a:solidFill>
                <a:effectLst/>
                <a:uLnTx/>
                <a:uFillTx/>
                <a:latin typeface="Arial" charset="0"/>
                <a:ea typeface="ＭＳ Ｐゴシック" charset="0"/>
                <a:cs typeface="Arial" charset="0"/>
              </a:rPr>
              <a:t>Norma Anderson – BAF, UDEL (Consultant)</a:t>
            </a:r>
          </a:p>
          <a:p>
            <a:pPr marL="0" marR="0" lvl="0" indent="0" algn="ctr" defTabSz="914400" rtl="0" eaLnBrk="1" fontAlgn="base" latinLnBrk="0" hangingPunct="1">
              <a:lnSpc>
                <a:spcPct val="100000"/>
              </a:lnSpc>
              <a:spcBef>
                <a:spcPts val="0"/>
              </a:spcBef>
              <a:spcAft>
                <a:spcPct val="0"/>
              </a:spcAft>
              <a:buClr>
                <a:srgbClr val="B0B1B3"/>
              </a:buClr>
              <a:buSzTx/>
              <a:buFont typeface="Wingdings" pitchFamily="2" charset="2"/>
              <a:buNone/>
              <a:tabLst/>
              <a:defRPr/>
            </a:pPr>
            <a:r>
              <a:rPr kumimoji="0" lang="en-US" sz="1800" b="0" i="0" u="none" strike="noStrike" kern="0" cap="none" spc="0" normalizeH="0" baseline="0" noProof="0" dirty="0">
                <a:ln>
                  <a:noFill/>
                </a:ln>
                <a:solidFill>
                  <a:srgbClr val="000063"/>
                </a:solidFill>
                <a:effectLst/>
                <a:uLnTx/>
                <a:uFillTx/>
                <a:latin typeface="Arial" charset="0"/>
                <a:ea typeface="ＭＳ Ｐゴシック" charset="0"/>
                <a:cs typeface="Arial" charset="0"/>
              </a:rPr>
              <a:t>Jenniffer Santos-Hernández – UPR- Río Piedras (External Evaluator)</a:t>
            </a:r>
          </a:p>
        </p:txBody>
      </p:sp>
      <p:pic>
        <p:nvPicPr>
          <p:cNvPr id="11" name="Picture 10">
            <a:extLst>
              <a:ext uri="{FF2B5EF4-FFF2-40B4-BE49-F238E27FC236}">
                <a16:creationId xmlns:a16="http://schemas.microsoft.com/office/drawing/2014/main" id="{84D88EB0-17B1-6E42-8AF9-D4D1AAB6839F}"/>
              </a:ext>
            </a:extLst>
          </p:cNvPr>
          <p:cNvPicPr>
            <a:picLocks noChangeAspect="1"/>
          </p:cNvPicPr>
          <p:nvPr/>
        </p:nvPicPr>
        <p:blipFill>
          <a:blip r:embed="rId5"/>
          <a:stretch>
            <a:fillRect/>
          </a:stretch>
        </p:blipFill>
        <p:spPr>
          <a:xfrm>
            <a:off x="6346642" y="5396278"/>
            <a:ext cx="979519" cy="549619"/>
          </a:xfrm>
          <a:prstGeom prst="rect">
            <a:avLst/>
          </a:prstGeom>
        </p:spPr>
      </p:pic>
      <p:pic>
        <p:nvPicPr>
          <p:cNvPr id="12" name="Picture 11">
            <a:extLst>
              <a:ext uri="{FF2B5EF4-FFF2-40B4-BE49-F238E27FC236}">
                <a16:creationId xmlns:a16="http://schemas.microsoft.com/office/drawing/2014/main" id="{2C4DCD73-8B09-244E-9B17-BE80E76FED79}"/>
              </a:ext>
            </a:extLst>
          </p:cNvPr>
          <p:cNvPicPr>
            <a:picLocks noChangeAspect="1"/>
          </p:cNvPicPr>
          <p:nvPr/>
        </p:nvPicPr>
        <p:blipFill>
          <a:blip r:embed="rId6"/>
          <a:stretch>
            <a:fillRect/>
          </a:stretch>
        </p:blipFill>
        <p:spPr>
          <a:xfrm>
            <a:off x="5782217" y="5230241"/>
            <a:ext cx="511153" cy="851922"/>
          </a:xfrm>
          <a:prstGeom prst="rect">
            <a:avLst/>
          </a:prstGeom>
        </p:spPr>
      </p:pic>
      <p:pic>
        <p:nvPicPr>
          <p:cNvPr id="13" name="Picture 12">
            <a:extLst>
              <a:ext uri="{FF2B5EF4-FFF2-40B4-BE49-F238E27FC236}">
                <a16:creationId xmlns:a16="http://schemas.microsoft.com/office/drawing/2014/main" id="{BCE46A12-3628-D74D-9779-D9AB40D2B9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87713" y="5264850"/>
            <a:ext cx="821349" cy="774606"/>
          </a:xfrm>
          <a:prstGeom prst="rect">
            <a:avLst/>
          </a:prstGeom>
        </p:spPr>
      </p:pic>
      <p:pic>
        <p:nvPicPr>
          <p:cNvPr id="14" name="Picture 13">
            <a:extLst>
              <a:ext uri="{FF2B5EF4-FFF2-40B4-BE49-F238E27FC236}">
                <a16:creationId xmlns:a16="http://schemas.microsoft.com/office/drawing/2014/main" id="{4CAD698B-CBE5-A34D-96B5-57280A1229CD}"/>
              </a:ext>
            </a:extLst>
          </p:cNvPr>
          <p:cNvPicPr>
            <a:picLocks noChangeAspect="1"/>
          </p:cNvPicPr>
          <p:nvPr/>
        </p:nvPicPr>
        <p:blipFill>
          <a:blip r:embed="rId8"/>
          <a:stretch>
            <a:fillRect/>
          </a:stretch>
        </p:blipFill>
        <p:spPr>
          <a:xfrm>
            <a:off x="4478700" y="5267983"/>
            <a:ext cx="1176976" cy="763444"/>
          </a:xfrm>
          <a:prstGeom prst="rect">
            <a:avLst/>
          </a:prstGeom>
        </p:spPr>
      </p:pic>
      <p:pic>
        <p:nvPicPr>
          <p:cNvPr id="15" name="Picture 14">
            <a:extLst>
              <a:ext uri="{FF2B5EF4-FFF2-40B4-BE49-F238E27FC236}">
                <a16:creationId xmlns:a16="http://schemas.microsoft.com/office/drawing/2014/main" id="{E21469A2-F46C-6542-BDDD-CF7FA15B3344}"/>
              </a:ext>
            </a:extLst>
          </p:cNvPr>
          <p:cNvPicPr>
            <a:picLocks noChangeAspect="1"/>
          </p:cNvPicPr>
          <p:nvPr/>
        </p:nvPicPr>
        <p:blipFill>
          <a:blip r:embed="rId9"/>
          <a:stretch>
            <a:fillRect/>
          </a:stretch>
        </p:blipFill>
        <p:spPr>
          <a:xfrm>
            <a:off x="3304353" y="5435879"/>
            <a:ext cx="1203552" cy="558169"/>
          </a:xfrm>
          <a:prstGeom prst="rect">
            <a:avLst/>
          </a:prstGeom>
        </p:spPr>
      </p:pic>
      <p:pic>
        <p:nvPicPr>
          <p:cNvPr id="16" name="Picture 15">
            <a:extLst>
              <a:ext uri="{FF2B5EF4-FFF2-40B4-BE49-F238E27FC236}">
                <a16:creationId xmlns:a16="http://schemas.microsoft.com/office/drawing/2014/main" id="{ADE592FD-FAC3-6749-8EA3-B1EFDC8E34B0}"/>
              </a:ext>
            </a:extLst>
          </p:cNvPr>
          <p:cNvPicPr>
            <a:picLocks noChangeAspect="1"/>
          </p:cNvPicPr>
          <p:nvPr/>
        </p:nvPicPr>
        <p:blipFill>
          <a:blip r:embed="rId10"/>
          <a:stretch>
            <a:fillRect/>
          </a:stretch>
        </p:blipFill>
        <p:spPr>
          <a:xfrm>
            <a:off x="1401498" y="5273967"/>
            <a:ext cx="977614" cy="723663"/>
          </a:xfrm>
          <a:prstGeom prst="rect">
            <a:avLst/>
          </a:prstGeom>
        </p:spPr>
      </p:pic>
      <p:pic>
        <p:nvPicPr>
          <p:cNvPr id="17" name="Content Placeholder 5">
            <a:extLst>
              <a:ext uri="{FF2B5EF4-FFF2-40B4-BE49-F238E27FC236}">
                <a16:creationId xmlns:a16="http://schemas.microsoft.com/office/drawing/2014/main" id="{ED01C54D-FF5D-A544-B711-2EE5F626DEF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457" y="1676535"/>
            <a:ext cx="1314000" cy="1314000"/>
          </a:xfrm>
          <a:prstGeom prst="rect">
            <a:avLst/>
          </a:prstGeom>
        </p:spPr>
      </p:pic>
      <p:pic>
        <p:nvPicPr>
          <p:cNvPr id="24" name="Picture 23">
            <a:extLst>
              <a:ext uri="{FF2B5EF4-FFF2-40B4-BE49-F238E27FC236}">
                <a16:creationId xmlns:a16="http://schemas.microsoft.com/office/drawing/2014/main" id="{F67D1231-4B05-B240-82E6-A04EEBAD9C71}"/>
              </a:ext>
            </a:extLst>
          </p:cNvPr>
          <p:cNvPicPr>
            <a:picLocks noChangeAspect="1"/>
          </p:cNvPicPr>
          <p:nvPr/>
        </p:nvPicPr>
        <p:blipFill>
          <a:blip r:embed="rId12"/>
          <a:stretch>
            <a:fillRect/>
          </a:stretch>
        </p:blipFill>
        <p:spPr>
          <a:xfrm>
            <a:off x="2454388" y="5565511"/>
            <a:ext cx="845518" cy="298904"/>
          </a:xfrm>
          <a:prstGeom prst="rect">
            <a:avLst/>
          </a:prstGeom>
        </p:spPr>
      </p:pic>
    </p:spTree>
    <p:extLst>
      <p:ext uri="{BB962C8B-B14F-4D97-AF65-F5344CB8AC3E}">
        <p14:creationId xmlns:p14="http://schemas.microsoft.com/office/powerpoint/2010/main" val="24612454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ruta 3">
            <a:extLst>
              <a:ext uri="{FF2B5EF4-FFF2-40B4-BE49-F238E27FC236}">
                <a16:creationId xmlns:a16="http://schemas.microsoft.com/office/drawing/2014/main" id="{64C9DAD4-FE7A-C940-91E6-C5F61EA05AAF}"/>
              </a:ext>
            </a:extLst>
          </p:cNvPr>
          <p:cNvSpPr txBox="1"/>
          <p:nvPr/>
        </p:nvSpPr>
        <p:spPr>
          <a:xfrm>
            <a:off x="625965" y="380524"/>
            <a:ext cx="3352800" cy="320087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prstClr val="black"/>
                </a:solidFill>
                <a:effectLst/>
                <a:uLnTx/>
                <a:uFillTx/>
                <a:latin typeface="Calibri" panose="020F0502020204030204"/>
                <a:ea typeface="+mn-ea"/>
                <a:cs typeface="+mn-cs"/>
              </a:rPr>
              <a:t>What seems to work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sng"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Harmonize expectations!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(Differences in how a sociologist,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 fire fighter, a physician, or a military officer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relate to ”academic knowledge”)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What is research?</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What is science?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What is a study?</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What is evidence?</a:t>
            </a:r>
          </a:p>
        </p:txBody>
      </p:sp>
      <p:sp>
        <p:nvSpPr>
          <p:cNvPr id="5" name="Rektangel 4">
            <a:extLst>
              <a:ext uri="{FF2B5EF4-FFF2-40B4-BE49-F238E27FC236}">
                <a16:creationId xmlns:a16="http://schemas.microsoft.com/office/drawing/2014/main" id="{6F338982-252D-264D-9E3E-4DA807104874}"/>
              </a:ext>
            </a:extLst>
          </p:cNvPr>
          <p:cNvSpPr/>
          <p:nvPr/>
        </p:nvSpPr>
        <p:spPr>
          <a:xfrm>
            <a:off x="4232787" y="643622"/>
            <a:ext cx="4454013" cy="236988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prstClr val="black"/>
                </a:solidFill>
                <a:effectLst/>
                <a:uLnTx/>
                <a:uFillTx/>
                <a:latin typeface="Calibri" panose="020F0502020204030204"/>
                <a:ea typeface="+mn-ea"/>
                <a:cs typeface="+mn-cs"/>
              </a:rPr>
              <a:t>Our (the research community) problem:</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We conduct descriptive research (How do things work?),</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but the students want normative research (How should we do?)….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ruta 5">
            <a:extLst>
              <a:ext uri="{FF2B5EF4-FFF2-40B4-BE49-F238E27FC236}">
                <a16:creationId xmlns:a16="http://schemas.microsoft.com/office/drawing/2014/main" id="{84F44CAD-2120-F34A-A37A-F9FA2FD82BD6}"/>
              </a:ext>
            </a:extLst>
          </p:cNvPr>
          <p:cNvSpPr txBox="1"/>
          <p:nvPr/>
        </p:nvSpPr>
        <p:spPr>
          <a:xfrm>
            <a:off x="4454012" y="3581400"/>
            <a:ext cx="4559487" cy="181588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sng" strike="noStrike" kern="1200" cap="none" spc="0" normalizeH="0" baseline="0" noProof="0" dirty="0">
                <a:ln>
                  <a:noFill/>
                </a:ln>
                <a:solidFill>
                  <a:prstClr val="black"/>
                </a:solidFill>
                <a:effectLst/>
                <a:uLnTx/>
                <a:uFillTx/>
                <a:latin typeface="Calibri" panose="020F0502020204030204"/>
                <a:ea typeface="+mn-ea"/>
                <a:cs typeface="+mn-cs"/>
              </a:rPr>
              <a:t>Different research topics different thresholds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”Easy”</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”Hard”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Interpersonal trust		Conceptual models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Decision-theory		(but necessary)</a:t>
            </a:r>
          </a:p>
        </p:txBody>
      </p:sp>
      <p:pic>
        <p:nvPicPr>
          <p:cNvPr id="8" name="Picture 7">
            <a:extLst>
              <a:ext uri="{FF2B5EF4-FFF2-40B4-BE49-F238E27FC236}">
                <a16:creationId xmlns:a16="http://schemas.microsoft.com/office/drawing/2014/main" id="{8E246D32-CB91-4834-8B89-DB9F8304D0A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62585" y="3717831"/>
            <a:ext cx="3783383" cy="3013055"/>
          </a:xfrm>
          <a:prstGeom prst="rect">
            <a:avLst/>
          </a:prstGeom>
        </p:spPr>
      </p:pic>
    </p:spTree>
    <p:extLst>
      <p:ext uri="{BB962C8B-B14F-4D97-AF65-F5344CB8AC3E}">
        <p14:creationId xmlns:p14="http://schemas.microsoft.com/office/powerpoint/2010/main" val="869364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92849-C288-452F-9617-A74B4A876D6C}"/>
              </a:ext>
            </a:extLst>
          </p:cNvPr>
          <p:cNvSpPr>
            <a:spLocks noGrp="1"/>
          </p:cNvSpPr>
          <p:nvPr>
            <p:ph type="title"/>
          </p:nvPr>
        </p:nvSpPr>
        <p:spPr/>
        <p:txBody>
          <a:bodyPr/>
          <a:lstStyle/>
          <a:p>
            <a:pPr algn="ctr"/>
            <a:r>
              <a:rPr lang="en-US" dirty="0"/>
              <a:t>Ms. Jo Linda Johnson, Esq.</a:t>
            </a:r>
          </a:p>
        </p:txBody>
      </p:sp>
      <p:pic>
        <p:nvPicPr>
          <p:cNvPr id="6" name="Content Placeholder 5">
            <a:extLst>
              <a:ext uri="{FF2B5EF4-FFF2-40B4-BE49-F238E27FC236}">
                <a16:creationId xmlns:a16="http://schemas.microsoft.com/office/drawing/2014/main" id="{07A2F5F2-6AA5-465F-BE8E-7D6E868AF95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00200" y="1113817"/>
            <a:ext cx="3405448" cy="4630366"/>
          </a:xfrm>
        </p:spPr>
      </p:pic>
      <p:sp>
        <p:nvSpPr>
          <p:cNvPr id="4" name="Slide Number Placeholder 3">
            <a:extLst>
              <a:ext uri="{FF2B5EF4-FFF2-40B4-BE49-F238E27FC236}">
                <a16:creationId xmlns:a16="http://schemas.microsoft.com/office/drawing/2014/main" id="{439972C5-D970-4B4C-963E-9AAB9E15703F}"/>
              </a:ext>
            </a:extLst>
          </p:cNvPr>
          <p:cNvSpPr>
            <a:spLocks noGrp="1"/>
          </p:cNvSpPr>
          <p:nvPr>
            <p:ph type="sldNum"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F7FA732E-F0FC-4546-B861-DF79321443FE}" type="slidenum">
              <a:rPr kumimoji="0" lang="en-US" altLang="en-US" sz="2400" b="0" i="0" u="none" strike="noStrike" kern="120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15</a:t>
            </a:fld>
            <a:endParaRPr kumimoji="0" lang="en-US" alt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FD0390D0-A393-4C5C-A413-F77C4F7AD94C}"/>
              </a:ext>
            </a:extLst>
          </p:cNvPr>
          <p:cNvSpPr txBox="1"/>
          <p:nvPr/>
        </p:nvSpPr>
        <p:spPr>
          <a:xfrm>
            <a:off x="5008961" y="1672198"/>
            <a:ext cx="3810000"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srgbClr val="005288"/>
                </a:solidFill>
                <a:effectLst/>
                <a:uLnTx/>
                <a:uFillTx/>
                <a:latin typeface="Times New Roman"/>
                <a:ea typeface="+mn-ea"/>
                <a:cs typeface="Arial" panose="020B0604020202020204" pitchFamily="34" charset="0"/>
              </a:rPr>
              <a:t>Why it Matters?</a:t>
            </a:r>
            <a:endParaRPr kumimoji="0" lang="en-US" sz="3000" b="0" i="0" u="none" strike="noStrike" kern="1200" cap="none" spc="0" normalizeH="0" baseline="0" noProof="0" dirty="0">
              <a:ln>
                <a:noFill/>
              </a:ln>
              <a:solidFill>
                <a:srgbClr val="005288"/>
              </a:solidFill>
              <a:effectLst/>
              <a:uLnTx/>
              <a:uFillTx/>
              <a:latin typeface="Times New Roman"/>
              <a:ea typeface="+mn-ea"/>
              <a:cs typeface="Arial" panose="020B0604020202020204" pitchFamily="34" charset="0"/>
            </a:endParaRPr>
          </a:p>
        </p:txBody>
      </p:sp>
      <p:sp>
        <p:nvSpPr>
          <p:cNvPr id="8" name="TextBox 7">
            <a:extLst>
              <a:ext uri="{FF2B5EF4-FFF2-40B4-BE49-F238E27FC236}">
                <a16:creationId xmlns:a16="http://schemas.microsoft.com/office/drawing/2014/main" id="{1745DC6C-6602-4669-919C-E6DF0B3D825A}"/>
              </a:ext>
            </a:extLst>
          </p:cNvPr>
          <p:cNvSpPr txBox="1"/>
          <p:nvPr/>
        </p:nvSpPr>
        <p:spPr>
          <a:xfrm>
            <a:off x="5334000" y="3278852"/>
            <a:ext cx="3810000" cy="104644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srgbClr val="005288"/>
                </a:solidFill>
                <a:effectLst/>
                <a:uLnTx/>
                <a:uFillTx/>
                <a:latin typeface="Times New Roman"/>
                <a:ea typeface="+mn-ea"/>
                <a:cs typeface="Arial" panose="020B0604020202020204" pitchFamily="34" charset="0"/>
              </a:rPr>
              <a:t>FEMA Director </a:t>
            </a:r>
            <a:r>
              <a:rPr kumimoji="0" lang="en-US" sz="3000" b="0" i="0" u="none" strike="noStrike" kern="1200" cap="none" spc="0" normalizeH="0" baseline="0" noProof="0" dirty="0">
                <a:ln>
                  <a:noFill/>
                </a:ln>
                <a:solidFill>
                  <a:srgbClr val="005288"/>
                </a:solidFill>
                <a:effectLst/>
                <a:uLnTx/>
                <a:uFillTx/>
                <a:latin typeface="Times New Roman"/>
                <a:ea typeface="+mn-ea"/>
                <a:cs typeface="Arial" panose="020B0604020202020204" pitchFamily="34" charset="0"/>
              </a:rPr>
              <a:t>Office of Equal Rights</a:t>
            </a:r>
          </a:p>
        </p:txBody>
      </p:sp>
    </p:spTree>
    <p:extLst>
      <p:ext uri="{BB962C8B-B14F-4D97-AF65-F5344CB8AC3E}">
        <p14:creationId xmlns:p14="http://schemas.microsoft.com/office/powerpoint/2010/main" val="3811233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1500" y="3486151"/>
            <a:ext cx="7829550" cy="2527615"/>
          </a:xfrm>
          <a:prstGeom prst="rect">
            <a:avLst/>
          </a:prstGeom>
          <a:noFill/>
        </p:spPr>
        <p:txBody>
          <a:bodyPr wrap="square" rtlCol="0">
            <a:spAutoFit/>
          </a:bodyPr>
          <a:lstStyle/>
          <a:p>
            <a:pPr algn="ctr">
              <a:spcBef>
                <a:spcPts val="0"/>
              </a:spcBef>
            </a:pPr>
            <a:r>
              <a:rPr lang="en-US" sz="1800" dirty="0">
                <a:solidFill>
                  <a:srgbClr val="01528A"/>
                </a:solidFill>
                <a:latin typeface="Joanna MT Std SemiBold" pitchFamily="18" charset="0"/>
              </a:rPr>
              <a:t>21</a:t>
            </a:r>
            <a:r>
              <a:rPr lang="en-US" sz="1800" baseline="30000" dirty="0">
                <a:solidFill>
                  <a:srgbClr val="01528A"/>
                </a:solidFill>
                <a:latin typeface="Joanna MT Std SemiBold" pitchFamily="18" charset="0"/>
              </a:rPr>
              <a:t>st</a:t>
            </a:r>
            <a:r>
              <a:rPr lang="en-US" sz="1800" dirty="0">
                <a:solidFill>
                  <a:srgbClr val="01528A"/>
                </a:solidFill>
                <a:latin typeface="Joanna MT Std SemiBold" pitchFamily="18" charset="0"/>
              </a:rPr>
              <a:t>  Annual Higher Education Symposium: Join us for Coffee &amp; Dessert</a:t>
            </a:r>
          </a:p>
          <a:p>
            <a:pPr algn="ctr">
              <a:spcBef>
                <a:spcPts val="0"/>
              </a:spcBef>
            </a:pPr>
            <a:endParaRPr lang="en-US" sz="900" dirty="0">
              <a:solidFill>
                <a:srgbClr val="01528A"/>
              </a:solidFill>
              <a:latin typeface="Joanna MT Std SemiBold" pitchFamily="18" charset="0"/>
            </a:endParaRPr>
          </a:p>
          <a:p>
            <a:pPr algn="ctr">
              <a:spcBef>
                <a:spcPts val="0"/>
              </a:spcBef>
            </a:pPr>
            <a:r>
              <a:rPr lang="en-US" sz="3000" dirty="0">
                <a:solidFill>
                  <a:srgbClr val="01528A"/>
                </a:solidFill>
                <a:latin typeface="Joanna MT Std SemiBold" pitchFamily="18" charset="0"/>
              </a:rPr>
              <a:t>Posters- Share Fair- Networking</a:t>
            </a:r>
          </a:p>
          <a:p>
            <a:pPr algn="ctr">
              <a:spcBef>
                <a:spcPts val="0"/>
              </a:spcBef>
            </a:pPr>
            <a:endParaRPr lang="en-US" sz="900" i="1" dirty="0">
              <a:solidFill>
                <a:srgbClr val="01528A"/>
              </a:solidFill>
              <a:latin typeface="Joanna MT Std SemiBold" pitchFamily="18" charset="0"/>
            </a:endParaRPr>
          </a:p>
          <a:p>
            <a:pPr algn="ctr">
              <a:spcBef>
                <a:spcPts val="0"/>
              </a:spcBef>
            </a:pPr>
            <a:r>
              <a:rPr lang="en-US" sz="2025" i="1" dirty="0">
                <a:solidFill>
                  <a:srgbClr val="01528A"/>
                </a:solidFill>
                <a:latin typeface="Joanna MT Std SemiBold" pitchFamily="18" charset="0"/>
              </a:rPr>
              <a:t>Building B, Student Rec Center AKA-The Command Center AKA-The Pub </a:t>
            </a:r>
          </a:p>
          <a:p>
            <a:pPr algn="ctr">
              <a:spcBef>
                <a:spcPts val="0"/>
              </a:spcBef>
            </a:pPr>
            <a:r>
              <a:rPr lang="en-US" b="1" i="1" dirty="0">
                <a:solidFill>
                  <a:srgbClr val="01528A"/>
                </a:solidFill>
                <a:latin typeface="Joanna MT Std SemiBold" pitchFamily="18" charset="0"/>
              </a:rPr>
              <a:t>June 4</a:t>
            </a:r>
            <a:r>
              <a:rPr lang="en-US" b="1" i="1" baseline="30000" dirty="0">
                <a:solidFill>
                  <a:srgbClr val="01528A"/>
                </a:solidFill>
                <a:latin typeface="Joanna MT Std SemiBold" pitchFamily="18" charset="0"/>
              </a:rPr>
              <a:t>th</a:t>
            </a:r>
            <a:r>
              <a:rPr lang="en-US" b="1" i="1" dirty="0">
                <a:solidFill>
                  <a:srgbClr val="01528A"/>
                </a:solidFill>
                <a:latin typeface="Joanna MT Std SemiBold" pitchFamily="18" charset="0"/>
              </a:rPr>
              <a:t> 5:30–7:30 p.m.</a:t>
            </a:r>
          </a:p>
          <a:p>
            <a:pPr algn="ctr">
              <a:spcBef>
                <a:spcPts val="0"/>
              </a:spcBef>
            </a:pPr>
            <a:endParaRPr lang="en-US" dirty="0">
              <a:solidFill>
                <a:srgbClr val="01528A"/>
              </a:solidFill>
              <a:latin typeface="Joanna MT Std SemiBold" pitchFamily="18" charset="0"/>
            </a:endParaRPr>
          </a:p>
          <a:p>
            <a:pPr algn="ctr">
              <a:spcBef>
                <a:spcPts val="0"/>
              </a:spcBef>
            </a:pPr>
            <a:r>
              <a:rPr lang="en-US" dirty="0">
                <a:solidFill>
                  <a:srgbClr val="01528A"/>
                </a:solidFill>
                <a:latin typeface="Joanna MT Std SemiBold" pitchFamily="18" charset="0"/>
              </a:rPr>
              <a:t>More Information on page 9 of your program</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6599" y="948106"/>
            <a:ext cx="3026653" cy="202974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03151">
            <a:off x="6678290" y="1174053"/>
            <a:ext cx="2093910" cy="2060407"/>
          </a:xfrm>
          <a:prstGeom prst="rect">
            <a:avLst/>
          </a:prstGeom>
        </p:spPr>
      </p:pic>
      <p:pic>
        <p:nvPicPr>
          <p:cNvPr id="10" name="Picture 9">
            <a:extLst>
              <a:ext uri="{FF2B5EF4-FFF2-40B4-BE49-F238E27FC236}">
                <a16:creationId xmlns:a16="http://schemas.microsoft.com/office/drawing/2014/main" id="{FD3EB91B-AD4E-49E7-AFBB-656A6C01E5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237239">
            <a:off x="452890" y="1068713"/>
            <a:ext cx="2453431" cy="1962744"/>
          </a:xfrm>
          <a:prstGeom prst="rect">
            <a:avLst/>
          </a:prstGeom>
        </p:spPr>
      </p:pic>
    </p:spTree>
    <p:extLst>
      <p:ext uri="{BB962C8B-B14F-4D97-AF65-F5344CB8AC3E}">
        <p14:creationId xmlns:p14="http://schemas.microsoft.com/office/powerpoint/2010/main" val="36529669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539" y="231913"/>
            <a:ext cx="8447087" cy="571500"/>
          </a:xfrm>
        </p:spPr>
        <p:txBody>
          <a:bodyPr/>
          <a:lstStyle/>
          <a:p>
            <a:pPr algn="ctr"/>
            <a:r>
              <a:rPr lang="en-US" u="sng" dirty="0"/>
              <a:t>Afternoon Breakout Sessions</a:t>
            </a:r>
          </a:p>
        </p:txBody>
      </p:sp>
      <p:sp>
        <p:nvSpPr>
          <p:cNvPr id="4" name="Slide Number Placeholder 3"/>
          <p:cNvSpPr>
            <a:spLocks noGrp="1"/>
          </p:cNvSpPr>
          <p:nvPr>
            <p:ph type="sldNum" sz="quarter" idx="10"/>
          </p:nvPr>
        </p:nvSpPr>
        <p:spPr/>
        <p:txBody>
          <a:bodyPr/>
          <a:lstStyle/>
          <a:p>
            <a:fld id="{F7FA732E-F0FC-4546-B861-DF79321443FE}" type="slidenum">
              <a:rPr lang="en-US" altLang="en-US" smtClean="0"/>
              <a:pPr/>
              <a:t>17</a:t>
            </a:fld>
            <a:endParaRPr lang="en-US" altLang="en-US" dirty="0"/>
          </a:p>
        </p:txBody>
      </p:sp>
      <p:graphicFrame>
        <p:nvGraphicFramePr>
          <p:cNvPr id="5" name="Table 4">
            <a:extLst>
              <a:ext uri="{FF2B5EF4-FFF2-40B4-BE49-F238E27FC236}">
                <a16:creationId xmlns:a16="http://schemas.microsoft.com/office/drawing/2014/main" id="{08B73429-9158-4964-851C-6463D6A28B94}"/>
              </a:ext>
            </a:extLst>
          </p:cNvPr>
          <p:cNvGraphicFramePr>
            <a:graphicFrameLocks noGrp="1"/>
          </p:cNvGraphicFramePr>
          <p:nvPr>
            <p:extLst>
              <p:ext uri="{D42A27DB-BD31-4B8C-83A1-F6EECF244321}">
                <p14:modId xmlns:p14="http://schemas.microsoft.com/office/powerpoint/2010/main" val="1368875708"/>
              </p:ext>
            </p:extLst>
          </p:nvPr>
        </p:nvGraphicFramePr>
        <p:xfrm>
          <a:off x="656569" y="1058931"/>
          <a:ext cx="7779026" cy="4740137"/>
        </p:xfrm>
        <a:graphic>
          <a:graphicData uri="http://schemas.openxmlformats.org/drawingml/2006/table">
            <a:tbl>
              <a:tblPr firstRow="1" firstCol="1" bandRow="1"/>
              <a:tblGrid>
                <a:gridCol w="6864626">
                  <a:extLst>
                    <a:ext uri="{9D8B030D-6E8A-4147-A177-3AD203B41FA5}">
                      <a16:colId xmlns:a16="http://schemas.microsoft.com/office/drawing/2014/main" val="1072325203"/>
                    </a:ext>
                  </a:extLst>
                </a:gridCol>
                <a:gridCol w="914400">
                  <a:extLst>
                    <a:ext uri="{9D8B030D-6E8A-4147-A177-3AD203B41FA5}">
                      <a16:colId xmlns:a16="http://schemas.microsoft.com/office/drawing/2014/main" val="211677293"/>
                    </a:ext>
                  </a:extLst>
                </a:gridCol>
              </a:tblGrid>
              <a:tr h="261055">
                <a:tc>
                  <a:txBody>
                    <a:bodyPr/>
                    <a:lstStyle/>
                    <a:p>
                      <a:pPr marL="228600" marR="0" algn="ctr">
                        <a:lnSpc>
                          <a:spcPct val="107000"/>
                        </a:lnSpc>
                        <a:spcBef>
                          <a:spcPts val="0"/>
                        </a:spcBef>
                        <a:spcAft>
                          <a:spcPts val="600"/>
                        </a:spcAft>
                        <a:tabLst>
                          <a:tab pos="4675505" algn="r"/>
                        </a:tabLst>
                      </a:pPr>
                      <a:r>
                        <a:rPr lang="en-US" sz="18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Tuesday, June 4</a:t>
                      </a:r>
                      <a:r>
                        <a:rPr lang="en-US" sz="1800" b="1" baseline="30000"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th </a:t>
                      </a:r>
                      <a:r>
                        <a:rPr lang="en-US" sz="18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1:00–2:30</a:t>
                      </a:r>
                      <a:endParaRPr lang="en-US" sz="11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07000"/>
                        </a:lnSpc>
                        <a:spcBef>
                          <a:spcPts val="0"/>
                        </a:spcBef>
                        <a:spcAft>
                          <a:spcPts val="0"/>
                        </a:spcAft>
                      </a:pPr>
                      <a:r>
                        <a:rPr lang="en-US" sz="18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Room</a:t>
                      </a:r>
                      <a:endParaRPr lang="en-US" sz="11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2738255603"/>
                  </a:ext>
                </a:extLst>
              </a:tr>
              <a:tr h="476185">
                <a:tc>
                  <a:txBody>
                    <a:bodyPr/>
                    <a:lstStyle/>
                    <a:p>
                      <a:pPr marL="0" marR="0">
                        <a:lnSpc>
                          <a:spcPct val="107000"/>
                        </a:lnSpc>
                        <a:spcBef>
                          <a:spcPts val="0"/>
                        </a:spcBef>
                        <a:spcAft>
                          <a:spcPts val="0"/>
                        </a:spcAft>
                        <a:tabLst>
                          <a:tab pos="4675505" algn="r"/>
                        </a:tabLst>
                      </a:pPr>
                      <a:r>
                        <a:rPr lang="en-US" sz="1600"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Race, Ethnicity, &amp; Economic Impacts SIG </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75505" algn="r"/>
                        </a:tabLs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Meldon Hollis </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L100</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5253187"/>
                  </a:ext>
                </a:extLst>
              </a:tr>
              <a:tr h="720307">
                <a:tc>
                  <a:txBody>
                    <a:bodyPr/>
                    <a:lstStyle/>
                    <a:p>
                      <a:pPr marL="0" marR="0">
                        <a:lnSpc>
                          <a:spcPct val="107000"/>
                        </a:lnSpc>
                        <a:spcBef>
                          <a:spcPts val="0"/>
                        </a:spcBef>
                        <a:spcAft>
                          <a:spcPts val="0"/>
                        </a:spcAft>
                        <a:tabLst>
                          <a:tab pos="4675505" algn="r"/>
                        </a:tabLst>
                      </a:pPr>
                      <a:r>
                        <a:rPr lang="en-US" sz="1600"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The Current State of University-Based Disaster Management Courses in the US – Opportunities </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75505" algn="r"/>
                        </a:tabLs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Kandra Strauss-Riggs, Gerald White, Thomas Kirsch </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M202</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0024615"/>
                  </a:ext>
                </a:extLst>
              </a:tr>
              <a:tr h="476185">
                <a:tc>
                  <a:txBody>
                    <a:bodyPr/>
                    <a:lstStyle/>
                    <a:p>
                      <a:pPr marL="0" marR="0">
                        <a:lnSpc>
                          <a:spcPct val="107000"/>
                        </a:lnSpc>
                        <a:spcBef>
                          <a:spcPts val="0"/>
                        </a:spcBef>
                        <a:spcAft>
                          <a:spcPts val="0"/>
                        </a:spcAft>
                        <a:tabLst>
                          <a:tab pos="4675505" algn="r"/>
                        </a:tabLst>
                      </a:pPr>
                      <a:r>
                        <a:rPr lang="en-US" sz="1600"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Job Placement of Recent Emergency Management Graduates</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75505" algn="r"/>
                        </a:tabLs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Jessica Jensen, Sarah Kirkpatrick</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K308</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9507601"/>
                  </a:ext>
                </a:extLst>
              </a:tr>
              <a:tr h="720307">
                <a:tc>
                  <a:txBody>
                    <a:bodyPr/>
                    <a:lstStyle/>
                    <a:p>
                      <a:pPr marL="0" marR="0">
                        <a:lnSpc>
                          <a:spcPct val="107000"/>
                        </a:lnSpc>
                        <a:spcBef>
                          <a:spcPts val="0"/>
                        </a:spcBef>
                        <a:spcAft>
                          <a:spcPts val="0"/>
                        </a:spcAft>
                        <a:tabLst>
                          <a:tab pos="4675505" algn="r"/>
                        </a:tabLst>
                      </a:pPr>
                      <a:r>
                        <a:rPr lang="en-US" sz="1600"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The Benefits and Challenges of Living, Teaching and Working in Today’s Diverse World: Revisited </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75505" algn="r"/>
                        </a:tabLs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Linda Martinez, Henry O’Lawrence, Dale Sanders</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S125</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5771702"/>
                  </a:ext>
                </a:extLst>
              </a:tr>
              <a:tr h="476185">
                <a:tc>
                  <a:txBody>
                    <a:bodyPr/>
                    <a:lstStyle/>
                    <a:p>
                      <a:pPr marL="0" marR="0" algn="just">
                        <a:lnSpc>
                          <a:spcPct val="107000"/>
                        </a:lnSpc>
                        <a:spcBef>
                          <a:spcPts val="0"/>
                        </a:spcBef>
                        <a:spcAft>
                          <a:spcPts val="0"/>
                        </a:spcAft>
                        <a:tabLst>
                          <a:tab pos="4675505" algn="r"/>
                        </a:tabLst>
                      </a:pPr>
                      <a:r>
                        <a:rPr lang="en-US" sz="1600" b="0"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Disaster Field Course</a:t>
                      </a:r>
                      <a:endParaRPr lang="en-US" sz="1600" b="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tabLst>
                          <a:tab pos="4675505" algn="r"/>
                        </a:tabLs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Dulce Suarez</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K318</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3535620"/>
                  </a:ext>
                </a:extLst>
              </a:tr>
              <a:tr h="498581">
                <a:tc>
                  <a:txBody>
                    <a:bodyPr/>
                    <a:lstStyle/>
                    <a:p>
                      <a:pPr marL="0" marR="0">
                        <a:lnSpc>
                          <a:spcPct val="107000"/>
                        </a:lnSpc>
                        <a:spcBef>
                          <a:spcPts val="0"/>
                        </a:spcBef>
                        <a:spcAft>
                          <a:spcPts val="0"/>
                        </a:spcAft>
                        <a:tabLst>
                          <a:tab pos="4675505" algn="r"/>
                        </a:tabLst>
                      </a:pPr>
                      <a:r>
                        <a:rPr lang="en-US" sz="1600"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University Youth Leadership in Hurricane Recovery in the Virgin Islands </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75505" algn="r"/>
                        </a:tabLs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Michele Guannel</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S121/S123</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1480777"/>
                  </a:ext>
                </a:extLst>
              </a:tr>
              <a:tr h="885558">
                <a:tc>
                  <a:txBody>
                    <a:bodyPr/>
                    <a:lstStyle/>
                    <a:p>
                      <a:pPr marL="0" marR="0">
                        <a:lnSpc>
                          <a:spcPct val="107000"/>
                        </a:lnSpc>
                        <a:spcBef>
                          <a:spcPts val="0"/>
                        </a:spcBef>
                        <a:spcAft>
                          <a:spcPts val="0"/>
                        </a:spcAft>
                        <a:tabLst>
                          <a:tab pos="4675505" algn="r"/>
                        </a:tabLst>
                      </a:pPr>
                      <a:r>
                        <a:rPr lang="en-US" sz="1600"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Are Higher Education Programs Incorporating FEMA’s Next Generation Core Competencies? </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75505" algn="r"/>
                        </a:tabLs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Jason Cohen</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600" b="1" dirty="0">
                          <a:solidFill>
                            <a:schemeClr val="accent6">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K302</a:t>
                      </a:r>
                      <a:endParaRPr lang="en-US" sz="1600"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2770484"/>
                  </a:ext>
                </a:extLst>
              </a:tr>
            </a:tbl>
          </a:graphicData>
        </a:graphic>
      </p:graphicFrame>
    </p:spTree>
    <p:extLst>
      <p:ext uri="{BB962C8B-B14F-4D97-AF65-F5344CB8AC3E}">
        <p14:creationId xmlns:p14="http://schemas.microsoft.com/office/powerpoint/2010/main" val="2575752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382000" cy="762000"/>
          </a:xfrm>
        </p:spPr>
        <p:txBody>
          <a:bodyPr/>
          <a:lstStyle/>
          <a:p>
            <a:pPr algn="ctr"/>
            <a:r>
              <a:rPr lang="en-US" dirty="0"/>
              <a:t>Afternoon Breakout Sessions</a:t>
            </a:r>
          </a:p>
        </p:txBody>
      </p:sp>
      <p:sp>
        <p:nvSpPr>
          <p:cNvPr id="4" name="Slide Number Placeholder 3"/>
          <p:cNvSpPr>
            <a:spLocks noGrp="1"/>
          </p:cNvSpPr>
          <p:nvPr>
            <p:ph type="sldNum" sz="quarter" idx="10"/>
          </p:nvPr>
        </p:nvSpPr>
        <p:spPr/>
        <p:txBody>
          <a:bodyPr/>
          <a:lstStyle/>
          <a:p>
            <a:fld id="{F7FA732E-F0FC-4546-B861-DF79321443FE}" type="slidenum">
              <a:rPr lang="en-US" altLang="en-US" smtClean="0"/>
              <a:pPr/>
              <a:t>18</a:t>
            </a:fld>
            <a:endParaRPr lang="en-US" altLang="en-US" dirty="0"/>
          </a:p>
        </p:txBody>
      </p:sp>
      <p:graphicFrame>
        <p:nvGraphicFramePr>
          <p:cNvPr id="3" name="Table 2">
            <a:extLst>
              <a:ext uri="{FF2B5EF4-FFF2-40B4-BE49-F238E27FC236}">
                <a16:creationId xmlns:a16="http://schemas.microsoft.com/office/drawing/2014/main" id="{CD439388-86C6-4C23-B2BC-6B7619680173}"/>
              </a:ext>
            </a:extLst>
          </p:cNvPr>
          <p:cNvGraphicFramePr>
            <a:graphicFrameLocks noGrp="1"/>
          </p:cNvGraphicFramePr>
          <p:nvPr>
            <p:extLst>
              <p:ext uri="{D42A27DB-BD31-4B8C-83A1-F6EECF244321}">
                <p14:modId xmlns:p14="http://schemas.microsoft.com/office/powerpoint/2010/main" val="452037622"/>
              </p:ext>
            </p:extLst>
          </p:nvPr>
        </p:nvGraphicFramePr>
        <p:xfrm>
          <a:off x="266700" y="1081985"/>
          <a:ext cx="8610600" cy="4395232"/>
        </p:xfrm>
        <a:graphic>
          <a:graphicData uri="http://schemas.openxmlformats.org/drawingml/2006/table">
            <a:tbl>
              <a:tblPr firstRow="1" firstCol="1" bandRow="1"/>
              <a:tblGrid>
                <a:gridCol w="7924800">
                  <a:extLst>
                    <a:ext uri="{9D8B030D-6E8A-4147-A177-3AD203B41FA5}">
                      <a16:colId xmlns:a16="http://schemas.microsoft.com/office/drawing/2014/main" val="3382687135"/>
                    </a:ext>
                  </a:extLst>
                </a:gridCol>
                <a:gridCol w="685800">
                  <a:extLst>
                    <a:ext uri="{9D8B030D-6E8A-4147-A177-3AD203B41FA5}">
                      <a16:colId xmlns:a16="http://schemas.microsoft.com/office/drawing/2014/main" val="445726338"/>
                    </a:ext>
                  </a:extLst>
                </a:gridCol>
              </a:tblGrid>
              <a:tr h="252590">
                <a:tc>
                  <a:txBody>
                    <a:bodyPr/>
                    <a:lstStyle/>
                    <a:p>
                      <a:pPr marL="228600" marR="0" algn="ctr">
                        <a:lnSpc>
                          <a:spcPct val="107000"/>
                        </a:lnSpc>
                        <a:spcBef>
                          <a:spcPts val="0"/>
                        </a:spcBef>
                        <a:spcAft>
                          <a:spcPts val="600"/>
                        </a:spcAft>
                        <a:tabLst>
                          <a:tab pos="4675505" algn="r"/>
                        </a:tabLst>
                      </a:pPr>
                      <a:r>
                        <a:rPr lang="en-US" sz="16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Tuesday, June 4</a:t>
                      </a:r>
                      <a:r>
                        <a:rPr lang="en-US" sz="1600" b="1" baseline="300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th </a:t>
                      </a:r>
                      <a:r>
                        <a:rPr lang="en-US" sz="16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3:00–5:00</a:t>
                      </a:r>
                      <a:endParaRPr lang="en-US" sz="16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07000"/>
                        </a:lnSpc>
                        <a:spcBef>
                          <a:spcPts val="0"/>
                        </a:spcBef>
                        <a:spcAft>
                          <a:spcPts val="0"/>
                        </a:spcAft>
                      </a:pPr>
                      <a:r>
                        <a:rPr lang="en-US" sz="16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Room</a:t>
                      </a:r>
                      <a:endParaRPr lang="en-US" sz="16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915032415"/>
                  </a:ext>
                </a:extLst>
              </a:tr>
              <a:tr h="685989">
                <a:tc>
                  <a:txBody>
                    <a:bodyPr/>
                    <a:lstStyle/>
                    <a:p>
                      <a:pPr marL="0" marR="0">
                        <a:lnSpc>
                          <a:spcPct val="107000"/>
                        </a:lnSpc>
                        <a:spcBef>
                          <a:spcPts val="0"/>
                        </a:spcBef>
                        <a:spcAft>
                          <a:spcPts val="0"/>
                        </a:spcAft>
                        <a:tabLst>
                          <a:tab pos="4589145" algn="r"/>
                        </a:tabLst>
                      </a:pPr>
                      <a:r>
                        <a:rPr lang="en-US" sz="14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1) Writing EM Case Studies for use in Academic Settings – A look at the Rhode Island Night Club Fire Preparedness as a Case Study Teaching Template </a:t>
                      </a:r>
                      <a:r>
                        <a:rPr lang="en-US" sz="1400" b="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rPr>
                        <a:t>- </a:t>
                      </a: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Kevin Kupietz</a:t>
                      </a:r>
                      <a:r>
                        <a:rPr lang="en-US" sz="14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589145" algn="r"/>
                        </a:tabLst>
                      </a:pPr>
                      <a:r>
                        <a:rPr lang="en-US" sz="14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2) Case Study SIG </a:t>
                      </a:r>
                      <a:r>
                        <a:rPr lang="en-US" sz="1400" b="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rPr>
                        <a:t>- </a:t>
                      </a: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Dianne Walbrecker	</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S125</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1359156"/>
                  </a:ext>
                </a:extLst>
              </a:tr>
              <a:tr h="509221">
                <a:tc>
                  <a:txBody>
                    <a:bodyPr/>
                    <a:lstStyle/>
                    <a:p>
                      <a:pPr marL="0" marR="0">
                        <a:lnSpc>
                          <a:spcPct val="107000"/>
                        </a:lnSpc>
                        <a:spcBef>
                          <a:spcPts val="0"/>
                        </a:spcBef>
                        <a:spcAft>
                          <a:spcPts val="0"/>
                        </a:spcAft>
                        <a:tabLst>
                          <a:tab pos="4589145" algn="r"/>
                        </a:tabLst>
                      </a:pPr>
                      <a:r>
                        <a:rPr lang="en-US" sz="14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1) Merging academia and the professions in multidisciplinary, online graduate programs </a:t>
                      </a:r>
                      <a:r>
                        <a:rPr lang="en-US" sz="1400" b="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rPr>
                        <a:t>-</a:t>
                      </a: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Maeve Dion </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589145" algn="r"/>
                        </a:tabLst>
                      </a:pPr>
                      <a:r>
                        <a:rPr lang="en-US" sz="14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2) Best Practices in Delivering Online, Advanced Emergency Management Courses </a:t>
                      </a:r>
                      <a:r>
                        <a:rPr lang="en-US" sz="1400" b="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rPr>
                        <a:t>-</a:t>
                      </a: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Tashonda Haugabrook</a:t>
                      </a:r>
                      <a:r>
                        <a:rPr lang="en-US" sz="14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K318</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9640680"/>
                  </a:ext>
                </a:extLst>
              </a:tr>
              <a:tr h="918468">
                <a:tc>
                  <a:txBody>
                    <a:bodyPr/>
                    <a:lstStyle/>
                    <a:p>
                      <a:pPr marL="0" marR="0">
                        <a:lnSpc>
                          <a:spcPct val="107000"/>
                        </a:lnSpc>
                        <a:spcBef>
                          <a:spcPts val="0"/>
                        </a:spcBef>
                        <a:spcAft>
                          <a:spcPts val="0"/>
                        </a:spcAft>
                        <a:tabLst>
                          <a:tab pos="4665980" algn="r"/>
                        </a:tabLst>
                      </a:pPr>
                      <a:r>
                        <a:rPr lang="en-US" sz="14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1) Creating Multi-Course Program Assessment Rubrics </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65980" algn="r"/>
                        </a:tabLst>
                      </a:pP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Jamie Earls, Caroline Hackerott, Sandy Maxwell Smith</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65980" algn="r"/>
                        </a:tabLst>
                      </a:pPr>
                      <a:r>
                        <a:rPr lang="en-US" sz="14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2) Collaborative Instructional Design</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65980" algn="r"/>
                        </a:tabLst>
                      </a:pP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Beth Gray,</a:t>
                      </a:r>
                      <a:r>
                        <a:rPr lang="en-US" sz="14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Caroline Hackerott</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K302</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2099493"/>
                  </a:ext>
                </a:extLst>
              </a:tr>
              <a:tr h="918468">
                <a:tc>
                  <a:txBody>
                    <a:bodyPr/>
                    <a:lstStyle/>
                    <a:p>
                      <a:pPr marL="0" marR="0">
                        <a:lnSpc>
                          <a:spcPct val="107000"/>
                        </a:lnSpc>
                        <a:spcBef>
                          <a:spcPts val="0"/>
                        </a:spcBef>
                        <a:spcAft>
                          <a:spcPts val="0"/>
                        </a:spcAft>
                        <a:tabLst>
                          <a:tab pos="4665980" algn="r"/>
                        </a:tabLst>
                      </a:pPr>
                      <a:r>
                        <a:rPr lang="en-US" sz="14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1) Critical Infrastructure Organizational Resilience - A Focus on Law Enforcement First Responders </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589145" algn="r"/>
                        </a:tabLst>
                      </a:pP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Harold Broderick, Bernard Jones </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589145" algn="r"/>
                        </a:tabLst>
                      </a:pPr>
                      <a:r>
                        <a:rPr lang="en-US" sz="1400"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2) Setting a Context for Discourse in the Emergency Services Classroom</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589145" algn="r"/>
                        </a:tabLst>
                      </a:pP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Melissa Meyers </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L100</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8248755"/>
                  </a:ext>
                </a:extLst>
              </a:tr>
              <a:tr h="458651">
                <a:tc>
                  <a:txBody>
                    <a:bodyPr/>
                    <a:lstStyle/>
                    <a:p>
                      <a:pPr marL="0" marR="0">
                        <a:spcBef>
                          <a:spcPts val="0"/>
                        </a:spcBef>
                        <a:spcAft>
                          <a:spcPts val="0"/>
                        </a:spcAft>
                        <a:tabLst>
                          <a:tab pos="4665980" algn="r"/>
                        </a:tabLst>
                      </a:pPr>
                      <a:r>
                        <a:rPr lang="en-US" sz="1400" dirty="0">
                          <a:solidFill>
                            <a:srgbClr val="003399"/>
                          </a:solidFill>
                          <a:effectLst/>
                          <a:latin typeface="Times New Roman" panose="02020603050405020304" pitchFamily="18" charset="0"/>
                          <a:ea typeface="Times New Roman" panose="02020603050405020304" pitchFamily="18" charset="0"/>
                          <a:cs typeface="Times New Roman" panose="02020603050405020304" pitchFamily="18" charset="0"/>
                        </a:rPr>
                        <a:t>Develop or Improve an Emergency Management Internship Program </a:t>
                      </a:r>
                      <a:endParaRPr lang="en-US" sz="1400" dirty="0">
                        <a:solidFill>
                          <a:srgbClr val="003399"/>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tabLst>
                          <a:tab pos="4665980" algn="r"/>
                        </a:tabLst>
                      </a:pPr>
                      <a:r>
                        <a:rPr lang="en-US" sz="1400" b="1" dirty="0">
                          <a:solidFill>
                            <a:srgbClr val="003399"/>
                          </a:solidFill>
                          <a:effectLst/>
                          <a:latin typeface="Times New Roman" panose="02020603050405020304" pitchFamily="18" charset="0"/>
                          <a:ea typeface="Times New Roman" panose="02020603050405020304" pitchFamily="18" charset="0"/>
                          <a:cs typeface="Times New Roman" panose="02020603050405020304" pitchFamily="18" charset="0"/>
                        </a:rPr>
                        <a:t>Jennifer Pearsall</a:t>
                      </a:r>
                      <a:endParaRPr lang="en-US" sz="1400" dirty="0">
                        <a:solidFill>
                          <a:srgbClr val="003399"/>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M202</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0094884"/>
                  </a:ext>
                </a:extLst>
              </a:tr>
              <a:tr h="651845">
                <a:tc>
                  <a:txBody>
                    <a:bodyPr/>
                    <a:lstStyle/>
                    <a:p>
                      <a:pPr marL="0" marR="0">
                        <a:spcBef>
                          <a:spcPts val="0"/>
                        </a:spcBef>
                        <a:spcAft>
                          <a:spcPts val="0"/>
                        </a:spcAft>
                        <a:tabLst>
                          <a:tab pos="4665980" algn="r"/>
                        </a:tabLst>
                      </a:pPr>
                      <a:r>
                        <a:rPr lang="en-US" sz="1400" dirty="0">
                          <a:solidFill>
                            <a:srgbClr val="003399"/>
                          </a:solidFill>
                          <a:effectLst/>
                          <a:latin typeface="Times New Roman" panose="02020603050405020304" pitchFamily="18" charset="0"/>
                          <a:ea typeface="Times New Roman" panose="02020603050405020304" pitchFamily="18" charset="0"/>
                          <a:cs typeface="Times New Roman" panose="02020603050405020304" pitchFamily="18" charset="0"/>
                        </a:rPr>
                        <a:t> FEWSION for Community Resilience: Understanding Critical Supply Chains Through Community Engagement </a:t>
                      </a:r>
                      <a:endParaRPr lang="en-US" sz="1400" dirty="0">
                        <a:solidFill>
                          <a:srgbClr val="003399"/>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tabLst>
                          <a:tab pos="2124075" algn="l"/>
                          <a:tab pos="4589145" algn="r"/>
                        </a:tabLst>
                      </a:pPr>
                      <a:r>
                        <a:rPr lang="en-US" sz="1400" b="1" dirty="0">
                          <a:solidFill>
                            <a:srgbClr val="003399"/>
                          </a:solidFill>
                          <a:effectLst/>
                          <a:latin typeface="Times New Roman" panose="02020603050405020304" pitchFamily="18" charset="0"/>
                          <a:ea typeface="Times New Roman" panose="02020603050405020304" pitchFamily="18" charset="0"/>
                          <a:cs typeface="Times New Roman" panose="02020603050405020304" pitchFamily="18" charset="0"/>
                        </a:rPr>
                        <a:t>Sean Ryan</a:t>
                      </a:r>
                      <a:endParaRPr lang="en-US" sz="1400" dirty="0">
                        <a:solidFill>
                          <a:srgbClr val="003399"/>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400" b="1" dirty="0">
                          <a:solidFill>
                            <a:srgbClr val="003399"/>
                          </a:solidFill>
                          <a:effectLst/>
                          <a:latin typeface="Times New Roman" panose="02020603050405020304" pitchFamily="18" charset="0"/>
                          <a:ea typeface="Calibri" panose="020F0502020204030204" pitchFamily="34" charset="0"/>
                          <a:cs typeface="Times New Roman" panose="02020603050405020304" pitchFamily="18" charset="0"/>
                        </a:rPr>
                        <a:t>K308</a:t>
                      </a:r>
                      <a:endParaRPr lang="en-US" sz="1400" dirty="0">
                        <a:solidFill>
                          <a:srgbClr val="003399"/>
                        </a:solidFill>
                        <a:effectLst/>
                        <a:latin typeface="Calibri" panose="020F0502020204030204" pitchFamily="34" charset="0"/>
                        <a:ea typeface="Calibri" panose="020F0502020204030204" pitchFamily="34" charset="0"/>
                        <a:cs typeface="Times New Roman" panose="02020603050405020304" pitchFamily="18" charset="0"/>
                      </a:endParaRPr>
                    </a:p>
                  </a:txBody>
                  <a:tcPr marL="54299" marR="542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9514827"/>
                  </a:ext>
                </a:extLst>
              </a:tr>
            </a:tbl>
          </a:graphicData>
        </a:graphic>
      </p:graphicFrame>
    </p:spTree>
    <p:extLst>
      <p:ext uri="{BB962C8B-B14F-4D97-AF65-F5344CB8AC3E}">
        <p14:creationId xmlns:p14="http://schemas.microsoft.com/office/powerpoint/2010/main" val="24087601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ctrTitle"/>
          </p:nvPr>
        </p:nvSpPr>
        <p:spPr>
          <a:xfrm>
            <a:off x="114300" y="3734468"/>
            <a:ext cx="8915400" cy="701675"/>
          </a:xfrm>
        </p:spPr>
        <p:txBody>
          <a:bodyPr/>
          <a:lstStyle/>
          <a:p>
            <a:r>
              <a:rPr lang="en-US" altLang="en-US" sz="4000" dirty="0"/>
              <a:t>21</a:t>
            </a:r>
            <a:r>
              <a:rPr lang="en-US" altLang="en-US" sz="4000" baseline="30000" dirty="0"/>
              <a:t>st</a:t>
            </a:r>
            <a:r>
              <a:rPr lang="en-US" altLang="en-US" sz="4000" dirty="0"/>
              <a:t> Annual Higher Education Symposium</a:t>
            </a:r>
          </a:p>
        </p:txBody>
      </p:sp>
      <p:sp>
        <p:nvSpPr>
          <p:cNvPr id="4099" name="Subtitle 5"/>
          <p:cNvSpPr>
            <a:spLocks noGrp="1"/>
          </p:cNvSpPr>
          <p:nvPr>
            <p:ph type="subTitle" idx="1"/>
          </p:nvPr>
        </p:nvSpPr>
        <p:spPr>
          <a:xfrm>
            <a:off x="342900" y="4448175"/>
            <a:ext cx="7769225" cy="1038225"/>
          </a:xfrm>
          <a:noFill/>
        </p:spPr>
        <p:txBody>
          <a:bodyPr/>
          <a:lstStyle/>
          <a:p>
            <a:r>
              <a:rPr lang="en-US" altLang="en-US" dirty="0"/>
              <a:t>Diversity Inclusion &amp; Unity of Effort</a:t>
            </a:r>
          </a:p>
          <a:p>
            <a:r>
              <a:rPr lang="en-US" altLang="en-US" dirty="0"/>
              <a:t>June 3-6, 2019 – Day 2- Wednesday</a:t>
            </a:r>
          </a:p>
        </p:txBody>
      </p:sp>
      <p:pic>
        <p:nvPicPr>
          <p:cNvPr id="5" name="Picture Placeholder 4">
            <a:extLst>
              <a:ext uri="{FF2B5EF4-FFF2-40B4-BE49-F238E27FC236}">
                <a16:creationId xmlns:a16="http://schemas.microsoft.com/office/drawing/2014/main" id="{C57AC500-17E1-4DE0-B0D1-40CD3EA42BDF}"/>
              </a:ext>
            </a:extLst>
          </p:cNvPr>
          <p:cNvPicPr>
            <a:picLocks noGrp="1" noChangeAspect="1"/>
          </p:cNvPicPr>
          <p:nvPr>
            <p:ph type="pic" sz="quarter" idx="10"/>
          </p:nvPr>
        </p:nvPicPr>
        <p:blipFill>
          <a:blip r:embed="rId3"/>
          <a:srcRect t="22377" b="22377"/>
          <a:stretch>
            <a:fillRect/>
          </a:stretch>
        </p:blipFill>
        <p:spPr>
          <a:xfrm>
            <a:off x="0" y="0"/>
            <a:ext cx="9144000" cy="3429000"/>
          </a:xfrm>
          <a:prstGeom prst="rect">
            <a:avLst/>
          </a:prstGeom>
        </p:spPr>
      </p:pic>
      <p:sp>
        <p:nvSpPr>
          <p:cNvPr id="6" name="Rectangle 5">
            <a:extLst>
              <a:ext uri="{FF2B5EF4-FFF2-40B4-BE49-F238E27FC236}">
                <a16:creationId xmlns:a16="http://schemas.microsoft.com/office/drawing/2014/main" id="{48896107-9C0C-4840-8E31-8FC4836A3CFC}"/>
              </a:ext>
            </a:extLst>
          </p:cNvPr>
          <p:cNvSpPr/>
          <p:nvPr/>
        </p:nvSpPr>
        <p:spPr>
          <a:xfrm>
            <a:off x="609600" y="6487362"/>
            <a:ext cx="8534400" cy="338554"/>
          </a:xfrm>
          <a:prstGeom prst="rect">
            <a:avLst/>
          </a:prstGeom>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3399"/>
                </a:solidFill>
                <a:effectLst/>
                <a:uLnTx/>
                <a:uFillTx/>
                <a:latin typeface="Arial" panose="020B0604020202020204" pitchFamily="34" charset="0"/>
                <a:ea typeface="+mn-ea"/>
                <a:cs typeface="Arial" panose="020B0604020202020204" pitchFamily="34" charset="0"/>
              </a:rPr>
              <a:t>21st Annual Emergency Management Higher Education Symposium, June 3-6, 2019  </a:t>
            </a:r>
          </a:p>
        </p:txBody>
      </p:sp>
    </p:spTree>
    <p:extLst>
      <p:ext uri="{BB962C8B-B14F-4D97-AF65-F5344CB8AC3E}">
        <p14:creationId xmlns:p14="http://schemas.microsoft.com/office/powerpoint/2010/main" val="1571487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lgn="ctr"/>
            <a:r>
              <a:rPr lang="en-US" altLang="en-US" b="1" u="sng" dirty="0"/>
              <a:t>Administrative</a:t>
            </a:r>
          </a:p>
        </p:txBody>
      </p:sp>
      <p:sp>
        <p:nvSpPr>
          <p:cNvPr id="14339" name="Content Placeholder 6"/>
          <p:cNvSpPr>
            <a:spLocks noGrp="1"/>
          </p:cNvSpPr>
          <p:nvPr>
            <p:ph idx="1"/>
          </p:nvPr>
        </p:nvSpPr>
        <p:spPr bwMode="auto">
          <a:xfrm>
            <a:off x="457200" y="1143000"/>
            <a:ext cx="8229600" cy="449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dirty="0"/>
              <a:t>Submitting questions</a:t>
            </a:r>
          </a:p>
          <a:p>
            <a:r>
              <a:rPr lang="en-US" altLang="en-US" sz="2400" dirty="0"/>
              <a:t>File/Resource Sharing</a:t>
            </a:r>
          </a:p>
          <a:p>
            <a:r>
              <a:rPr lang="en-US" altLang="en-US" sz="2400" dirty="0"/>
              <a:t>The session will be recorded </a:t>
            </a:r>
          </a:p>
          <a:p>
            <a:r>
              <a:rPr lang="en-US" altLang="en-US" sz="2400" dirty="0"/>
              <a:t>Webinar is closed captioned</a:t>
            </a:r>
          </a:p>
          <a:p>
            <a:r>
              <a:rPr lang="en-US" altLang="en-US" sz="2400" dirty="0"/>
              <a:t>Access to Adobe site post webinar</a:t>
            </a:r>
          </a:p>
          <a:p>
            <a:r>
              <a:rPr lang="en-US" altLang="en-US" sz="2400" dirty="0"/>
              <a:t>How to follow up with presenters</a:t>
            </a:r>
          </a:p>
          <a:p>
            <a:r>
              <a:rPr lang="en-US" altLang="en-US" sz="2400" dirty="0"/>
              <a:t>How to get more information about the Higher Education Program </a:t>
            </a:r>
          </a:p>
        </p:txBody>
      </p:sp>
      <p:sp>
        <p:nvSpPr>
          <p:cNvPr id="14340" name="Slide Number Placeholder 1"/>
          <p:cNvSpPr>
            <a:spLocks noGrp="1"/>
          </p:cNvSpPr>
          <p:nvPr>
            <p:ph type="sldNum" sz="quarter" idx="10"/>
          </p:nvPr>
        </p:nvSpPr>
        <p:spPr>
          <a:noFill/>
        </p:spPr>
        <p:txBody>
          <a:bodyP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fld id="{FFDC8863-7346-4CD2-B693-F55DBC799D7E}" type="slidenum">
              <a:rPr lang="en-US" altLang="en-US" sz="1100" smtClean="0">
                <a:solidFill>
                  <a:srgbClr val="333333"/>
                </a:solidFill>
              </a:rPr>
              <a:pPr/>
              <a:t>2</a:t>
            </a:fld>
            <a:endParaRPr lang="en-US" altLang="en-US" sz="1100">
              <a:solidFill>
                <a:srgbClr val="333333"/>
              </a:solidFill>
            </a:endParaRPr>
          </a:p>
        </p:txBody>
      </p:sp>
    </p:spTree>
    <p:extLst>
      <p:ext uri="{BB962C8B-B14F-4D97-AF65-F5344CB8AC3E}">
        <p14:creationId xmlns:p14="http://schemas.microsoft.com/office/powerpoint/2010/main" val="3085232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F730E-0ADF-484D-8B0F-E1397CAF8AD0}"/>
              </a:ext>
            </a:extLst>
          </p:cNvPr>
          <p:cNvSpPr>
            <a:spLocks noGrp="1"/>
          </p:cNvSpPr>
          <p:nvPr>
            <p:ph type="title"/>
          </p:nvPr>
        </p:nvSpPr>
        <p:spPr/>
        <p:txBody>
          <a:bodyPr/>
          <a:lstStyle/>
          <a:p>
            <a:pPr algn="ctr"/>
            <a:r>
              <a:rPr lang="en-US" dirty="0"/>
              <a:t>Carlos Castillo</a:t>
            </a:r>
          </a:p>
        </p:txBody>
      </p:sp>
      <p:pic>
        <p:nvPicPr>
          <p:cNvPr id="6" name="Content Placeholder 5">
            <a:extLst>
              <a:ext uri="{FF2B5EF4-FFF2-40B4-BE49-F238E27FC236}">
                <a16:creationId xmlns:a16="http://schemas.microsoft.com/office/drawing/2014/main" id="{59F27B22-C63F-443C-AEDB-D2C132BF82F0}"/>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b="35046"/>
          <a:stretch/>
        </p:blipFill>
        <p:spPr>
          <a:xfrm>
            <a:off x="2684565" y="1072202"/>
            <a:ext cx="3774869" cy="3701894"/>
          </a:xfrm>
        </p:spPr>
      </p:pic>
      <p:sp>
        <p:nvSpPr>
          <p:cNvPr id="4" name="Slide Number Placeholder 3">
            <a:extLst>
              <a:ext uri="{FF2B5EF4-FFF2-40B4-BE49-F238E27FC236}">
                <a16:creationId xmlns:a16="http://schemas.microsoft.com/office/drawing/2014/main" id="{B98D0C1A-A587-4DDE-9772-E6FFC0F6D81F}"/>
              </a:ext>
            </a:extLst>
          </p:cNvPr>
          <p:cNvSpPr>
            <a:spLocks noGrp="1"/>
          </p:cNvSpPr>
          <p:nvPr>
            <p:ph type="sldNum"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F7FA732E-F0FC-4546-B861-DF79321443FE}" type="slidenum">
              <a:rPr kumimoji="0" lang="en-US" altLang="en-US" sz="2400" b="0" i="0" u="none" strike="noStrike" kern="120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20</a:t>
            </a:fld>
            <a:endParaRPr kumimoji="0" lang="en-US" alt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CB6784E6-CDB8-47BB-A349-BC1C04694907}"/>
              </a:ext>
            </a:extLst>
          </p:cNvPr>
          <p:cNvSpPr txBox="1"/>
          <p:nvPr/>
        </p:nvSpPr>
        <p:spPr>
          <a:xfrm>
            <a:off x="2024856" y="4774096"/>
            <a:ext cx="5029200" cy="707886"/>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0" i="1"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Associate Administrator for Resilience</a:t>
            </a:r>
            <a:endParaRPr kumimoji="0" lang="en-US" sz="20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Federal Emergency Management Agency</a:t>
            </a:r>
          </a:p>
        </p:txBody>
      </p:sp>
    </p:spTree>
    <p:extLst>
      <p:ext uri="{BB962C8B-B14F-4D97-AF65-F5344CB8AC3E}">
        <p14:creationId xmlns:p14="http://schemas.microsoft.com/office/powerpoint/2010/main" val="6670030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79109-6746-4750-A3CA-758C67BC9707}"/>
              </a:ext>
            </a:extLst>
          </p:cNvPr>
          <p:cNvSpPr>
            <a:spLocks noGrp="1"/>
          </p:cNvSpPr>
          <p:nvPr>
            <p:ph type="title"/>
          </p:nvPr>
        </p:nvSpPr>
        <p:spPr/>
        <p:txBody>
          <a:bodyPr>
            <a:normAutofit/>
          </a:bodyPr>
          <a:lstStyle/>
          <a:p>
            <a:r>
              <a:rPr lang="en-US" sz="2100" dirty="0">
                <a:solidFill>
                  <a:srgbClr val="002060"/>
                </a:solidFill>
                <a:latin typeface="+mj-lt"/>
              </a:rPr>
              <a:t>Resilience Organization</a:t>
            </a:r>
          </a:p>
        </p:txBody>
      </p:sp>
      <p:pic>
        <p:nvPicPr>
          <p:cNvPr id="6" name="Picture 5">
            <a:extLst>
              <a:ext uri="{FF2B5EF4-FFF2-40B4-BE49-F238E27FC236}">
                <a16:creationId xmlns:a16="http://schemas.microsoft.com/office/drawing/2014/main" id="{5711E640-3950-4A28-8904-E9C35ACCAE73}"/>
              </a:ext>
            </a:extLst>
          </p:cNvPr>
          <p:cNvPicPr>
            <a:picLocks noChangeAspect="1"/>
          </p:cNvPicPr>
          <p:nvPr/>
        </p:nvPicPr>
        <p:blipFill>
          <a:blip r:embed="rId3"/>
          <a:stretch>
            <a:fillRect/>
          </a:stretch>
        </p:blipFill>
        <p:spPr>
          <a:xfrm>
            <a:off x="604368" y="1547621"/>
            <a:ext cx="7720482" cy="3903585"/>
          </a:xfrm>
          <a:prstGeom prst="rect">
            <a:avLst/>
          </a:prstGeom>
        </p:spPr>
      </p:pic>
    </p:spTree>
    <p:extLst>
      <p:ext uri="{BB962C8B-B14F-4D97-AF65-F5344CB8AC3E}">
        <p14:creationId xmlns:p14="http://schemas.microsoft.com/office/powerpoint/2010/main" val="28963868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AFE3F-BF6C-4484-ADBE-2296CCFB9352}"/>
              </a:ext>
            </a:extLst>
          </p:cNvPr>
          <p:cNvSpPr>
            <a:spLocks noGrp="1"/>
          </p:cNvSpPr>
          <p:nvPr>
            <p:ph type="title"/>
          </p:nvPr>
        </p:nvSpPr>
        <p:spPr>
          <a:xfrm>
            <a:off x="336176" y="930923"/>
            <a:ext cx="8471648" cy="573321"/>
          </a:xfrm>
        </p:spPr>
        <p:txBody>
          <a:bodyPr/>
          <a:lstStyle/>
          <a:p>
            <a:r>
              <a:rPr lang="en-US" dirty="0">
                <a:solidFill>
                  <a:srgbClr val="FF0000"/>
                </a:solidFill>
              </a:rPr>
              <a:t>FEMA Resilience</a:t>
            </a:r>
          </a:p>
        </p:txBody>
      </p:sp>
      <p:sp>
        <p:nvSpPr>
          <p:cNvPr id="3" name="Content Placeholder 2">
            <a:extLst>
              <a:ext uri="{FF2B5EF4-FFF2-40B4-BE49-F238E27FC236}">
                <a16:creationId xmlns:a16="http://schemas.microsoft.com/office/drawing/2014/main" id="{84C67CEC-B8B7-479A-B0AE-F4FC553BCBAA}"/>
              </a:ext>
            </a:extLst>
          </p:cNvPr>
          <p:cNvSpPr>
            <a:spLocks noGrp="1"/>
          </p:cNvSpPr>
          <p:nvPr>
            <p:ph idx="1"/>
          </p:nvPr>
        </p:nvSpPr>
        <p:spPr>
          <a:xfrm>
            <a:off x="336176" y="2069052"/>
            <a:ext cx="8471648" cy="3284704"/>
          </a:xfrm>
        </p:spPr>
        <p:txBody>
          <a:bodyPr>
            <a:normAutofit/>
          </a:bodyPr>
          <a:lstStyle/>
          <a:p>
            <a:pPr marL="0" indent="0">
              <a:buNone/>
            </a:pPr>
            <a:r>
              <a:rPr lang="en-US" b="1" dirty="0">
                <a:solidFill>
                  <a:srgbClr val="002060"/>
                </a:solidFill>
              </a:rPr>
              <a:t>Our Definition:</a:t>
            </a:r>
          </a:p>
          <a:p>
            <a:pPr marL="0" indent="0">
              <a:buNone/>
            </a:pPr>
            <a:r>
              <a:rPr lang="en-US" dirty="0">
                <a:solidFill>
                  <a:srgbClr val="FF0000"/>
                </a:solidFill>
              </a:rPr>
              <a:t>Community resilience is the ability to prepare for anticipated hazards, adapt to changing conditions, and withstand and recover rapidly from disruptions.</a:t>
            </a:r>
          </a:p>
          <a:p>
            <a:pPr marL="4283869" indent="0">
              <a:buNone/>
            </a:pPr>
            <a:r>
              <a:rPr lang="en-US" b="1" dirty="0">
                <a:solidFill>
                  <a:srgbClr val="002060"/>
                </a:solidFill>
              </a:rPr>
              <a:t>Mission:</a:t>
            </a:r>
          </a:p>
          <a:p>
            <a:pPr marL="4283869" indent="0">
              <a:buNone/>
            </a:pPr>
            <a:r>
              <a:rPr lang="en-US" dirty="0">
                <a:solidFill>
                  <a:srgbClr val="FF0000"/>
                </a:solidFill>
              </a:rPr>
              <a:t>FEMA Resilience aims to build a culture of preparedness by delivering programs and grant dollars to increase the nation’s disaster readiness, mitigation investment, insurance coverage, continuity capacity and individual and community preparedness.</a:t>
            </a:r>
          </a:p>
          <a:p>
            <a:pPr marL="0" indent="0">
              <a:buNone/>
            </a:pPr>
            <a:endParaRPr lang="en-US" dirty="0"/>
          </a:p>
          <a:p>
            <a:pPr marL="900113" lvl="2" indent="-214313">
              <a:buFont typeface="Arial" panose="020B0604020202020204" pitchFamily="34" charset="0"/>
              <a:buChar char="•"/>
            </a:pPr>
            <a:endParaRPr lang="en-US" dirty="0"/>
          </a:p>
          <a:p>
            <a:pPr lvl="1"/>
            <a:endParaRPr lang="en-US" dirty="0"/>
          </a:p>
        </p:txBody>
      </p:sp>
      <p:sp>
        <p:nvSpPr>
          <p:cNvPr id="4" name="Slide Number Placeholder 3">
            <a:extLst>
              <a:ext uri="{FF2B5EF4-FFF2-40B4-BE49-F238E27FC236}">
                <a16:creationId xmlns:a16="http://schemas.microsoft.com/office/drawing/2014/main" id="{62364DF3-833F-4CB7-B369-911F4EECF2B4}"/>
              </a:ext>
            </a:extLst>
          </p:cNvPr>
          <p:cNvSpPr>
            <a:spLocks noGrp="1"/>
          </p:cNvSpPr>
          <p:nvPr>
            <p:ph type="sldNum" sz="quarter" idx="10"/>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978E9C73-5366-4015-B702-7E7EABA506DC}" type="slidenum">
              <a:rPr kumimoji="0" lang="en-US" sz="900" b="0" i="0" u="none" strike="noStrike" kern="1200" cap="none" spc="0" normalizeH="0" baseline="0" noProof="0">
                <a:ln>
                  <a:noFill/>
                </a:ln>
                <a:solidFill>
                  <a:srgbClr val="003366"/>
                </a:solidFill>
                <a:effectLst/>
                <a:uLnTx/>
                <a:uFillTx/>
                <a:latin typeface="Segoe UI Semibold"/>
                <a:ea typeface="+mn-ea"/>
                <a:cs typeface="Arial" panose="020B0604020202020204" pitchFamily="34" charset="0"/>
              </a:rPr>
              <a:pPr marL="0" marR="0" lvl="0" indent="0" algn="ctr" defTabSz="685800" rtl="0" eaLnBrk="1" fontAlgn="auto" latinLnBrk="0" hangingPunct="1">
                <a:lnSpc>
                  <a:spcPct val="100000"/>
                </a:lnSpc>
                <a:spcBef>
                  <a:spcPts val="0"/>
                </a:spcBef>
                <a:spcAft>
                  <a:spcPts val="0"/>
                </a:spcAft>
                <a:buClrTx/>
                <a:buSzTx/>
                <a:buFontTx/>
                <a:buNone/>
                <a:tabLst/>
                <a:defRPr/>
              </a:pPr>
              <a:t>22</a:t>
            </a:fld>
            <a:endParaRPr kumimoji="0" lang="en-US" sz="900" b="0" i="0" u="none" strike="noStrike" kern="1200" cap="none" spc="0" normalizeH="0" baseline="0" noProof="0" dirty="0">
              <a:ln>
                <a:noFill/>
              </a:ln>
              <a:solidFill>
                <a:srgbClr val="003366"/>
              </a:solidFill>
              <a:effectLst/>
              <a:uLnTx/>
              <a:uFillTx/>
              <a:latin typeface="Segoe UI Semibold"/>
              <a:ea typeface="+mn-ea"/>
              <a:cs typeface="Arial" panose="020B0604020202020204" pitchFamily="34" charset="0"/>
            </a:endParaRPr>
          </a:p>
        </p:txBody>
      </p:sp>
      <p:pic>
        <p:nvPicPr>
          <p:cNvPr id="8" name="Picture 7">
            <a:extLst>
              <a:ext uri="{FF2B5EF4-FFF2-40B4-BE49-F238E27FC236}">
                <a16:creationId xmlns:a16="http://schemas.microsoft.com/office/drawing/2014/main" id="{22564236-11BF-488A-9A77-638311649723}"/>
              </a:ext>
            </a:extLst>
          </p:cNvPr>
          <p:cNvPicPr>
            <a:picLocks noChangeAspect="1"/>
          </p:cNvPicPr>
          <p:nvPr/>
        </p:nvPicPr>
        <p:blipFill>
          <a:blip r:embed="rId3"/>
          <a:stretch>
            <a:fillRect/>
          </a:stretch>
        </p:blipFill>
        <p:spPr>
          <a:xfrm>
            <a:off x="245685" y="3118939"/>
            <a:ext cx="4384681" cy="2779418"/>
          </a:xfrm>
          <a:prstGeom prst="rect">
            <a:avLst/>
          </a:prstGeom>
          <a:ln>
            <a:noFill/>
          </a:ln>
        </p:spPr>
      </p:pic>
    </p:spTree>
    <p:extLst>
      <p:ext uri="{BB962C8B-B14F-4D97-AF65-F5344CB8AC3E}">
        <p14:creationId xmlns:p14="http://schemas.microsoft.com/office/powerpoint/2010/main" val="9583570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FD17C-6994-45B2-9261-2BC96353B9CE}"/>
              </a:ext>
            </a:extLst>
          </p:cNvPr>
          <p:cNvSpPr>
            <a:spLocks noGrp="1"/>
          </p:cNvSpPr>
          <p:nvPr>
            <p:ph type="title"/>
          </p:nvPr>
        </p:nvSpPr>
        <p:spPr>
          <a:xfrm>
            <a:off x="336177" y="930923"/>
            <a:ext cx="8471648" cy="573321"/>
          </a:xfrm>
        </p:spPr>
        <p:txBody>
          <a:bodyPr/>
          <a:lstStyle/>
          <a:p>
            <a:r>
              <a:rPr lang="en-US" dirty="0">
                <a:solidFill>
                  <a:srgbClr val="333333"/>
                </a:solidFill>
              </a:rPr>
              <a:t>Major Initiatives</a:t>
            </a:r>
          </a:p>
        </p:txBody>
      </p:sp>
      <p:sp>
        <p:nvSpPr>
          <p:cNvPr id="3" name="Content Placeholder 2">
            <a:extLst>
              <a:ext uri="{FF2B5EF4-FFF2-40B4-BE49-F238E27FC236}">
                <a16:creationId xmlns:a16="http://schemas.microsoft.com/office/drawing/2014/main" id="{07463064-D07E-4C86-9451-5170CCD41648}"/>
              </a:ext>
            </a:extLst>
          </p:cNvPr>
          <p:cNvSpPr>
            <a:spLocks noGrp="1"/>
          </p:cNvSpPr>
          <p:nvPr>
            <p:ph idx="1"/>
          </p:nvPr>
        </p:nvSpPr>
        <p:spPr>
          <a:xfrm>
            <a:off x="336177" y="2226469"/>
            <a:ext cx="2584004" cy="3127287"/>
          </a:xfrm>
        </p:spPr>
        <p:txBody>
          <a:bodyPr>
            <a:normAutofit fontScale="92500"/>
          </a:bodyPr>
          <a:lstStyle/>
          <a:p>
            <a:r>
              <a:rPr lang="en-US" b="1" dirty="0">
                <a:solidFill>
                  <a:srgbClr val="002060"/>
                </a:solidFill>
              </a:rPr>
              <a:t>Building Resilient Infrastructure &amp; Communities (BRIC) Grant Programs</a:t>
            </a:r>
          </a:p>
          <a:p>
            <a:r>
              <a:rPr lang="en-US" b="1" dirty="0">
                <a:solidFill>
                  <a:srgbClr val="002060"/>
                </a:solidFill>
              </a:rPr>
              <a:t>Reforming and Boosting Insurance Coverage</a:t>
            </a:r>
          </a:p>
          <a:p>
            <a:r>
              <a:rPr lang="en-US" b="1" dirty="0">
                <a:solidFill>
                  <a:srgbClr val="002060"/>
                </a:solidFill>
              </a:rPr>
              <a:t>Helping People Prepare for Disasters</a:t>
            </a:r>
          </a:p>
          <a:p>
            <a:r>
              <a:rPr lang="en-US" b="1" dirty="0">
                <a:solidFill>
                  <a:srgbClr val="002060"/>
                </a:solidFill>
              </a:rPr>
              <a:t>Continuous Improvement &amp; Innovation</a:t>
            </a:r>
          </a:p>
        </p:txBody>
      </p:sp>
      <p:sp>
        <p:nvSpPr>
          <p:cNvPr id="4" name="Slide Number Placeholder 3">
            <a:extLst>
              <a:ext uri="{FF2B5EF4-FFF2-40B4-BE49-F238E27FC236}">
                <a16:creationId xmlns:a16="http://schemas.microsoft.com/office/drawing/2014/main" id="{5E98D32B-9E62-45A2-BC97-3C7711893BDF}"/>
              </a:ext>
            </a:extLst>
          </p:cNvPr>
          <p:cNvSpPr>
            <a:spLocks noGrp="1"/>
          </p:cNvSpPr>
          <p:nvPr>
            <p:ph type="sldNum" sz="quarter" idx="10"/>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978E9C73-5366-4015-B702-7E7EABA506DC}" type="slidenum">
              <a:rPr kumimoji="0" lang="en-US" sz="900" b="0" i="0" u="none" strike="noStrike" kern="1200" cap="none" spc="0" normalizeH="0" baseline="0" noProof="0">
                <a:ln>
                  <a:noFill/>
                </a:ln>
                <a:solidFill>
                  <a:srgbClr val="003366"/>
                </a:solidFill>
                <a:effectLst/>
                <a:uLnTx/>
                <a:uFillTx/>
                <a:latin typeface="Segoe UI Semibold"/>
                <a:ea typeface="+mn-ea"/>
                <a:cs typeface="Arial" panose="020B0604020202020204" pitchFamily="34" charset="0"/>
              </a:rPr>
              <a:pPr marL="0" marR="0" lvl="0" indent="0" algn="ctr" defTabSz="685800" rtl="0" eaLnBrk="1" fontAlgn="auto" latinLnBrk="0" hangingPunct="1">
                <a:lnSpc>
                  <a:spcPct val="100000"/>
                </a:lnSpc>
                <a:spcBef>
                  <a:spcPts val="0"/>
                </a:spcBef>
                <a:spcAft>
                  <a:spcPts val="0"/>
                </a:spcAft>
                <a:buClrTx/>
                <a:buSzTx/>
                <a:buFontTx/>
                <a:buNone/>
                <a:tabLst/>
                <a:defRPr/>
              </a:pPr>
              <a:t>23</a:t>
            </a:fld>
            <a:endParaRPr kumimoji="0" lang="en-US" sz="900" b="0" i="0" u="none" strike="noStrike" kern="1200" cap="none" spc="0" normalizeH="0" baseline="0" noProof="0" dirty="0">
              <a:ln>
                <a:noFill/>
              </a:ln>
              <a:solidFill>
                <a:srgbClr val="003366"/>
              </a:solidFill>
              <a:effectLst/>
              <a:uLnTx/>
              <a:uFillTx/>
              <a:latin typeface="Segoe UI Semibold"/>
              <a:ea typeface="+mn-ea"/>
              <a:cs typeface="Arial" panose="020B0604020202020204" pitchFamily="34" charset="0"/>
            </a:endParaRPr>
          </a:p>
        </p:txBody>
      </p:sp>
      <p:pic>
        <p:nvPicPr>
          <p:cNvPr id="5" name="Picture 4">
            <a:extLst>
              <a:ext uri="{FF2B5EF4-FFF2-40B4-BE49-F238E27FC236}">
                <a16:creationId xmlns:a16="http://schemas.microsoft.com/office/drawing/2014/main" id="{A3807E98-6529-455A-9BF6-0783AFCCF614}"/>
              </a:ext>
            </a:extLst>
          </p:cNvPr>
          <p:cNvPicPr>
            <a:picLocks noChangeAspect="1"/>
          </p:cNvPicPr>
          <p:nvPr/>
        </p:nvPicPr>
        <p:blipFill>
          <a:blip r:embed="rId3"/>
          <a:stretch>
            <a:fillRect/>
          </a:stretch>
        </p:blipFill>
        <p:spPr>
          <a:xfrm>
            <a:off x="2836530" y="2062162"/>
            <a:ext cx="5971294" cy="3069215"/>
          </a:xfrm>
          <a:prstGeom prst="rect">
            <a:avLst/>
          </a:prstGeom>
        </p:spPr>
      </p:pic>
    </p:spTree>
    <p:extLst>
      <p:ext uri="{BB962C8B-B14F-4D97-AF65-F5344CB8AC3E}">
        <p14:creationId xmlns:p14="http://schemas.microsoft.com/office/powerpoint/2010/main" val="16447326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a:t>Poster Awards</a:t>
            </a:r>
          </a:p>
        </p:txBody>
      </p:sp>
      <p:sp>
        <p:nvSpPr>
          <p:cNvPr id="3" name="Content Placeholder 2"/>
          <p:cNvSpPr>
            <a:spLocks noGrp="1"/>
          </p:cNvSpPr>
          <p:nvPr>
            <p:ph idx="1"/>
          </p:nvPr>
        </p:nvSpPr>
        <p:spPr>
          <a:xfrm>
            <a:off x="683337" y="1085851"/>
            <a:ext cx="7774865" cy="5391149"/>
          </a:xfrm>
        </p:spPr>
        <p:txBody>
          <a:bodyPr/>
          <a:lstStyle/>
          <a:p>
            <a:pPr marL="0" indent="0" algn="r">
              <a:buNone/>
            </a:pPr>
            <a:r>
              <a:rPr lang="en-US" sz="2800" dirty="0"/>
              <a:t>Tom Phelan Poster Award Winner  </a:t>
            </a:r>
          </a:p>
          <a:p>
            <a:pPr marL="0" indent="0" algn="r">
              <a:spcBef>
                <a:spcPts val="0"/>
              </a:spcBef>
              <a:buNone/>
            </a:pPr>
            <a:endParaRPr lang="en-US" sz="2000" i="1" dirty="0"/>
          </a:p>
          <a:p>
            <a:pPr marL="0" indent="0" algn="r">
              <a:spcBef>
                <a:spcPts val="0"/>
              </a:spcBef>
              <a:buNone/>
            </a:pPr>
            <a:r>
              <a:rPr lang="en-US" sz="2000" i="1" dirty="0"/>
              <a:t>Dean Kyne Ph.D</a:t>
            </a:r>
          </a:p>
          <a:p>
            <a:pPr marL="0" indent="0" algn="r">
              <a:spcBef>
                <a:spcPts val="0"/>
              </a:spcBef>
              <a:buNone/>
            </a:pPr>
            <a:r>
              <a:rPr lang="en-US" sz="2000" i="1" dirty="0"/>
              <a:t>University of Texas Rio Grande Valley</a:t>
            </a:r>
          </a:p>
          <a:p>
            <a:pPr marL="0" indent="0">
              <a:buNone/>
            </a:pPr>
            <a:endParaRPr lang="en-US" sz="2800" dirty="0"/>
          </a:p>
          <a:p>
            <a:pPr marL="0" indent="0">
              <a:buNone/>
            </a:pPr>
            <a:endParaRPr lang="en-US" sz="2800" dirty="0"/>
          </a:p>
          <a:p>
            <a:pPr marL="0" indent="0">
              <a:spcBef>
                <a:spcPts val="600"/>
              </a:spcBef>
              <a:buNone/>
            </a:pPr>
            <a:r>
              <a:rPr lang="en-US" sz="2800" dirty="0"/>
              <a:t>People’s Choice Poster Award Winners</a:t>
            </a:r>
          </a:p>
          <a:p>
            <a:pPr marL="0" indent="0">
              <a:buNone/>
            </a:pPr>
            <a:r>
              <a:rPr lang="en-US" sz="2000" i="1" dirty="0"/>
              <a:t>Thomas Anglin, Chase Beecher, Monroe Molesky, Mackenzie Hemmer &amp; Sara Lesnesky of Alma College</a:t>
            </a:r>
          </a:p>
          <a:p>
            <a:pPr marL="0" indent="0">
              <a:buNone/>
            </a:pPr>
            <a:endParaRPr lang="en-US" sz="2800" dirty="0"/>
          </a:p>
        </p:txBody>
      </p:sp>
      <p:sp>
        <p:nvSpPr>
          <p:cNvPr id="4" name="Slide Number Placeholder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24</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1089861"/>
            <a:ext cx="1828800" cy="2435962"/>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99327" y="4948251"/>
            <a:ext cx="1335073" cy="1335073"/>
          </a:xfrm>
          <a:prstGeom prst="rect">
            <a:avLst/>
          </a:prstGeom>
        </p:spPr>
      </p:pic>
    </p:spTree>
    <p:extLst>
      <p:ext uri="{BB962C8B-B14F-4D97-AF65-F5344CB8AC3E}">
        <p14:creationId xmlns:p14="http://schemas.microsoft.com/office/powerpoint/2010/main" val="4091040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144001" cy="2133600"/>
          </a:xfrm>
        </p:spPr>
        <p:txBody>
          <a:bodyPr/>
          <a:lstStyle/>
          <a:p>
            <a:pPr algn="ctr"/>
            <a:r>
              <a:rPr lang="en-US" sz="4000"/>
              <a:t>The </a:t>
            </a:r>
            <a:r>
              <a:rPr lang="en-US" sz="4000" dirty="0"/>
              <a:t>University of Central Florida SoTL Award is Presented to:</a:t>
            </a:r>
            <a:br>
              <a:rPr lang="en-US" sz="4000" dirty="0"/>
            </a:br>
            <a:endParaRPr lang="en-US" sz="3600" dirty="0"/>
          </a:p>
        </p:txBody>
      </p:sp>
      <p:pic>
        <p:nvPicPr>
          <p:cNvPr id="8" name="Content Placeholder 7">
            <a:extLst>
              <a:ext uri="{FF2B5EF4-FFF2-40B4-BE49-F238E27FC236}">
                <a16:creationId xmlns:a16="http://schemas.microsoft.com/office/drawing/2014/main" id="{BB7F86B2-FD1A-4200-A217-009F66865DF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330762" y="1736724"/>
            <a:ext cx="2231838" cy="2974425"/>
          </a:xfrm>
        </p:spPr>
      </p:pic>
      <p:sp>
        <p:nvSpPr>
          <p:cNvPr id="4" name="Slide Number Placeholder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25</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9" name="TextBox 8">
            <a:extLst>
              <a:ext uri="{FF2B5EF4-FFF2-40B4-BE49-F238E27FC236}">
                <a16:creationId xmlns:a16="http://schemas.microsoft.com/office/drawing/2014/main" id="{8F1D9308-FCEF-45BE-A347-01CA10DB2212}"/>
              </a:ext>
            </a:extLst>
          </p:cNvPr>
          <p:cNvSpPr txBox="1"/>
          <p:nvPr/>
        </p:nvSpPr>
        <p:spPr>
          <a:xfrm>
            <a:off x="533400" y="4711149"/>
            <a:ext cx="7924800" cy="107721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t>Shirley Feldmann-Jensen Ph.D.</a:t>
            </a:r>
            <a:br>
              <a:rPr kumimoji="0" lang="en-US" sz="3200" b="1"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br>
            <a:r>
              <a:rPr kumimoji="0" lang="en-US" sz="3200" b="0"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t>California State University Long Beach</a:t>
            </a:r>
            <a:endParaRPr kumimoji="0" lang="en-US" sz="32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643981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8B2A7-D48C-4EC0-BF81-5D743D99D4ED}"/>
              </a:ext>
            </a:extLst>
          </p:cNvPr>
          <p:cNvSpPr>
            <a:spLocks noGrp="1"/>
          </p:cNvSpPr>
          <p:nvPr>
            <p:ph type="title"/>
          </p:nvPr>
        </p:nvSpPr>
        <p:spPr/>
        <p:txBody>
          <a:bodyPr/>
          <a:lstStyle/>
          <a:p>
            <a:pPr algn="ctr"/>
            <a:r>
              <a:rPr lang="en-US" sz="3600" dirty="0"/>
              <a:t>2019 Dr. B. Wayne Blanchard Awardee</a:t>
            </a:r>
          </a:p>
        </p:txBody>
      </p:sp>
      <p:pic>
        <p:nvPicPr>
          <p:cNvPr id="6" name="Content Placeholder 5">
            <a:extLst>
              <a:ext uri="{FF2B5EF4-FFF2-40B4-BE49-F238E27FC236}">
                <a16:creationId xmlns:a16="http://schemas.microsoft.com/office/drawing/2014/main" id="{A4A32E4E-4B6C-4805-9905-9A1F8F8EDB2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442162" y="1009612"/>
            <a:ext cx="2488275" cy="3311981"/>
          </a:xfrm>
        </p:spPr>
      </p:pic>
      <p:sp>
        <p:nvSpPr>
          <p:cNvPr id="4" name="Slide Number Placeholder 3">
            <a:extLst>
              <a:ext uri="{FF2B5EF4-FFF2-40B4-BE49-F238E27FC236}">
                <a16:creationId xmlns:a16="http://schemas.microsoft.com/office/drawing/2014/main" id="{C166948E-39DF-40F2-8742-0BBE5758671B}"/>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26</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1FE667E5-B3F9-40E2-9709-96F9E34F8FC8}"/>
              </a:ext>
            </a:extLst>
          </p:cNvPr>
          <p:cNvSpPr txBox="1"/>
          <p:nvPr/>
        </p:nvSpPr>
        <p:spPr>
          <a:xfrm>
            <a:off x="1752600" y="4416806"/>
            <a:ext cx="5867400" cy="206210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a:ln>
                  <a:noFill/>
                </a:ln>
                <a:solidFill>
                  <a:srgbClr val="0058B5">
                    <a:lumMod val="50000"/>
                  </a:srgbClr>
                </a:solidFill>
                <a:effectLst/>
                <a:uLnTx/>
                <a:uFillTx/>
                <a:latin typeface="Times New Roman"/>
                <a:ea typeface="+mn-ea"/>
                <a:cs typeface="Arial" panose="020B0604020202020204" pitchFamily="34" charset="0"/>
              </a:rPr>
              <a:t>Jessica Jensen, Ph.D.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58B5">
                    <a:lumMod val="50000"/>
                  </a:srgbClr>
                </a:solidFill>
                <a:effectLst/>
                <a:uLnTx/>
                <a:uFillTx/>
                <a:latin typeface="Times New Roman"/>
                <a:ea typeface="+mn-ea"/>
                <a:cs typeface="Arial" panose="020B0604020202020204" pitchFamily="34" charset="0"/>
              </a:rPr>
              <a:t>North Dakota State University</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58B5">
                    <a:lumMod val="50000"/>
                  </a:srgbClr>
                </a:solidFill>
                <a:effectLst/>
                <a:uLnTx/>
                <a:uFillTx/>
                <a:latin typeface="Times New Roman"/>
                <a:ea typeface="+mn-ea"/>
                <a:cs typeface="Arial" panose="020B0604020202020204" pitchFamily="34" charset="0"/>
              </a:rPr>
              <a:t>Associate Professor/ Department Head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58B5">
                    <a:lumMod val="50000"/>
                  </a:srgbClr>
                </a:solidFill>
                <a:effectLst/>
                <a:uLnTx/>
                <a:uFillTx/>
                <a:latin typeface="Times New Roman"/>
                <a:ea typeface="+mn-ea"/>
                <a:cs typeface="Arial" panose="020B0604020202020204" pitchFamily="34" charset="0"/>
              </a:rPr>
              <a:t>Department of Emergency Management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2092323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14800" y="2438400"/>
            <a:ext cx="4707835" cy="2438401"/>
          </a:xfrm>
        </p:spPr>
        <p:txBody>
          <a:bodyPr/>
          <a:lstStyle/>
          <a:p>
            <a:pPr algn="ctr"/>
            <a:br>
              <a:rPr lang="en-US" u="sng" dirty="0"/>
            </a:br>
            <a:br>
              <a:rPr lang="en-US" sz="4000" dirty="0"/>
            </a:br>
            <a:br>
              <a:rPr lang="en-US" sz="4000" dirty="0"/>
            </a:br>
            <a:r>
              <a:rPr lang="en-US" sz="1400" dirty="0"/>
              <a:t>   </a:t>
            </a:r>
            <a:br>
              <a:rPr lang="en-US" sz="4000" dirty="0"/>
            </a:br>
            <a:br>
              <a:rPr lang="en-US" sz="4000" dirty="0"/>
            </a:br>
            <a:r>
              <a:rPr lang="en-US" sz="3200" b="1" dirty="0"/>
              <a:t> DeeDee Bennett, Ph.D.</a:t>
            </a:r>
            <a:br>
              <a:rPr lang="en-US" sz="3600" dirty="0"/>
            </a:br>
            <a:r>
              <a:rPr lang="en-US" sz="2400" dirty="0"/>
              <a:t>University of Albany- SUNY</a:t>
            </a:r>
            <a:br>
              <a:rPr lang="en-US" sz="3600" dirty="0"/>
            </a:br>
            <a:r>
              <a:rPr lang="en-US" sz="2400" dirty="0"/>
              <a:t>Assistant Professor</a:t>
            </a:r>
            <a:br>
              <a:rPr lang="en-US" sz="2400" dirty="0"/>
            </a:br>
            <a:r>
              <a:rPr lang="en-US" sz="2400" dirty="0"/>
              <a:t>College of Emergency Preparedness, </a:t>
            </a:r>
            <a:br>
              <a:rPr lang="en-US" sz="2400" dirty="0"/>
            </a:br>
            <a:r>
              <a:rPr lang="en-US" sz="2400" dirty="0"/>
              <a:t>Homeland Security &amp; Cyber Security</a:t>
            </a:r>
            <a:endParaRPr lang="en-US" sz="2400" u="sng" dirty="0"/>
          </a:p>
        </p:txBody>
      </p:sp>
      <p:sp>
        <p:nvSpPr>
          <p:cNvPr id="4" name="Slide Number Placeholder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27</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pic>
        <p:nvPicPr>
          <p:cNvPr id="3" name="Picture 2">
            <a:extLst>
              <a:ext uri="{FF2B5EF4-FFF2-40B4-BE49-F238E27FC236}">
                <a16:creationId xmlns:a16="http://schemas.microsoft.com/office/drawing/2014/main" id="{34C32980-D304-48EE-9B44-E8EF47DF4C9C}"/>
              </a:ext>
            </a:extLst>
          </p:cNvPr>
          <p:cNvPicPr>
            <a:picLocks noChangeAspect="1"/>
          </p:cNvPicPr>
          <p:nvPr/>
        </p:nvPicPr>
        <p:blipFill>
          <a:blip r:embed="rId3"/>
          <a:stretch>
            <a:fillRect/>
          </a:stretch>
        </p:blipFill>
        <p:spPr>
          <a:xfrm>
            <a:off x="1295400" y="1676400"/>
            <a:ext cx="2667000" cy="4008940"/>
          </a:xfrm>
          <a:prstGeom prst="rect">
            <a:avLst/>
          </a:prstGeom>
        </p:spPr>
      </p:pic>
      <p:sp>
        <p:nvSpPr>
          <p:cNvPr id="6" name="TextBox 5">
            <a:extLst>
              <a:ext uri="{FF2B5EF4-FFF2-40B4-BE49-F238E27FC236}">
                <a16:creationId xmlns:a16="http://schemas.microsoft.com/office/drawing/2014/main" id="{D4FBC13C-18B4-459A-8D0C-6305D6896890}"/>
              </a:ext>
            </a:extLst>
          </p:cNvPr>
          <p:cNvSpPr txBox="1"/>
          <p:nvPr/>
        </p:nvSpPr>
        <p:spPr>
          <a:xfrm>
            <a:off x="-76200" y="85635"/>
            <a:ext cx="9067800" cy="120032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t>Arkansas Tech University </a:t>
            </a:r>
            <a:br>
              <a:rPr kumimoji="0" lang="en-US" sz="3600" b="0" i="0" u="sng" strike="noStrike" kern="0" cap="none" spc="0" normalizeH="0" baseline="0" noProof="0" dirty="0">
                <a:ln>
                  <a:noFill/>
                </a:ln>
                <a:solidFill>
                  <a:srgbClr val="005288"/>
                </a:solidFill>
                <a:effectLst/>
                <a:uLnTx/>
                <a:uFillTx/>
                <a:latin typeface="Times New Roman"/>
                <a:ea typeface="+mn-ea"/>
                <a:cs typeface="Arial" panose="020B0604020202020204" pitchFamily="34" charset="0"/>
              </a:rPr>
            </a:br>
            <a:r>
              <a:rPr kumimoji="0" lang="en-US" sz="3600" b="0" i="0" u="sng" strike="noStrike" kern="0" cap="none" spc="0" normalizeH="0" baseline="0" noProof="0" dirty="0">
                <a:ln>
                  <a:noFill/>
                </a:ln>
                <a:solidFill>
                  <a:srgbClr val="005288"/>
                </a:solidFill>
                <a:effectLst/>
                <a:uLnTx/>
                <a:uFillTx/>
                <a:latin typeface="Times New Roman"/>
                <a:ea typeface="+mn-ea"/>
                <a:cs typeface="Arial" panose="020B0604020202020204" pitchFamily="34" charset="0"/>
              </a:rPr>
              <a:t>2019 Kay Goss Innovation Awardee</a:t>
            </a:r>
            <a:endPar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59269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2B9635D-2C2A-4EA1-A4C4-052E27C5932D}"/>
              </a:ext>
            </a:extLst>
          </p:cNvPr>
          <p:cNvSpPr>
            <a:spLocks noGrp="1"/>
          </p:cNvSpPr>
          <p:nvPr>
            <p:ph type="title"/>
          </p:nvPr>
        </p:nvSpPr>
        <p:spPr>
          <a:xfrm>
            <a:off x="5185793" y="338580"/>
            <a:ext cx="3461544" cy="685800"/>
          </a:xfrm>
        </p:spPr>
        <p:txBody>
          <a:bodyPr/>
          <a:lstStyle/>
          <a:p>
            <a:pPr algn="ctr"/>
            <a:r>
              <a:rPr lang="en-US" sz="3600" dirty="0"/>
              <a:t>Matthew Prager</a:t>
            </a:r>
          </a:p>
        </p:txBody>
      </p:sp>
      <p:pic>
        <p:nvPicPr>
          <p:cNvPr id="7" name="Content Placeholder 6">
            <a:extLst>
              <a:ext uri="{FF2B5EF4-FFF2-40B4-BE49-F238E27FC236}">
                <a16:creationId xmlns:a16="http://schemas.microsoft.com/office/drawing/2014/main" id="{EDBD43F2-744D-4407-B2DD-4FF541C9D158}"/>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506865" y="1078306"/>
            <a:ext cx="2819400" cy="3524250"/>
          </a:xfrm>
        </p:spPr>
      </p:pic>
      <p:sp>
        <p:nvSpPr>
          <p:cNvPr id="5" name="Slide Number Placeholder 4">
            <a:extLst>
              <a:ext uri="{FF2B5EF4-FFF2-40B4-BE49-F238E27FC236}">
                <a16:creationId xmlns:a16="http://schemas.microsoft.com/office/drawing/2014/main" id="{70A5BEB4-D9D4-4317-8B56-FDD4234BDA93}"/>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61CF5A0-9398-492E-BDB0-3D094766FCA7}"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28</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10" name="TextBox 9">
            <a:extLst>
              <a:ext uri="{FF2B5EF4-FFF2-40B4-BE49-F238E27FC236}">
                <a16:creationId xmlns:a16="http://schemas.microsoft.com/office/drawing/2014/main" id="{F49576C9-FAFC-438A-ABAC-DCBF497236EC}"/>
              </a:ext>
            </a:extLst>
          </p:cNvPr>
          <p:cNvSpPr txBox="1"/>
          <p:nvPr/>
        </p:nvSpPr>
        <p:spPr>
          <a:xfrm>
            <a:off x="5006009" y="4602556"/>
            <a:ext cx="3821112" cy="120032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Times New Roman"/>
                <a:ea typeface="+mn-ea"/>
                <a:cs typeface="Arial" panose="020B0604020202020204" pitchFamily="34" charset="0"/>
              </a:rPr>
              <a:t>Branch Chief</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Times New Roman"/>
                <a:ea typeface="+mn-ea"/>
                <a:cs typeface="Arial" panose="020B0604020202020204" pitchFamily="34" charset="0"/>
              </a:rPr>
              <a:t>Curriculum Standards &amp; Instructional Technology</a:t>
            </a:r>
          </a:p>
        </p:txBody>
      </p:sp>
      <p:sp>
        <p:nvSpPr>
          <p:cNvPr id="8" name="Title 5">
            <a:extLst>
              <a:ext uri="{FF2B5EF4-FFF2-40B4-BE49-F238E27FC236}">
                <a16:creationId xmlns:a16="http://schemas.microsoft.com/office/drawing/2014/main" id="{442D1080-D2B5-4B90-8E2F-47AB8291114B}"/>
              </a:ext>
            </a:extLst>
          </p:cNvPr>
          <p:cNvSpPr txBox="1">
            <a:spLocks/>
          </p:cNvSpPr>
          <p:nvPr/>
        </p:nvSpPr>
        <p:spPr bwMode="auto">
          <a:xfrm>
            <a:off x="159026" y="338580"/>
            <a:ext cx="458076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4200">
                <a:solidFill>
                  <a:srgbClr val="005288"/>
                </a:solidFill>
                <a:latin typeface="+mj-lt"/>
                <a:ea typeface="+mj-ea"/>
                <a:cs typeface="+mj-cs"/>
              </a:defRPr>
            </a:lvl1pPr>
            <a:lvl2pPr algn="l" rtl="0" eaLnBrk="0" fontAlgn="base" hangingPunct="0">
              <a:spcBef>
                <a:spcPct val="0"/>
              </a:spcBef>
              <a:spcAft>
                <a:spcPct val="0"/>
              </a:spcAft>
              <a:defRPr sz="4200">
                <a:solidFill>
                  <a:srgbClr val="005288"/>
                </a:solidFill>
                <a:latin typeface="Times New Roman" pitchFamily="18" charset="0"/>
              </a:defRPr>
            </a:lvl2pPr>
            <a:lvl3pPr algn="l" rtl="0" eaLnBrk="0" fontAlgn="base" hangingPunct="0">
              <a:spcBef>
                <a:spcPct val="0"/>
              </a:spcBef>
              <a:spcAft>
                <a:spcPct val="0"/>
              </a:spcAft>
              <a:defRPr sz="4200">
                <a:solidFill>
                  <a:srgbClr val="005288"/>
                </a:solidFill>
                <a:latin typeface="Times New Roman" pitchFamily="18" charset="0"/>
              </a:defRPr>
            </a:lvl3pPr>
            <a:lvl4pPr algn="l" rtl="0" eaLnBrk="0" fontAlgn="base" hangingPunct="0">
              <a:spcBef>
                <a:spcPct val="0"/>
              </a:spcBef>
              <a:spcAft>
                <a:spcPct val="0"/>
              </a:spcAft>
              <a:defRPr sz="4200">
                <a:solidFill>
                  <a:srgbClr val="005288"/>
                </a:solidFill>
                <a:latin typeface="Times New Roman" pitchFamily="18" charset="0"/>
              </a:defRPr>
            </a:lvl4pPr>
            <a:lvl5pPr algn="l" rtl="0" eaLnBrk="0" fontAlgn="base" hangingPunct="0">
              <a:spcBef>
                <a:spcPct val="0"/>
              </a:spcBef>
              <a:spcAft>
                <a:spcPct val="0"/>
              </a:spcAft>
              <a:defRPr sz="4200">
                <a:solidFill>
                  <a:srgbClr val="005288"/>
                </a:solidFill>
                <a:latin typeface="Times New Roman" pitchFamily="18" charset="0"/>
              </a:defRPr>
            </a:lvl5pPr>
            <a:lvl6pPr marL="457200" algn="l" rtl="0" eaLnBrk="0" fontAlgn="base" hangingPunct="0">
              <a:spcBef>
                <a:spcPct val="0"/>
              </a:spcBef>
              <a:spcAft>
                <a:spcPct val="0"/>
              </a:spcAft>
              <a:defRPr sz="4200">
                <a:solidFill>
                  <a:srgbClr val="000063"/>
                </a:solidFill>
                <a:latin typeface="Times New Roman" pitchFamily="18" charset="0"/>
              </a:defRPr>
            </a:lvl6pPr>
            <a:lvl7pPr marL="914400" algn="l" rtl="0" eaLnBrk="0" fontAlgn="base" hangingPunct="0">
              <a:spcBef>
                <a:spcPct val="0"/>
              </a:spcBef>
              <a:spcAft>
                <a:spcPct val="0"/>
              </a:spcAft>
              <a:defRPr sz="4200">
                <a:solidFill>
                  <a:srgbClr val="000063"/>
                </a:solidFill>
                <a:latin typeface="Times New Roman" pitchFamily="18" charset="0"/>
              </a:defRPr>
            </a:lvl7pPr>
            <a:lvl8pPr marL="1371600" algn="l" rtl="0" eaLnBrk="0" fontAlgn="base" hangingPunct="0">
              <a:spcBef>
                <a:spcPct val="0"/>
              </a:spcBef>
              <a:spcAft>
                <a:spcPct val="0"/>
              </a:spcAft>
              <a:defRPr sz="4200">
                <a:solidFill>
                  <a:srgbClr val="000063"/>
                </a:solidFill>
                <a:latin typeface="Times New Roman" pitchFamily="18" charset="0"/>
              </a:defRPr>
            </a:lvl8pPr>
            <a:lvl9pPr marL="1828800" algn="l" rtl="0" eaLnBrk="0" fontAlgn="base" hangingPunct="0">
              <a:spcBef>
                <a:spcPct val="0"/>
              </a:spcBef>
              <a:spcAft>
                <a:spcPct val="0"/>
              </a:spcAft>
              <a:defRPr sz="4200">
                <a:solidFill>
                  <a:srgbClr val="000063"/>
                </a:solidFill>
                <a:latin typeface="Times New Roman" pitchFamily="18" charset="0"/>
              </a:defRPr>
            </a:lvl9pPr>
          </a:lstStyle>
          <a:p>
            <a:pPr algn="ctr"/>
            <a:r>
              <a:rPr lang="en-US" sz="3600" kern="0" dirty="0"/>
              <a:t>Dan Paulette-Chapman</a:t>
            </a:r>
          </a:p>
        </p:txBody>
      </p:sp>
      <p:pic>
        <p:nvPicPr>
          <p:cNvPr id="2" name="Picture 1">
            <a:extLst>
              <a:ext uri="{FF2B5EF4-FFF2-40B4-BE49-F238E27FC236}">
                <a16:creationId xmlns:a16="http://schemas.microsoft.com/office/drawing/2014/main" id="{A404FA3F-1C34-4C50-A9C8-83A97386FC16}"/>
              </a:ext>
            </a:extLst>
          </p:cNvPr>
          <p:cNvPicPr>
            <a:picLocks noChangeAspect="1"/>
          </p:cNvPicPr>
          <p:nvPr/>
        </p:nvPicPr>
        <p:blipFill>
          <a:blip r:embed="rId4"/>
          <a:stretch>
            <a:fillRect/>
          </a:stretch>
        </p:blipFill>
        <p:spPr>
          <a:xfrm>
            <a:off x="381000" y="1184449"/>
            <a:ext cx="3670110" cy="3145809"/>
          </a:xfrm>
          <a:prstGeom prst="rect">
            <a:avLst/>
          </a:prstGeom>
        </p:spPr>
      </p:pic>
      <p:sp>
        <p:nvSpPr>
          <p:cNvPr id="9" name="TextBox 8">
            <a:extLst>
              <a:ext uri="{FF2B5EF4-FFF2-40B4-BE49-F238E27FC236}">
                <a16:creationId xmlns:a16="http://schemas.microsoft.com/office/drawing/2014/main" id="{B509DAFA-3DAD-430C-8031-6F1D42560F06}"/>
              </a:ext>
            </a:extLst>
          </p:cNvPr>
          <p:cNvSpPr txBox="1"/>
          <p:nvPr/>
        </p:nvSpPr>
        <p:spPr>
          <a:xfrm>
            <a:off x="381000" y="4330258"/>
            <a:ext cx="3670110" cy="120032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Times New Roman"/>
                <a:ea typeface="+mn-ea"/>
                <a:cs typeface="Arial" panose="020B0604020202020204" pitchFamily="34" charset="0"/>
              </a:rPr>
              <a:t>Branch Chief</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Times New Roman"/>
                <a:ea typeface="+mn-ea"/>
                <a:cs typeface="Arial" panose="020B0604020202020204" pitchFamily="34" charset="0"/>
              </a:rPr>
              <a:t>National Training &amp;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Times New Roman"/>
                <a:ea typeface="+mn-ea"/>
                <a:cs typeface="Arial" panose="020B0604020202020204" pitchFamily="34" charset="0"/>
              </a:rPr>
              <a:t> Education System</a:t>
            </a:r>
          </a:p>
        </p:txBody>
      </p:sp>
    </p:spTree>
    <p:extLst>
      <p:ext uri="{BB962C8B-B14F-4D97-AF65-F5344CB8AC3E}">
        <p14:creationId xmlns:p14="http://schemas.microsoft.com/office/powerpoint/2010/main" val="8092561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59E98-F610-470A-B8F6-57AC55A92D84}"/>
              </a:ext>
            </a:extLst>
          </p:cNvPr>
          <p:cNvSpPr>
            <a:spLocks noGrp="1"/>
          </p:cNvSpPr>
          <p:nvPr>
            <p:ph type="title"/>
          </p:nvPr>
        </p:nvSpPr>
        <p:spPr/>
        <p:txBody>
          <a:bodyPr/>
          <a:lstStyle/>
          <a:p>
            <a:pPr algn="ctr"/>
            <a:r>
              <a:rPr lang="en-US" dirty="0"/>
              <a:t>2019 State of the Community Report</a:t>
            </a:r>
          </a:p>
        </p:txBody>
      </p:sp>
      <p:pic>
        <p:nvPicPr>
          <p:cNvPr id="5" name="Content Placeholder 4">
            <a:extLst>
              <a:ext uri="{FF2B5EF4-FFF2-40B4-BE49-F238E27FC236}">
                <a16:creationId xmlns:a16="http://schemas.microsoft.com/office/drawing/2014/main" id="{F6663BE4-3E9A-441B-B486-328B0D4AFBA0}"/>
              </a:ext>
            </a:extLst>
          </p:cNvPr>
          <p:cNvPicPr>
            <a:picLocks noGrp="1" noChangeAspect="1"/>
          </p:cNvPicPr>
          <p:nvPr>
            <p:ph idx="1"/>
          </p:nvPr>
        </p:nvPicPr>
        <p:blipFill>
          <a:blip r:embed="rId3"/>
          <a:stretch>
            <a:fillRect/>
          </a:stretch>
        </p:blipFill>
        <p:spPr>
          <a:xfrm>
            <a:off x="1371600" y="1502356"/>
            <a:ext cx="2563451" cy="3853288"/>
          </a:xfrm>
          <a:prstGeom prst="rect">
            <a:avLst/>
          </a:prstGeom>
        </p:spPr>
      </p:pic>
      <p:sp>
        <p:nvSpPr>
          <p:cNvPr id="4" name="Slide Number Placeholder 3">
            <a:extLst>
              <a:ext uri="{FF2B5EF4-FFF2-40B4-BE49-F238E27FC236}">
                <a16:creationId xmlns:a16="http://schemas.microsoft.com/office/drawing/2014/main" id="{2D54DC8B-FA27-40F1-83B6-9D06B1C49074}"/>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29</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6" name="Rectangle 5">
            <a:extLst>
              <a:ext uri="{FF2B5EF4-FFF2-40B4-BE49-F238E27FC236}">
                <a16:creationId xmlns:a16="http://schemas.microsoft.com/office/drawing/2014/main" id="{61EC825D-2796-4069-A40E-3EF79B6CD8A9}"/>
              </a:ext>
            </a:extLst>
          </p:cNvPr>
          <p:cNvSpPr/>
          <p:nvPr/>
        </p:nvSpPr>
        <p:spPr>
          <a:xfrm>
            <a:off x="3992217" y="2209800"/>
            <a:ext cx="4572000" cy="1815882"/>
          </a:xfrm>
          <a:prstGeom prst="rect">
            <a:avLst/>
          </a:prstGeom>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t> DeeDee Bennett, Ph.D.</a:t>
            </a:r>
            <a:br>
              <a:rPr kumimoji="0" lang="en-US" sz="3600" b="0"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br>
            <a:r>
              <a:rPr kumimoji="0" lang="en-US" sz="2000" b="0"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t>University of Albany- SUNY</a:t>
            </a:r>
            <a:br>
              <a:rPr kumimoji="0" lang="en-US" sz="2000" b="0"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br>
            <a:r>
              <a:rPr kumimoji="0" lang="en-US" sz="2000" b="0"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t>Assistant Professor</a:t>
            </a:r>
            <a:br>
              <a:rPr kumimoji="0" lang="en-US" sz="2000" b="0"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br>
            <a:r>
              <a:rPr kumimoji="0" lang="en-US" sz="2000" b="0"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t>College of Emergency Preparedness, </a:t>
            </a:r>
            <a:br>
              <a:rPr kumimoji="0" lang="en-US" sz="2000" b="0"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br>
            <a:r>
              <a:rPr kumimoji="0" lang="en-US" sz="2000" b="0" i="0" u="none" strike="noStrike" kern="0" cap="none" spc="0" normalizeH="0" baseline="0" noProof="0" dirty="0">
                <a:ln>
                  <a:noFill/>
                </a:ln>
                <a:solidFill>
                  <a:srgbClr val="005288"/>
                </a:solidFill>
                <a:effectLst/>
                <a:uLnTx/>
                <a:uFillTx/>
                <a:latin typeface="Times New Roman"/>
                <a:ea typeface="+mn-ea"/>
                <a:cs typeface="Arial" panose="020B0604020202020204" pitchFamily="34" charset="0"/>
              </a:rPr>
              <a:t>Homeland Security &amp; Cyber Security</a:t>
            </a:r>
            <a:endPar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8428033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ctrTitle"/>
          </p:nvPr>
        </p:nvSpPr>
        <p:spPr>
          <a:xfrm>
            <a:off x="114300" y="3734468"/>
            <a:ext cx="8915400" cy="701675"/>
          </a:xfrm>
        </p:spPr>
        <p:txBody>
          <a:bodyPr/>
          <a:lstStyle/>
          <a:p>
            <a:r>
              <a:rPr lang="en-US" altLang="en-US" sz="4000" dirty="0"/>
              <a:t>21</a:t>
            </a:r>
            <a:r>
              <a:rPr lang="en-US" altLang="en-US" sz="4000" baseline="30000" dirty="0"/>
              <a:t>st</a:t>
            </a:r>
            <a:r>
              <a:rPr lang="en-US" altLang="en-US" sz="4000" dirty="0"/>
              <a:t> Annual Higher Education Symposium</a:t>
            </a:r>
          </a:p>
        </p:txBody>
      </p:sp>
      <p:sp>
        <p:nvSpPr>
          <p:cNvPr id="4099" name="Subtitle 5"/>
          <p:cNvSpPr>
            <a:spLocks noGrp="1"/>
          </p:cNvSpPr>
          <p:nvPr>
            <p:ph type="subTitle" idx="1"/>
          </p:nvPr>
        </p:nvSpPr>
        <p:spPr>
          <a:xfrm>
            <a:off x="342900" y="4448175"/>
            <a:ext cx="7769225" cy="1038225"/>
          </a:xfrm>
          <a:noFill/>
        </p:spPr>
        <p:txBody>
          <a:bodyPr/>
          <a:lstStyle/>
          <a:p>
            <a:r>
              <a:rPr lang="en-US" altLang="en-US" dirty="0"/>
              <a:t>Diversity Inclusion &amp; Unity of Effort</a:t>
            </a:r>
          </a:p>
          <a:p>
            <a:r>
              <a:rPr lang="en-US" altLang="en-US" dirty="0"/>
              <a:t>June 3-6, 2019 WELCOME!</a:t>
            </a:r>
          </a:p>
        </p:txBody>
      </p:sp>
      <p:pic>
        <p:nvPicPr>
          <p:cNvPr id="5" name="Picture Placeholder 4">
            <a:extLst>
              <a:ext uri="{FF2B5EF4-FFF2-40B4-BE49-F238E27FC236}">
                <a16:creationId xmlns:a16="http://schemas.microsoft.com/office/drawing/2014/main" id="{C57AC500-17E1-4DE0-B0D1-40CD3EA42BDF}"/>
              </a:ext>
            </a:extLst>
          </p:cNvPr>
          <p:cNvPicPr>
            <a:picLocks noGrp="1" noChangeAspect="1"/>
          </p:cNvPicPr>
          <p:nvPr>
            <p:ph type="pic" sz="quarter" idx="10"/>
          </p:nvPr>
        </p:nvPicPr>
        <p:blipFill>
          <a:blip r:embed="rId3"/>
          <a:srcRect t="22377" b="22377"/>
          <a:stretch>
            <a:fillRect/>
          </a:stretch>
        </p:blipFill>
        <p:spPr>
          <a:xfrm>
            <a:off x="0" y="0"/>
            <a:ext cx="9144000" cy="3429000"/>
          </a:xfrm>
          <a:prstGeom prst="rect">
            <a:avLst/>
          </a:prstGeom>
        </p:spPr>
      </p:pic>
      <p:sp>
        <p:nvSpPr>
          <p:cNvPr id="6" name="Rectangle 5">
            <a:extLst>
              <a:ext uri="{FF2B5EF4-FFF2-40B4-BE49-F238E27FC236}">
                <a16:creationId xmlns:a16="http://schemas.microsoft.com/office/drawing/2014/main" id="{48896107-9C0C-4840-8E31-8FC4836A3CFC}"/>
              </a:ext>
            </a:extLst>
          </p:cNvPr>
          <p:cNvSpPr/>
          <p:nvPr/>
        </p:nvSpPr>
        <p:spPr>
          <a:xfrm>
            <a:off x="609600" y="6487362"/>
            <a:ext cx="8534400" cy="338554"/>
          </a:xfrm>
          <a:prstGeom prst="rect">
            <a:avLst/>
          </a:prstGeom>
        </p:spPr>
        <p:txBody>
          <a:bodyPr wrap="square">
            <a:spAutoFit/>
          </a:bodyPr>
          <a:lstStyle/>
          <a:p>
            <a:pPr algn="r"/>
            <a:r>
              <a:rPr lang="en-US" sz="1600" dirty="0">
                <a:solidFill>
                  <a:srgbClr val="003399"/>
                </a:solidFill>
              </a:rPr>
              <a:t>21st Annual Emergency Management Higher Education Symposium, June 3-6, 2019  </a:t>
            </a:r>
          </a:p>
        </p:txBody>
      </p:sp>
    </p:spTree>
    <p:extLst>
      <p:ext uri="{BB962C8B-B14F-4D97-AF65-F5344CB8AC3E}">
        <p14:creationId xmlns:p14="http://schemas.microsoft.com/office/powerpoint/2010/main" val="21646921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F101B-B3F9-204E-9B6F-885ADE85125F}"/>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5D41CD80-4821-FB42-820E-C8E54530D870}"/>
              </a:ext>
            </a:extLst>
          </p:cNvPr>
          <p:cNvSpPr>
            <a:spLocks noGrp="1"/>
          </p:cNvSpPr>
          <p:nvPr>
            <p:ph idx="1"/>
          </p:nvPr>
        </p:nvSpPr>
        <p:spPr/>
        <p:txBody>
          <a:bodyPr/>
          <a:lstStyle/>
          <a:p>
            <a:r>
              <a:rPr lang="en-US" dirty="0"/>
              <a:t>The FEMA Higher Ed database contained 312 institutions with emergency management-related programs. </a:t>
            </a:r>
          </a:p>
          <a:p>
            <a:r>
              <a:rPr lang="en-US" dirty="0"/>
              <a:t>This report is based on the responses from 118 participating institutions</a:t>
            </a:r>
          </a:p>
          <a:p>
            <a:r>
              <a:rPr lang="en-US" dirty="0"/>
              <a:t>Key questions:</a:t>
            </a:r>
          </a:p>
          <a:p>
            <a:pPr lvl="1"/>
            <a:r>
              <a:rPr lang="en-US" sz="2000" dirty="0"/>
              <a:t>(1) What is the focus of the EM program? </a:t>
            </a:r>
          </a:p>
          <a:p>
            <a:pPr lvl="1"/>
            <a:r>
              <a:rPr lang="en-US" sz="2000" dirty="0"/>
              <a:t>(2) Who are the students that benefit from this program? </a:t>
            </a:r>
          </a:p>
          <a:p>
            <a:pPr lvl="1"/>
            <a:r>
              <a:rPr lang="en-US" sz="2000" dirty="0"/>
              <a:t>(3) What type of support is accessible to the program? </a:t>
            </a:r>
          </a:p>
          <a:p>
            <a:pPr lvl="1"/>
            <a:r>
              <a:rPr lang="en-US" sz="2000" dirty="0"/>
              <a:t>(4) Which FEMA Higher Ed services do the EM programs use? </a:t>
            </a:r>
          </a:p>
          <a:p>
            <a:endParaRPr lang="en-US" dirty="0"/>
          </a:p>
        </p:txBody>
      </p:sp>
      <p:sp>
        <p:nvSpPr>
          <p:cNvPr id="4" name="Slide Number Placeholder 3">
            <a:extLst>
              <a:ext uri="{FF2B5EF4-FFF2-40B4-BE49-F238E27FC236}">
                <a16:creationId xmlns:a16="http://schemas.microsoft.com/office/drawing/2014/main" id="{CABDDB22-447F-6D4D-AB75-7941CE8D89E8}"/>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30</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759742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017B6-6113-FE46-BAAA-5126D21E0833}"/>
              </a:ext>
            </a:extLst>
          </p:cNvPr>
          <p:cNvSpPr>
            <a:spLocks noGrp="1"/>
          </p:cNvSpPr>
          <p:nvPr>
            <p:ph type="title"/>
          </p:nvPr>
        </p:nvSpPr>
        <p:spPr/>
        <p:txBody>
          <a:bodyPr/>
          <a:lstStyle/>
          <a:p>
            <a:r>
              <a:rPr lang="en-US" dirty="0"/>
              <a:t>Metrics of Success</a:t>
            </a:r>
          </a:p>
        </p:txBody>
      </p:sp>
      <p:graphicFrame>
        <p:nvGraphicFramePr>
          <p:cNvPr id="5" name="Content Placeholder 3">
            <a:extLst>
              <a:ext uri="{FF2B5EF4-FFF2-40B4-BE49-F238E27FC236}">
                <a16:creationId xmlns:a16="http://schemas.microsoft.com/office/drawing/2014/main" id="{1BDB5980-4614-0A4A-8A51-DF00C744272D}"/>
              </a:ext>
            </a:extLst>
          </p:cNvPr>
          <p:cNvGraphicFramePr>
            <a:graphicFrameLocks noGrp="1"/>
          </p:cNvGraphicFramePr>
          <p:nvPr>
            <p:ph idx="1"/>
            <p:extLst/>
          </p:nvPr>
        </p:nvGraphicFramePr>
        <p:xfrm>
          <a:off x="457200" y="1143000"/>
          <a:ext cx="8229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a:extLst>
              <a:ext uri="{FF2B5EF4-FFF2-40B4-BE49-F238E27FC236}">
                <a16:creationId xmlns:a16="http://schemas.microsoft.com/office/drawing/2014/main" id="{BD178512-EA2B-BD46-B176-03C8498D52B7}"/>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31</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156488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30B20-7D8F-3647-8441-34D395A6D338}"/>
              </a:ext>
            </a:extLst>
          </p:cNvPr>
          <p:cNvSpPr>
            <a:spLocks noGrp="1"/>
          </p:cNvSpPr>
          <p:nvPr>
            <p:ph type="title"/>
          </p:nvPr>
        </p:nvSpPr>
        <p:spPr/>
        <p:txBody>
          <a:bodyPr/>
          <a:lstStyle/>
          <a:p>
            <a:r>
              <a:rPr lang="en-US" dirty="0"/>
              <a:t>Online Resources</a:t>
            </a:r>
          </a:p>
        </p:txBody>
      </p:sp>
      <p:graphicFrame>
        <p:nvGraphicFramePr>
          <p:cNvPr id="5" name="Content Placeholder 3">
            <a:extLst>
              <a:ext uri="{FF2B5EF4-FFF2-40B4-BE49-F238E27FC236}">
                <a16:creationId xmlns:a16="http://schemas.microsoft.com/office/drawing/2014/main" id="{0C64F052-1B84-B44C-B5ED-A0BD63BD699A}"/>
              </a:ext>
            </a:extLst>
          </p:cNvPr>
          <p:cNvGraphicFramePr>
            <a:graphicFrameLocks noGrp="1"/>
          </p:cNvGraphicFramePr>
          <p:nvPr>
            <p:ph idx="1"/>
            <p:extLst/>
          </p:nvPr>
        </p:nvGraphicFramePr>
        <p:xfrm>
          <a:off x="457200" y="1143000"/>
          <a:ext cx="8229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a:extLst>
              <a:ext uri="{FF2B5EF4-FFF2-40B4-BE49-F238E27FC236}">
                <a16:creationId xmlns:a16="http://schemas.microsoft.com/office/drawing/2014/main" id="{2FD74E0B-57E6-794B-A101-79F0531034D9}"/>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32</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109535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012C7-7CBD-2F41-AA62-CAAD5E46C907}"/>
              </a:ext>
            </a:extLst>
          </p:cNvPr>
          <p:cNvSpPr>
            <a:spLocks noGrp="1"/>
          </p:cNvSpPr>
          <p:nvPr>
            <p:ph type="title"/>
          </p:nvPr>
        </p:nvSpPr>
        <p:spPr/>
        <p:txBody>
          <a:bodyPr/>
          <a:lstStyle/>
          <a:p>
            <a:r>
              <a:rPr lang="en-US" dirty="0"/>
              <a:t>FEMA Higher Education Webinars</a:t>
            </a:r>
          </a:p>
        </p:txBody>
      </p:sp>
      <p:graphicFrame>
        <p:nvGraphicFramePr>
          <p:cNvPr id="5" name="Content Placeholder 3">
            <a:extLst>
              <a:ext uri="{FF2B5EF4-FFF2-40B4-BE49-F238E27FC236}">
                <a16:creationId xmlns:a16="http://schemas.microsoft.com/office/drawing/2014/main" id="{CEB803EC-A8FB-9C48-B5D1-97F9DB3BF086}"/>
              </a:ext>
            </a:extLst>
          </p:cNvPr>
          <p:cNvGraphicFramePr>
            <a:graphicFrameLocks noGrp="1"/>
          </p:cNvGraphicFramePr>
          <p:nvPr>
            <p:ph idx="1"/>
            <p:extLst/>
          </p:nvPr>
        </p:nvGraphicFramePr>
        <p:xfrm>
          <a:off x="424656" y="1181100"/>
          <a:ext cx="8229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a:extLst>
              <a:ext uri="{FF2B5EF4-FFF2-40B4-BE49-F238E27FC236}">
                <a16:creationId xmlns:a16="http://schemas.microsoft.com/office/drawing/2014/main" id="{A53DB441-B8FB-B34F-9908-35DC48932B6B}"/>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33</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531752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846AC3-F7D6-1742-94D5-9E82A71D7F53}"/>
              </a:ext>
            </a:extLst>
          </p:cNvPr>
          <p:cNvSpPr>
            <a:spLocks noGrp="1"/>
          </p:cNvSpPr>
          <p:nvPr>
            <p:ph type="title"/>
          </p:nvPr>
        </p:nvSpPr>
        <p:spPr>
          <a:xfrm>
            <a:off x="272256" y="565151"/>
            <a:ext cx="8447087" cy="914400"/>
          </a:xfrm>
        </p:spPr>
        <p:txBody>
          <a:bodyPr/>
          <a:lstStyle/>
          <a:p>
            <a:r>
              <a:rPr lang="en-US" dirty="0"/>
              <a:t>In Sum..</a:t>
            </a:r>
          </a:p>
        </p:txBody>
      </p:sp>
      <p:sp>
        <p:nvSpPr>
          <p:cNvPr id="6" name="Content Placeholder 5">
            <a:extLst>
              <a:ext uri="{FF2B5EF4-FFF2-40B4-BE49-F238E27FC236}">
                <a16:creationId xmlns:a16="http://schemas.microsoft.com/office/drawing/2014/main" id="{4A2418CC-5182-7046-9BBB-14275D6CE72E}"/>
              </a:ext>
            </a:extLst>
          </p:cNvPr>
          <p:cNvSpPr>
            <a:spLocks noGrp="1"/>
          </p:cNvSpPr>
          <p:nvPr>
            <p:ph sz="half" idx="1"/>
          </p:nvPr>
        </p:nvSpPr>
        <p:spPr>
          <a:xfrm>
            <a:off x="457200" y="2057400"/>
            <a:ext cx="4038600" cy="3581401"/>
          </a:xfrm>
        </p:spPr>
        <p:txBody>
          <a:bodyPr/>
          <a:lstStyle/>
          <a:p>
            <a:r>
              <a:rPr lang="en-US" dirty="0"/>
              <a:t>Stability </a:t>
            </a:r>
          </a:p>
          <a:p>
            <a:r>
              <a:rPr lang="en-US" dirty="0"/>
              <a:t>Growth</a:t>
            </a:r>
          </a:p>
          <a:p>
            <a:r>
              <a:rPr lang="en-US" dirty="0"/>
              <a:t>Challenges</a:t>
            </a:r>
          </a:p>
          <a:p>
            <a:r>
              <a:rPr lang="en-US" dirty="0"/>
              <a:t>Continued improvement</a:t>
            </a:r>
          </a:p>
        </p:txBody>
      </p:sp>
      <p:sp>
        <p:nvSpPr>
          <p:cNvPr id="7" name="Content Placeholder 6">
            <a:extLst>
              <a:ext uri="{FF2B5EF4-FFF2-40B4-BE49-F238E27FC236}">
                <a16:creationId xmlns:a16="http://schemas.microsoft.com/office/drawing/2014/main" id="{09FEF26D-ECB0-E241-99A6-4493476AD403}"/>
              </a:ext>
            </a:extLst>
          </p:cNvPr>
          <p:cNvSpPr>
            <a:spLocks noGrp="1"/>
          </p:cNvSpPr>
          <p:nvPr>
            <p:ph sz="half" idx="11"/>
          </p:nvPr>
        </p:nvSpPr>
        <p:spPr>
          <a:xfrm>
            <a:off x="4648200" y="2209800"/>
            <a:ext cx="4038600" cy="3429001"/>
          </a:xfrm>
        </p:spPr>
        <p:txBody>
          <a:bodyPr/>
          <a:lstStyle/>
          <a:p>
            <a:r>
              <a:rPr lang="en-US" i="1" dirty="0"/>
              <a:t>"You don't make progress by standing on the sidelines, whimpering and complaining. You make progress by implementing ideas." – Shirley Chisholm</a:t>
            </a: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1B869CFE-2358-D841-9E3A-83CE5D725C88}"/>
              </a:ext>
            </a:extLst>
          </p:cNvPr>
          <p:cNvSpPr>
            <a:spLocks noGrp="1"/>
          </p:cNvSpPr>
          <p:nvPr>
            <p:ph type="sldNum"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34</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pic>
        <p:nvPicPr>
          <p:cNvPr id="8" name="Picture 7">
            <a:extLst>
              <a:ext uri="{FF2B5EF4-FFF2-40B4-BE49-F238E27FC236}">
                <a16:creationId xmlns:a16="http://schemas.microsoft.com/office/drawing/2014/main" id="{7D3F36B9-33D5-B643-9C98-AB4A5DFFE6F6}"/>
              </a:ext>
            </a:extLst>
          </p:cNvPr>
          <p:cNvPicPr>
            <a:picLocks noChangeAspect="1"/>
          </p:cNvPicPr>
          <p:nvPr/>
        </p:nvPicPr>
        <p:blipFill>
          <a:blip r:embed="rId3"/>
          <a:stretch>
            <a:fillRect/>
          </a:stretch>
        </p:blipFill>
        <p:spPr>
          <a:xfrm>
            <a:off x="5486400" y="4384676"/>
            <a:ext cx="2362200" cy="1322832"/>
          </a:xfrm>
          <a:prstGeom prst="rect">
            <a:avLst/>
          </a:prstGeom>
        </p:spPr>
      </p:pic>
    </p:spTree>
    <p:extLst>
      <p:ext uri="{BB962C8B-B14F-4D97-AF65-F5344CB8AC3E}">
        <p14:creationId xmlns:p14="http://schemas.microsoft.com/office/powerpoint/2010/main" val="2633756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372BC45-550D-40DD-BD74-4FACF3FE5385}"/>
              </a:ext>
            </a:extLst>
          </p:cNvPr>
          <p:cNvSpPr>
            <a:spLocks noGrp="1"/>
          </p:cNvSpPr>
          <p:nvPr>
            <p:ph type="title"/>
          </p:nvPr>
        </p:nvSpPr>
        <p:spPr>
          <a:xfrm>
            <a:off x="315914" y="152400"/>
            <a:ext cx="8447087" cy="762000"/>
          </a:xfrm>
        </p:spPr>
        <p:txBody>
          <a:bodyPr/>
          <a:lstStyle/>
          <a:p>
            <a:pPr algn="ctr"/>
            <a:r>
              <a:rPr lang="en-US" dirty="0"/>
              <a:t>Gianina Baker, Ph.D.</a:t>
            </a:r>
          </a:p>
        </p:txBody>
      </p:sp>
      <p:pic>
        <p:nvPicPr>
          <p:cNvPr id="6" name="Content Placeholder 5">
            <a:extLst>
              <a:ext uri="{FF2B5EF4-FFF2-40B4-BE49-F238E27FC236}">
                <a16:creationId xmlns:a16="http://schemas.microsoft.com/office/drawing/2014/main" id="{A799F968-16E6-40D4-9EF9-C19CF9D20584}"/>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638800" y="991130"/>
            <a:ext cx="2798931" cy="3799503"/>
          </a:xfrm>
        </p:spPr>
      </p:pic>
      <p:sp>
        <p:nvSpPr>
          <p:cNvPr id="7" name="TextBox 6">
            <a:extLst>
              <a:ext uri="{FF2B5EF4-FFF2-40B4-BE49-F238E27FC236}">
                <a16:creationId xmlns:a16="http://schemas.microsoft.com/office/drawing/2014/main" id="{01C22D96-23B1-4F74-B883-FD59B06CBFDC}"/>
              </a:ext>
            </a:extLst>
          </p:cNvPr>
          <p:cNvSpPr txBox="1"/>
          <p:nvPr/>
        </p:nvSpPr>
        <p:spPr>
          <a:xfrm>
            <a:off x="228599" y="4867364"/>
            <a:ext cx="8534401" cy="1200329"/>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Assistant Director</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National Institute for Learning Outcomes &amp; Assessment (NILOA)</a:t>
            </a:r>
            <a:r>
              <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t</a:t>
            </a:r>
          </a:p>
        </p:txBody>
      </p:sp>
      <p:sp>
        <p:nvSpPr>
          <p:cNvPr id="2" name="Rectangle 1">
            <a:extLst>
              <a:ext uri="{FF2B5EF4-FFF2-40B4-BE49-F238E27FC236}">
                <a16:creationId xmlns:a16="http://schemas.microsoft.com/office/drawing/2014/main" id="{2A84A49F-A61D-462E-967E-893AAA3365A8}"/>
              </a:ext>
            </a:extLst>
          </p:cNvPr>
          <p:cNvSpPr/>
          <p:nvPr/>
        </p:nvSpPr>
        <p:spPr>
          <a:xfrm>
            <a:off x="457201" y="1752600"/>
            <a:ext cx="4419599" cy="1938992"/>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A Discipline Prepared:</a:t>
            </a:r>
            <a:r>
              <a:rPr kumimoji="0" lang="en-US" sz="24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 </a:t>
            </a:r>
            <a:r>
              <a:rPr kumimoji="0" lang="en-US" sz="2400" b="0" i="1"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Advancing emergency management and homeland security with scholarship of teaching and learning</a:t>
            </a:r>
          </a:p>
        </p:txBody>
      </p:sp>
    </p:spTree>
    <p:extLst>
      <p:ext uri="{BB962C8B-B14F-4D97-AF65-F5344CB8AC3E}">
        <p14:creationId xmlns:p14="http://schemas.microsoft.com/office/powerpoint/2010/main" val="6102686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865E9-E74E-9A41-BDB4-B4BB517C9A8F}"/>
              </a:ext>
            </a:extLst>
          </p:cNvPr>
          <p:cNvSpPr>
            <a:spLocks noGrp="1"/>
          </p:cNvSpPr>
          <p:nvPr>
            <p:ph type="title"/>
          </p:nvPr>
        </p:nvSpPr>
        <p:spPr/>
        <p:txBody>
          <a:bodyPr/>
          <a:lstStyle/>
          <a:p>
            <a:r>
              <a:rPr lang="en-US" dirty="0"/>
              <a:t>Equity and Assessment</a:t>
            </a:r>
          </a:p>
        </p:txBody>
      </p:sp>
      <p:sp>
        <p:nvSpPr>
          <p:cNvPr id="3" name="Content Placeholder 2">
            <a:extLst>
              <a:ext uri="{FF2B5EF4-FFF2-40B4-BE49-F238E27FC236}">
                <a16:creationId xmlns:a16="http://schemas.microsoft.com/office/drawing/2014/main" id="{044AD888-3EAA-854B-B93B-1B99535A04C1}"/>
              </a:ext>
            </a:extLst>
          </p:cNvPr>
          <p:cNvSpPr>
            <a:spLocks noGrp="1"/>
          </p:cNvSpPr>
          <p:nvPr>
            <p:ph sz="half" idx="1"/>
          </p:nvPr>
        </p:nvSpPr>
        <p:spPr/>
        <p:txBody>
          <a:bodyPr/>
          <a:lstStyle/>
          <a:p>
            <a:pPr marL="0" indent="0" algn="ctr">
              <a:buNone/>
            </a:pPr>
            <a:r>
              <a:rPr lang="en-US" dirty="0"/>
              <a:t>“Assessment, if not done with equity in mind, privileges and validates certain types of learning and evidence of learning over others, can hinder the validation of multiple means of demonstration, and can reinforce within students the false notion that they do not belong in higher education.” </a:t>
            </a:r>
            <a:r>
              <a:rPr lang="en-US" sz="1600" dirty="0"/>
              <a:t>(Montenegro &amp; Jankowski, 2017)</a:t>
            </a:r>
          </a:p>
          <a:p>
            <a:pPr algn="ctr"/>
            <a:endParaRPr lang="en-US" dirty="0"/>
          </a:p>
        </p:txBody>
      </p:sp>
      <p:sp>
        <p:nvSpPr>
          <p:cNvPr id="5" name="Slide Number Placeholder 4">
            <a:extLst>
              <a:ext uri="{FF2B5EF4-FFF2-40B4-BE49-F238E27FC236}">
                <a16:creationId xmlns:a16="http://schemas.microsoft.com/office/drawing/2014/main" id="{E6E3EFDB-3354-9846-A504-EE006C46EFEC}"/>
              </a:ext>
            </a:extLst>
          </p:cNvPr>
          <p:cNvSpPr>
            <a:spLocks noGrp="1"/>
          </p:cNvSpPr>
          <p:nvPr>
            <p:ph type="sldNum"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61CF5A0-9398-492E-BDB0-3D094766FCA7}"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36</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pic>
        <p:nvPicPr>
          <p:cNvPr id="6" name="Picture 5">
            <a:extLst>
              <a:ext uri="{FF2B5EF4-FFF2-40B4-BE49-F238E27FC236}">
                <a16:creationId xmlns:a16="http://schemas.microsoft.com/office/drawing/2014/main" id="{ABB23D25-664E-984F-A865-52DD69569A3A}"/>
              </a:ext>
            </a:extLst>
          </p:cNvPr>
          <p:cNvPicPr>
            <a:picLocks noChangeAspect="1"/>
          </p:cNvPicPr>
          <p:nvPr/>
        </p:nvPicPr>
        <p:blipFill>
          <a:blip r:embed="rId3"/>
          <a:stretch>
            <a:fillRect/>
          </a:stretch>
        </p:blipFill>
        <p:spPr>
          <a:xfrm>
            <a:off x="4653030" y="1956700"/>
            <a:ext cx="4127943" cy="2944599"/>
          </a:xfrm>
          <a:prstGeom prst="rect">
            <a:avLst/>
          </a:prstGeom>
        </p:spPr>
      </p:pic>
    </p:spTree>
    <p:extLst>
      <p:ext uri="{BB962C8B-B14F-4D97-AF65-F5344CB8AC3E}">
        <p14:creationId xmlns:p14="http://schemas.microsoft.com/office/powerpoint/2010/main" val="688040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4F267CF-B06F-AF4B-8284-A2AAD36DDC0B}"/>
              </a:ext>
            </a:extLst>
          </p:cNvPr>
          <p:cNvSpPr>
            <a:spLocks noGrp="1"/>
          </p:cNvSpPr>
          <p:nvPr>
            <p:ph type="title"/>
          </p:nvPr>
        </p:nvSpPr>
        <p:spPr/>
        <p:txBody>
          <a:bodyPr/>
          <a:lstStyle/>
          <a:p>
            <a:r>
              <a:rPr lang="en-US" dirty="0"/>
              <a:t>Mapping</a:t>
            </a:r>
          </a:p>
        </p:txBody>
      </p:sp>
      <p:graphicFrame>
        <p:nvGraphicFramePr>
          <p:cNvPr id="6" name="Content Placeholder 5">
            <a:extLst>
              <a:ext uri="{FF2B5EF4-FFF2-40B4-BE49-F238E27FC236}">
                <a16:creationId xmlns:a16="http://schemas.microsoft.com/office/drawing/2014/main" id="{A0E04E71-714C-8842-8F94-4E9D9D2C2985}"/>
              </a:ext>
            </a:extLst>
          </p:cNvPr>
          <p:cNvGraphicFramePr>
            <a:graphicFrameLocks noGrp="1"/>
          </p:cNvGraphicFramePr>
          <p:nvPr>
            <p:ph idx="1"/>
            <p:extLst/>
          </p:nvPr>
        </p:nvGraphicFramePr>
        <p:xfrm>
          <a:off x="457200" y="1143000"/>
          <a:ext cx="82296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7E2059D2-DEFA-6A4D-A5C3-B52EB878E90C}"/>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97C0EDF-9634-4CB7-B069-2D35721C2235}"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37</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639638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98F5A-10E6-F14C-8D43-37AF7927420A}"/>
              </a:ext>
            </a:extLst>
          </p:cNvPr>
          <p:cNvSpPr>
            <a:spLocks noGrp="1"/>
          </p:cNvSpPr>
          <p:nvPr>
            <p:ph type="title"/>
          </p:nvPr>
        </p:nvSpPr>
        <p:spPr/>
        <p:txBody>
          <a:bodyPr/>
          <a:lstStyle/>
          <a:p>
            <a:r>
              <a:rPr lang="en-US" dirty="0"/>
              <a:t>Mapping Examples</a:t>
            </a:r>
          </a:p>
        </p:txBody>
      </p:sp>
      <p:pic>
        <p:nvPicPr>
          <p:cNvPr id="7" name="Content Placeholder 6">
            <a:extLst>
              <a:ext uri="{FF2B5EF4-FFF2-40B4-BE49-F238E27FC236}">
                <a16:creationId xmlns:a16="http://schemas.microsoft.com/office/drawing/2014/main" id="{DE756A78-3CD5-3E45-9E82-80833D03AD31}"/>
              </a:ext>
            </a:extLst>
          </p:cNvPr>
          <p:cNvPicPr>
            <a:picLocks noGrp="1" noChangeAspect="1"/>
          </p:cNvPicPr>
          <p:nvPr>
            <p:ph sz="half" idx="1"/>
          </p:nvPr>
        </p:nvPicPr>
        <p:blipFill>
          <a:blip r:embed="rId3"/>
          <a:stretch>
            <a:fillRect/>
          </a:stretch>
        </p:blipFill>
        <p:spPr>
          <a:xfrm>
            <a:off x="457200" y="2369869"/>
            <a:ext cx="4038600" cy="2042061"/>
          </a:xfrm>
          <a:prstGeom prst="rect">
            <a:avLst/>
          </a:prstGeom>
        </p:spPr>
      </p:pic>
      <p:pic>
        <p:nvPicPr>
          <p:cNvPr id="6" name="Content Placeholder 5">
            <a:extLst>
              <a:ext uri="{FF2B5EF4-FFF2-40B4-BE49-F238E27FC236}">
                <a16:creationId xmlns:a16="http://schemas.microsoft.com/office/drawing/2014/main" id="{975F2E94-BAF7-4C47-A2A8-1919F5317FB0}"/>
              </a:ext>
            </a:extLst>
          </p:cNvPr>
          <p:cNvPicPr>
            <a:picLocks noGrp="1" noChangeAspect="1"/>
          </p:cNvPicPr>
          <p:nvPr>
            <p:ph sz="half" idx="11"/>
          </p:nvPr>
        </p:nvPicPr>
        <p:blipFill>
          <a:blip r:embed="rId4"/>
          <a:stretch>
            <a:fillRect/>
          </a:stretch>
        </p:blipFill>
        <p:spPr>
          <a:xfrm>
            <a:off x="4697717" y="1143000"/>
            <a:ext cx="3939565" cy="4495800"/>
          </a:xfrm>
          <a:prstGeom prst="rect">
            <a:avLst/>
          </a:prstGeom>
        </p:spPr>
      </p:pic>
      <p:sp>
        <p:nvSpPr>
          <p:cNvPr id="5" name="Slide Number Placeholder 4">
            <a:extLst>
              <a:ext uri="{FF2B5EF4-FFF2-40B4-BE49-F238E27FC236}">
                <a16:creationId xmlns:a16="http://schemas.microsoft.com/office/drawing/2014/main" id="{B53FA428-32DD-504C-92A5-C40A58DA03BC}"/>
              </a:ext>
            </a:extLst>
          </p:cNvPr>
          <p:cNvSpPr>
            <a:spLocks noGrp="1"/>
          </p:cNvSpPr>
          <p:nvPr>
            <p:ph type="sldNum" sz="quarter" idx="12"/>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61CF5A0-9398-492E-BDB0-3D094766FCA7}"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38</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303810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914" y="0"/>
            <a:ext cx="8447087" cy="685800"/>
          </a:xfrm>
        </p:spPr>
        <p:txBody>
          <a:bodyPr/>
          <a:lstStyle/>
          <a:p>
            <a:pPr algn="ctr"/>
            <a:r>
              <a:rPr lang="en-US" u="sng" dirty="0"/>
              <a:t>2019Focus Group Overview</a:t>
            </a:r>
          </a:p>
        </p:txBody>
      </p:sp>
      <p:sp>
        <p:nvSpPr>
          <p:cNvPr id="4" name="Slide Number Placeholder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39</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3" name="TextBox 2"/>
          <p:cNvSpPr txBox="1"/>
          <p:nvPr/>
        </p:nvSpPr>
        <p:spPr>
          <a:xfrm>
            <a:off x="2573509" y="1295400"/>
            <a:ext cx="5791200"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Laura Olson Ph.D.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Georgetown University</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Cultures of Preparedness Focus Group</a:t>
            </a:r>
          </a:p>
        </p:txBody>
      </p:sp>
      <p:sp>
        <p:nvSpPr>
          <p:cNvPr id="15" name="TextBox 14"/>
          <p:cNvSpPr txBox="1"/>
          <p:nvPr/>
        </p:nvSpPr>
        <p:spPr>
          <a:xfrm>
            <a:off x="2580723" y="4059447"/>
            <a:ext cx="4930176"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Stacy Willett, Ed.D.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University of Akron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Jobs &amp; Internship Focus Groups </a:t>
            </a:r>
          </a:p>
        </p:txBody>
      </p:sp>
      <p:pic>
        <p:nvPicPr>
          <p:cNvPr id="6" name="Picture 5">
            <a:extLst>
              <a:ext uri="{FF2B5EF4-FFF2-40B4-BE49-F238E27FC236}">
                <a16:creationId xmlns:a16="http://schemas.microsoft.com/office/drawing/2014/main" id="{1F7045E8-53C8-4198-8801-44BF4D0152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579" y="685800"/>
            <a:ext cx="1828800" cy="2658533"/>
          </a:xfrm>
          <a:prstGeom prst="rect">
            <a:avLst/>
          </a:prstGeom>
        </p:spPr>
      </p:pic>
      <p:pic>
        <p:nvPicPr>
          <p:cNvPr id="1026" name="Picture 2" descr="987674db-013a-449c-b4b3-89afd8951a73@namprd09">
            <a:extLst>
              <a:ext uri="{FF2B5EF4-FFF2-40B4-BE49-F238E27FC236}">
                <a16:creationId xmlns:a16="http://schemas.microsoft.com/office/drawing/2014/main" id="{C1F7DF36-F8AD-4FC2-AB99-75E33BDAEB6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696"/>
          <a:stretch/>
        </p:blipFill>
        <p:spPr bwMode="auto">
          <a:xfrm>
            <a:off x="708266" y="3429000"/>
            <a:ext cx="1828800" cy="246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68646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983E015-6A70-4B0D-B847-235DFA0EDE3B}"/>
              </a:ext>
            </a:extLst>
          </p:cNvPr>
          <p:cNvPicPr>
            <a:picLocks noGrp="1" noChangeAspect="1"/>
          </p:cNvPicPr>
          <p:nvPr>
            <p:ph idx="1"/>
          </p:nvPr>
        </p:nvPicPr>
        <p:blipFill>
          <a:blip r:embed="rId3"/>
          <a:stretch>
            <a:fillRect/>
          </a:stretch>
        </p:blipFill>
        <p:spPr>
          <a:xfrm>
            <a:off x="788523" y="228600"/>
            <a:ext cx="7566954" cy="5643460"/>
          </a:xfrm>
          <a:prstGeom prst="rect">
            <a:avLst/>
          </a:prstGeom>
        </p:spPr>
      </p:pic>
      <p:sp>
        <p:nvSpPr>
          <p:cNvPr id="4" name="Slide Number Placeholder 3">
            <a:extLst>
              <a:ext uri="{FF2B5EF4-FFF2-40B4-BE49-F238E27FC236}">
                <a16:creationId xmlns:a16="http://schemas.microsoft.com/office/drawing/2014/main" id="{91633091-E929-4BFA-AC1F-08BAF21FA00E}"/>
              </a:ext>
            </a:extLst>
          </p:cNvPr>
          <p:cNvSpPr>
            <a:spLocks noGrp="1"/>
          </p:cNvSpPr>
          <p:nvPr>
            <p:ph type="sldNum" sz="quarter" idx="10"/>
          </p:nvPr>
        </p:nvSpPr>
        <p:spPr/>
        <p:txBody>
          <a:bodyPr/>
          <a:lstStyle/>
          <a:p>
            <a:fld id="{F7FA732E-F0FC-4546-B861-DF79321443FE}" type="slidenum">
              <a:rPr lang="en-US" altLang="en-US" smtClean="0"/>
              <a:pPr/>
              <a:t>4</a:t>
            </a:fld>
            <a:endParaRPr lang="en-US" altLang="en-US" dirty="0"/>
          </a:p>
        </p:txBody>
      </p:sp>
    </p:spTree>
    <p:extLst>
      <p:ext uri="{BB962C8B-B14F-4D97-AF65-F5344CB8AC3E}">
        <p14:creationId xmlns:p14="http://schemas.microsoft.com/office/powerpoint/2010/main" val="2230835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08633"/>
            <a:ext cx="8229600" cy="629567"/>
          </a:xfrm>
        </p:spPr>
        <p:txBody>
          <a:bodyPr/>
          <a:lstStyle/>
          <a:p>
            <a:pPr algn="ctr"/>
            <a:r>
              <a:rPr lang="en-US" dirty="0"/>
              <a:t>Afternoon Sessions</a:t>
            </a:r>
          </a:p>
        </p:txBody>
      </p:sp>
      <p:graphicFrame>
        <p:nvGraphicFramePr>
          <p:cNvPr id="3" name="Table 2">
            <a:extLst>
              <a:ext uri="{FF2B5EF4-FFF2-40B4-BE49-F238E27FC236}">
                <a16:creationId xmlns:a16="http://schemas.microsoft.com/office/drawing/2014/main" id="{16FAA908-41E1-4AAF-B98C-CAE3C1EC5EF2}"/>
              </a:ext>
            </a:extLst>
          </p:cNvPr>
          <p:cNvGraphicFramePr>
            <a:graphicFrameLocks noGrp="1"/>
          </p:cNvGraphicFramePr>
          <p:nvPr>
            <p:extLst/>
          </p:nvPr>
        </p:nvGraphicFramePr>
        <p:xfrm>
          <a:off x="609600" y="990600"/>
          <a:ext cx="7924800" cy="4495799"/>
        </p:xfrm>
        <a:graphic>
          <a:graphicData uri="http://schemas.openxmlformats.org/drawingml/2006/table">
            <a:tbl>
              <a:tblPr firstRow="1" firstCol="1" bandRow="1"/>
              <a:tblGrid>
                <a:gridCol w="6811398">
                  <a:extLst>
                    <a:ext uri="{9D8B030D-6E8A-4147-A177-3AD203B41FA5}">
                      <a16:colId xmlns:a16="http://schemas.microsoft.com/office/drawing/2014/main" val="1576141966"/>
                    </a:ext>
                  </a:extLst>
                </a:gridCol>
                <a:gridCol w="1113402">
                  <a:extLst>
                    <a:ext uri="{9D8B030D-6E8A-4147-A177-3AD203B41FA5}">
                      <a16:colId xmlns:a16="http://schemas.microsoft.com/office/drawing/2014/main" val="1813511036"/>
                    </a:ext>
                  </a:extLst>
                </a:gridCol>
              </a:tblGrid>
              <a:tr h="294674">
                <a:tc>
                  <a:txBody>
                    <a:bodyPr/>
                    <a:lstStyle/>
                    <a:p>
                      <a:pPr marL="228600" marR="0" algn="ctr">
                        <a:lnSpc>
                          <a:spcPct val="107000"/>
                        </a:lnSpc>
                        <a:spcBef>
                          <a:spcPts val="0"/>
                        </a:spcBef>
                        <a:spcAft>
                          <a:spcPts val="600"/>
                        </a:spcAft>
                        <a:tabLst>
                          <a:tab pos="4675505" algn="r"/>
                        </a:tabLst>
                      </a:pPr>
                      <a:r>
                        <a:rPr lang="en-US" sz="16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Wednesday, June 5</a:t>
                      </a:r>
                      <a:r>
                        <a:rPr lang="en-US" sz="1600" b="1" baseline="30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th </a:t>
                      </a:r>
                      <a:r>
                        <a:rPr lang="en-US" sz="16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1:00–2:30</a:t>
                      </a:r>
                      <a:endParaRPr lang="en-US" sz="16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07000"/>
                        </a:lnSpc>
                        <a:spcBef>
                          <a:spcPts val="0"/>
                        </a:spcBef>
                        <a:spcAft>
                          <a:spcPts val="0"/>
                        </a:spcAft>
                      </a:pPr>
                      <a:r>
                        <a:rPr lang="en-US" sz="16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Room</a:t>
                      </a:r>
                      <a:endParaRPr lang="en-US" sz="16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1330450913"/>
                  </a:ext>
                </a:extLst>
              </a:tr>
              <a:tr h="604610">
                <a:tc>
                  <a:txBody>
                    <a:bodyPr/>
                    <a:lstStyle/>
                    <a:p>
                      <a:pPr marL="0" marR="0">
                        <a:lnSpc>
                          <a:spcPct val="107000"/>
                        </a:lnSpc>
                        <a:spcBef>
                          <a:spcPts val="0"/>
                        </a:spcBef>
                        <a:spcAft>
                          <a:spcPts val="0"/>
                        </a:spcAft>
                        <a:tabLst>
                          <a:tab pos="4649470"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SoTL SIG</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49470" algn="r"/>
                        </a:tabLs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Claire Knox</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L100</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1440791"/>
                  </a:ext>
                </a:extLst>
              </a:tr>
              <a:tr h="604610">
                <a:tc>
                  <a:txBody>
                    <a:bodyPr/>
                    <a:lstStyle/>
                    <a:p>
                      <a:pPr marL="0" marR="0">
                        <a:lnSpc>
                          <a:spcPct val="107000"/>
                        </a:lnSpc>
                        <a:spcBef>
                          <a:spcPts val="0"/>
                        </a:spcBef>
                        <a:spcAft>
                          <a:spcPts val="0"/>
                        </a:spcAft>
                        <a:tabLst>
                          <a:tab pos="4649470" algn="r"/>
                          <a:tab pos="470090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Floodplain Management </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49470" algn="r"/>
                        </a:tabLs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Jerry Murphy, Ingrid Wadsworth</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M202</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1309295"/>
                  </a:ext>
                </a:extLst>
              </a:tr>
              <a:tr h="604610">
                <a:tc>
                  <a:txBody>
                    <a:bodyPr/>
                    <a:lstStyle/>
                    <a:p>
                      <a:pPr marL="0" marR="0">
                        <a:lnSpc>
                          <a:spcPct val="107000"/>
                        </a:lnSpc>
                        <a:spcBef>
                          <a:spcPts val="0"/>
                        </a:spcBef>
                        <a:spcAft>
                          <a:spcPts val="0"/>
                        </a:spcAft>
                        <a:tabLst>
                          <a:tab pos="467550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Storytelling-Enhancing Emergency Management Learning in Native Populations </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75505" algn="r"/>
                        </a:tabLs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Jim Cedeno, Norlean Cedeno</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K308</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7919121"/>
                  </a:ext>
                </a:extLst>
              </a:tr>
              <a:tr h="604610">
                <a:tc>
                  <a:txBody>
                    <a:bodyPr/>
                    <a:lstStyle/>
                    <a:p>
                      <a:pPr marL="0" marR="0">
                        <a:lnSpc>
                          <a:spcPct val="107000"/>
                        </a:lnSpc>
                        <a:spcBef>
                          <a:spcPts val="0"/>
                        </a:spcBef>
                        <a:spcAft>
                          <a:spcPts val="0"/>
                        </a:spcAft>
                        <a:tabLst>
                          <a:tab pos="4649470"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Threats to EM Program Sustainability: Downsizing and Elimination</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11430">
                        <a:lnSpc>
                          <a:spcPct val="107000"/>
                        </a:lnSpc>
                        <a:spcBef>
                          <a:spcPts val="0"/>
                        </a:spcBef>
                        <a:spcAft>
                          <a:spcPts val="0"/>
                        </a:spcAft>
                        <a:tabLst>
                          <a:tab pos="4649470" algn="r"/>
                        </a:tabLs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Jack Rozdilsky</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S125</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1733686"/>
                  </a:ext>
                </a:extLst>
              </a:tr>
              <a:tr h="579349">
                <a:tc>
                  <a:txBody>
                    <a:bodyPr/>
                    <a:lstStyle/>
                    <a:p>
                      <a:pPr marL="0" marR="0">
                        <a:spcBef>
                          <a:spcPts val="0"/>
                        </a:spcBef>
                        <a:spcAft>
                          <a:spcPts val="0"/>
                        </a:spcAft>
                        <a:tabLst>
                          <a:tab pos="4649470" algn="r"/>
                        </a:tabLst>
                      </a:pPr>
                      <a:r>
                        <a:rPr lang="en-US" sz="1400"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Analysis of Buyout Properties - Are the Headlines Correct? </a:t>
                      </a:r>
                      <a:endParaRPr lang="en-US" sz="1400"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tabLst>
                          <a:tab pos="4649470" algn="r"/>
                        </a:tabLst>
                      </a:pPr>
                      <a:r>
                        <a:rPr lang="en-US" sz="1400" b="1"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Eric Best</a:t>
                      </a:r>
                      <a:endParaRPr lang="en-US" sz="1400"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K318</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8200763"/>
                  </a:ext>
                </a:extLst>
              </a:tr>
              <a:tr h="604610">
                <a:tc>
                  <a:txBody>
                    <a:bodyPr/>
                    <a:lstStyle/>
                    <a:p>
                      <a:pPr marL="0" marR="0">
                        <a:lnSpc>
                          <a:spcPct val="107000"/>
                        </a:lnSpc>
                        <a:spcBef>
                          <a:spcPts val="0"/>
                        </a:spcBef>
                        <a:spcAft>
                          <a:spcPts val="0"/>
                        </a:spcAft>
                        <a:tabLst>
                          <a:tab pos="4649470"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An Evaluation of Emergency Management Degree Programs Based on Skills</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49470" algn="r"/>
                        </a:tabLs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Julia Crowley</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S121/S123</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5976754"/>
                  </a:ext>
                </a:extLst>
              </a:tr>
              <a:tr h="598726">
                <a:tc>
                  <a:txBody>
                    <a:bodyPr/>
                    <a:lstStyle/>
                    <a:p>
                      <a:pPr marL="0" marR="0">
                        <a:lnSpc>
                          <a:spcPct val="107000"/>
                        </a:lnSpc>
                        <a:spcBef>
                          <a:spcPts val="0"/>
                        </a:spcBef>
                        <a:spcAft>
                          <a:spcPts val="0"/>
                        </a:spcAft>
                        <a:tabLst>
                          <a:tab pos="728980" algn="l"/>
                          <a:tab pos="4649470"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Career Pathway Success: It Starts on Day One</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728980" algn="l"/>
                          <a:tab pos="4649470" algn="r"/>
                        </a:tabLs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Carol Cwiak, Sarah Kirkpatrick</a:t>
                      </a: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K302</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8310582"/>
                  </a:ext>
                </a:extLst>
              </a:tr>
            </a:tbl>
          </a:graphicData>
        </a:graphic>
      </p:graphicFrame>
    </p:spTree>
    <p:extLst>
      <p:ext uri="{BB962C8B-B14F-4D97-AF65-F5344CB8AC3E}">
        <p14:creationId xmlns:p14="http://schemas.microsoft.com/office/powerpoint/2010/main" val="35468279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9659"/>
            <a:ext cx="8229600" cy="639763"/>
          </a:xfrm>
        </p:spPr>
        <p:txBody>
          <a:bodyPr/>
          <a:lstStyle/>
          <a:p>
            <a:pPr algn="ctr"/>
            <a:r>
              <a:rPr lang="en-US" dirty="0"/>
              <a:t>Afternoon Sessions</a:t>
            </a:r>
          </a:p>
        </p:txBody>
      </p:sp>
      <p:sp>
        <p:nvSpPr>
          <p:cNvPr id="12" name="Rectangle 1"/>
          <p:cNvSpPr>
            <a:spLocks noChangeArrowheads="1"/>
          </p:cNvSpPr>
          <p:nvPr/>
        </p:nvSpPr>
        <p:spPr bwMode="auto">
          <a:xfrm>
            <a:off x="1314452" y="1467862"/>
            <a:ext cx="65" cy="382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graphicFrame>
        <p:nvGraphicFramePr>
          <p:cNvPr id="3" name="Table 2">
            <a:extLst>
              <a:ext uri="{FF2B5EF4-FFF2-40B4-BE49-F238E27FC236}">
                <a16:creationId xmlns:a16="http://schemas.microsoft.com/office/drawing/2014/main" id="{990B3A4A-F9C5-4C25-9886-6EBA4EDD7A71}"/>
              </a:ext>
            </a:extLst>
          </p:cNvPr>
          <p:cNvGraphicFramePr>
            <a:graphicFrameLocks noGrp="1"/>
          </p:cNvGraphicFramePr>
          <p:nvPr>
            <p:extLst/>
          </p:nvPr>
        </p:nvGraphicFramePr>
        <p:xfrm>
          <a:off x="523461" y="762000"/>
          <a:ext cx="8382000" cy="4800598"/>
        </p:xfrm>
        <a:graphic>
          <a:graphicData uri="http://schemas.openxmlformats.org/drawingml/2006/table">
            <a:tbl>
              <a:tblPr firstRow="1" firstCol="1" bandRow="1"/>
              <a:tblGrid>
                <a:gridCol w="7191702">
                  <a:extLst>
                    <a:ext uri="{9D8B030D-6E8A-4147-A177-3AD203B41FA5}">
                      <a16:colId xmlns:a16="http://schemas.microsoft.com/office/drawing/2014/main" val="417641586"/>
                    </a:ext>
                  </a:extLst>
                </a:gridCol>
                <a:gridCol w="1190298">
                  <a:extLst>
                    <a:ext uri="{9D8B030D-6E8A-4147-A177-3AD203B41FA5}">
                      <a16:colId xmlns:a16="http://schemas.microsoft.com/office/drawing/2014/main" val="343894094"/>
                    </a:ext>
                  </a:extLst>
                </a:gridCol>
              </a:tblGrid>
              <a:tr h="252929">
                <a:tc>
                  <a:txBody>
                    <a:bodyPr/>
                    <a:lstStyle/>
                    <a:p>
                      <a:pPr marL="228600" marR="0" algn="ctr">
                        <a:lnSpc>
                          <a:spcPct val="107000"/>
                        </a:lnSpc>
                        <a:spcBef>
                          <a:spcPts val="0"/>
                        </a:spcBef>
                        <a:spcAft>
                          <a:spcPts val="600"/>
                        </a:spcAft>
                        <a:tabLst>
                          <a:tab pos="4675505" algn="r"/>
                        </a:tabLst>
                      </a:pPr>
                      <a:r>
                        <a:rPr lang="en-US" sz="16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Wednesday, June 5</a:t>
                      </a:r>
                      <a:r>
                        <a:rPr lang="en-US" sz="1600" b="1" baseline="30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th </a:t>
                      </a:r>
                      <a:r>
                        <a:rPr lang="en-US" sz="16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3:00–5:00</a:t>
                      </a:r>
                      <a:endParaRPr lang="en-US" sz="16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07000"/>
                        </a:lnSpc>
                        <a:spcBef>
                          <a:spcPts val="0"/>
                        </a:spcBef>
                        <a:spcAft>
                          <a:spcPts val="0"/>
                        </a:spcAft>
                      </a:pPr>
                      <a:r>
                        <a:rPr lang="en-US" sz="16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Room</a:t>
                      </a:r>
                      <a:endParaRPr lang="en-US" sz="16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2345063068"/>
                  </a:ext>
                </a:extLst>
              </a:tr>
              <a:tr h="571283">
                <a:tc>
                  <a:txBody>
                    <a:bodyPr/>
                    <a:lstStyle/>
                    <a:p>
                      <a:pPr marL="0" marR="0">
                        <a:lnSpc>
                          <a:spcPct val="107000"/>
                        </a:lnSpc>
                        <a:spcBef>
                          <a:spcPts val="0"/>
                        </a:spcBef>
                        <a:spcAft>
                          <a:spcPts val="0"/>
                        </a:spcAft>
                        <a:tabLst>
                          <a:tab pos="466661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1) Student SIG </a:t>
                      </a:r>
                      <a:r>
                        <a:rPr lang="en-US" sz="14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Terry Cooper</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6661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 Jobs &amp; Internships SIG </a:t>
                      </a:r>
                      <a:r>
                        <a:rPr lang="en-US" sz="14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Stacy Willett</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S125</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339803"/>
                  </a:ext>
                </a:extLst>
              </a:tr>
              <a:tr h="784984">
                <a:tc>
                  <a:txBody>
                    <a:bodyPr/>
                    <a:lstStyle/>
                    <a:p>
                      <a:pPr marL="0" marR="0">
                        <a:lnSpc>
                          <a:spcPct val="107000"/>
                        </a:lnSpc>
                        <a:spcBef>
                          <a:spcPts val="0"/>
                        </a:spcBef>
                        <a:spcAft>
                          <a:spcPts val="0"/>
                        </a:spcAft>
                        <a:tabLst>
                          <a:tab pos="466661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1) Research &amp; Theory SIG</a:t>
                      </a:r>
                      <a:r>
                        <a:rPr lang="en-US" sz="14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Ray Chang, Joel Palmer</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6661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 Exploring the Current and Future Uses of Storytelling in Emergency Management Education </a:t>
                      </a:r>
                      <a:r>
                        <a:rPr lang="en-US" sz="14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Alessandra Jerolleman</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K318</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8248254"/>
                  </a:ext>
                </a:extLst>
              </a:tr>
              <a:tr h="784984">
                <a:tc>
                  <a:txBody>
                    <a:bodyPr/>
                    <a:lstStyle/>
                    <a:p>
                      <a:pPr marL="0" marR="0">
                        <a:lnSpc>
                          <a:spcPct val="107000"/>
                        </a:lnSpc>
                        <a:spcBef>
                          <a:spcPts val="0"/>
                        </a:spcBef>
                        <a:spcAft>
                          <a:spcPts val="0"/>
                        </a:spcAft>
                        <a:tabLst>
                          <a:tab pos="466661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1) Disaster Health Core Curriculum </a:t>
                      </a:r>
                      <a:r>
                        <a:rPr lang="en-US" sz="14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Kandra Strauss-Riggs </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6661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 Increasing Emergency Management Resilience in the Health Care and Public Health Sector </a:t>
                      </a:r>
                      <a:r>
                        <a:rPr lang="en-US" sz="14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Rosemary Hartofilis, Bernard Jones</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K302</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5962467"/>
                  </a:ext>
                </a:extLst>
              </a:tr>
              <a:tr h="784984">
                <a:tc>
                  <a:txBody>
                    <a:bodyPr/>
                    <a:lstStyle/>
                    <a:p>
                      <a:pPr marL="0" marR="0">
                        <a:lnSpc>
                          <a:spcPct val="107000"/>
                        </a:lnSpc>
                        <a:spcBef>
                          <a:spcPts val="0"/>
                        </a:spcBef>
                        <a:spcAft>
                          <a:spcPts val="0"/>
                        </a:spcAft>
                        <a:tabLst>
                          <a:tab pos="466661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1) Competent Action: Why We Should Care About Immersion and its Effect on the Individual </a:t>
                      </a:r>
                      <a:r>
                        <a:rPr lang="en-US" sz="14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Debra Kreisberg</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6661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 Using Manipulatives in the Higher Ed Classroom </a:t>
                      </a:r>
                      <a:r>
                        <a:rPr lang="en-US" sz="14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Frannie Edwards, Dan Goodrich</a:t>
                      </a: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M202</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1840356"/>
                  </a:ext>
                </a:extLst>
              </a:tr>
              <a:tr h="1051012">
                <a:tc>
                  <a:txBody>
                    <a:bodyPr/>
                    <a:lstStyle/>
                    <a:p>
                      <a:pPr marL="0" marR="0">
                        <a:lnSpc>
                          <a:spcPct val="107000"/>
                        </a:lnSpc>
                        <a:spcBef>
                          <a:spcPts val="0"/>
                        </a:spcBef>
                        <a:spcAft>
                          <a:spcPts val="0"/>
                        </a:spcAft>
                        <a:tabLst>
                          <a:tab pos="4458335" algn="l"/>
                          <a:tab pos="466661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1) Building on Common Ground: Emergency Management and Homeland Security</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66615" algn="r"/>
                        </a:tabLs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Cameron Carlson, Shirley Feldmann-Jensen, Steven Jensen, Terry O’Sullivan</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666615" algn="r"/>
                        </a:tabLst>
                      </a:pPr>
                      <a:r>
                        <a:rPr lang="en-US" sz="14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 A Practitioner and Academic based Assessment for Integrating Homeland Security and Emergency Management </a:t>
                      </a:r>
                      <a:r>
                        <a:rPr lang="en-US" sz="14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Cameron Carlson </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L100</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0127426"/>
                  </a:ext>
                </a:extLst>
              </a:tr>
              <a:tr h="570422">
                <a:tc>
                  <a:txBody>
                    <a:bodyPr/>
                    <a:lstStyle/>
                    <a:p>
                      <a:pPr marL="0" marR="0">
                        <a:spcBef>
                          <a:spcPts val="0"/>
                        </a:spcBef>
                        <a:spcAft>
                          <a:spcPts val="0"/>
                        </a:spcAft>
                        <a:tabLst>
                          <a:tab pos="4666615" algn="r"/>
                        </a:tabLst>
                      </a:pPr>
                      <a:r>
                        <a:rPr lang="en-US" sz="1400"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Working with the Administration Higher Education Academy and Fellowships </a:t>
                      </a:r>
                      <a:r>
                        <a:rPr lang="en-US" sz="1400" b="0"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b="1"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David McEntire</a:t>
                      </a:r>
                      <a:endParaRPr lang="en-US" sz="1400"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K308</a:t>
                      </a:r>
                      <a:endParaRPr lang="en-US" sz="14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2571" marR="5257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6407101"/>
                  </a:ext>
                </a:extLst>
              </a:tr>
            </a:tbl>
          </a:graphicData>
        </a:graphic>
      </p:graphicFrame>
    </p:spTree>
    <p:extLst>
      <p:ext uri="{BB962C8B-B14F-4D97-AF65-F5344CB8AC3E}">
        <p14:creationId xmlns:p14="http://schemas.microsoft.com/office/powerpoint/2010/main" val="19199104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879" y="2375840"/>
            <a:ext cx="9067800" cy="3785652"/>
          </a:xfrm>
          <a:prstGeom prst="rect">
            <a:avLst/>
          </a:prstGeom>
          <a:noFill/>
        </p:spPr>
        <p:txBody>
          <a:bodyPr wrap="square" rtlCol="0">
            <a:spAutoFit/>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4400" b="0" i="0"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rPr>
              <a:t>An Evening at the Library </a:t>
            </a:r>
          </a:p>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2800" b="0" i="1"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rPr>
              <a:t>June 6</a:t>
            </a:r>
            <a:r>
              <a:rPr kumimoji="0" lang="en-US" sz="2800" b="0" i="1" u="none" strike="noStrike" kern="1200" cap="none" spc="0" normalizeH="0" baseline="30000" noProof="0" dirty="0">
                <a:ln>
                  <a:noFill/>
                </a:ln>
                <a:solidFill>
                  <a:srgbClr val="01528A"/>
                </a:solidFill>
                <a:effectLst/>
                <a:uLnTx/>
                <a:uFillTx/>
                <a:latin typeface="Joanna MT Std SemiBold" pitchFamily="18" charset="0"/>
                <a:ea typeface="+mn-ea"/>
                <a:cs typeface="Arial" panose="020B0604020202020204" pitchFamily="34" charset="0"/>
              </a:rPr>
              <a:t>th</a:t>
            </a:r>
            <a:r>
              <a:rPr kumimoji="0" lang="en-US" sz="2800" b="0" i="1"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rPr>
              <a:t> 6:00–7:30 p.m.</a:t>
            </a:r>
            <a:endParaRPr kumimoji="0" lang="en-US" sz="2000" b="1" i="0"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endParaRPr>
          </a:p>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sz="2400" b="0" i="0"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rPr>
              <a:t>	</a:t>
            </a:r>
            <a:r>
              <a:rPr kumimoji="0" lang="en-US" sz="2400" b="1" i="0" u="sng"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rPr>
              <a:t>Showcasing: </a:t>
            </a:r>
          </a:p>
          <a:p>
            <a:pPr marL="2171700" marR="0" lvl="4"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rPr>
              <a:t>Library tour </a:t>
            </a:r>
          </a:p>
          <a:p>
            <a:pPr marL="2171700" marR="0" lvl="4"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rPr>
              <a:t>Meet and network with recently-published authors</a:t>
            </a:r>
          </a:p>
          <a:p>
            <a:pPr marL="2171700" marR="0" lvl="4"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rPr>
              <a:t>Discover new and revised textbooks</a:t>
            </a:r>
          </a:p>
          <a:p>
            <a:pPr marL="2171700" marR="0" lvl="4"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rPr>
              <a:t>Speak with authors of industry journal articles</a:t>
            </a:r>
          </a:p>
          <a:p>
            <a:pPr marL="2171700" marR="0" lvl="4"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rPr>
              <a:t>Q&amp;A with NETC Librarian Ed Metz</a:t>
            </a:r>
          </a:p>
          <a:p>
            <a:pPr marL="2171700" marR="0" lvl="4" indent="-342900" algn="l" defTabSz="914400" rtl="0" eaLnBrk="1" fontAlgn="base" latinLnBrk="0" hangingPunct="1">
              <a:lnSpc>
                <a:spcPct val="100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rPr>
              <a:t>Free resources</a:t>
            </a:r>
            <a:endParaRPr kumimoji="0" lang="en-US" sz="2400" b="0" i="1" u="none" strike="noStrike" kern="1200" cap="none" spc="0" normalizeH="0" baseline="0" noProof="0" dirty="0">
              <a:ln>
                <a:noFill/>
              </a:ln>
              <a:solidFill>
                <a:srgbClr val="01528A"/>
              </a:solidFill>
              <a:effectLst/>
              <a:uLnTx/>
              <a:uFillTx/>
              <a:latin typeface="Joanna MT Std SemiBold" pitchFamily="18" charset="0"/>
              <a:ea typeface="+mn-ea"/>
              <a:cs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79" y="0"/>
            <a:ext cx="9144000" cy="2360815"/>
          </a:xfrm>
          <a:prstGeom prst="rect">
            <a:avLst/>
          </a:prstGeom>
        </p:spPr>
      </p:pic>
    </p:spTree>
    <p:extLst>
      <p:ext uri="{BB962C8B-B14F-4D97-AF65-F5344CB8AC3E}">
        <p14:creationId xmlns:p14="http://schemas.microsoft.com/office/powerpoint/2010/main" val="2794604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2" y="0"/>
            <a:ext cx="8839199" cy="914400"/>
          </a:xfrm>
        </p:spPr>
        <p:txBody>
          <a:bodyPr/>
          <a:lstStyle/>
          <a:p>
            <a:pPr algn="ctr"/>
            <a:r>
              <a:rPr lang="en-US" sz="4000" u="sng" dirty="0"/>
              <a:t>World Café</a:t>
            </a:r>
          </a:p>
        </p:txBody>
      </p:sp>
      <p:sp>
        <p:nvSpPr>
          <p:cNvPr id="4" name="Slide Number Placeholder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43</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8754"/>
          <a:stretch/>
        </p:blipFill>
        <p:spPr>
          <a:xfrm>
            <a:off x="1295400" y="1099741"/>
            <a:ext cx="6934200" cy="5050837"/>
          </a:xfrm>
          <a:prstGeom prst="rect">
            <a:avLst/>
          </a:prstGeom>
        </p:spPr>
      </p:pic>
    </p:spTree>
    <p:extLst>
      <p:ext uri="{BB962C8B-B14F-4D97-AF65-F5344CB8AC3E}">
        <p14:creationId xmlns:p14="http://schemas.microsoft.com/office/powerpoint/2010/main" val="5517883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Subtitle 5"/>
          <p:cNvSpPr>
            <a:spLocks noGrp="1"/>
          </p:cNvSpPr>
          <p:nvPr>
            <p:ph type="subTitle" idx="1"/>
          </p:nvPr>
        </p:nvSpPr>
        <p:spPr>
          <a:xfrm>
            <a:off x="152400" y="3569473"/>
            <a:ext cx="8839200" cy="3136127"/>
          </a:xfrm>
          <a:noFill/>
        </p:spPr>
        <p:txBody>
          <a:bodyPr/>
          <a:lstStyle/>
          <a:p>
            <a:pPr algn="ctr"/>
            <a:r>
              <a:rPr lang="en-US" altLang="en-US" b="1" u="sng" dirty="0"/>
              <a:t>Day 3- Thursday</a:t>
            </a:r>
          </a:p>
          <a:p>
            <a:pPr algn="ctr">
              <a:spcBef>
                <a:spcPts val="600"/>
              </a:spcBef>
            </a:pPr>
            <a:r>
              <a:rPr lang="en-US" altLang="en-US" sz="2000" dirty="0"/>
              <a:t>Stephanie Yanta- Unity of Effort – Community Learning</a:t>
            </a:r>
          </a:p>
          <a:p>
            <a:pPr algn="ctr">
              <a:spcBef>
                <a:spcPts val="600"/>
              </a:spcBef>
            </a:pPr>
            <a:r>
              <a:rPr lang="en-US" altLang="en-US" sz="2000" dirty="0"/>
              <a:t>Scott Kelberg- Unity of Effort </a:t>
            </a:r>
          </a:p>
          <a:p>
            <a:pPr algn="ctr">
              <a:spcBef>
                <a:spcPts val="600"/>
              </a:spcBef>
            </a:pPr>
            <a:r>
              <a:rPr lang="en-US" altLang="en-US" sz="2000" dirty="0"/>
              <a:t>IAEM/NEMA Emergency Management Association Updates</a:t>
            </a:r>
          </a:p>
          <a:p>
            <a:pPr algn="ctr">
              <a:spcBef>
                <a:spcPts val="600"/>
              </a:spcBef>
            </a:pPr>
            <a:r>
              <a:rPr lang="en-US" altLang="en-US" sz="2000" dirty="0"/>
              <a:t>Regional Collaboration Efforts</a:t>
            </a:r>
          </a:p>
          <a:p>
            <a:pPr algn="ctr">
              <a:spcBef>
                <a:spcPts val="600"/>
              </a:spcBef>
            </a:pPr>
            <a:r>
              <a:rPr lang="en-US" altLang="en-US" sz="2000" dirty="0"/>
              <a:t>Higher Education Program Update</a:t>
            </a:r>
          </a:p>
          <a:p>
            <a:pPr algn="ctr">
              <a:spcBef>
                <a:spcPts val="600"/>
              </a:spcBef>
            </a:pPr>
            <a:r>
              <a:rPr lang="en-US" altLang="en-US" sz="2000" dirty="0"/>
              <a:t>Community Wrap-up</a:t>
            </a:r>
          </a:p>
          <a:p>
            <a:endParaRPr lang="en-US" altLang="en-US" dirty="0"/>
          </a:p>
        </p:txBody>
      </p:sp>
      <p:pic>
        <p:nvPicPr>
          <p:cNvPr id="5" name="Picture Placeholder 4">
            <a:extLst>
              <a:ext uri="{FF2B5EF4-FFF2-40B4-BE49-F238E27FC236}">
                <a16:creationId xmlns:a16="http://schemas.microsoft.com/office/drawing/2014/main" id="{C57AC500-17E1-4DE0-B0D1-40CD3EA42BDF}"/>
              </a:ext>
            </a:extLst>
          </p:cNvPr>
          <p:cNvPicPr>
            <a:picLocks noGrp="1" noChangeAspect="1"/>
          </p:cNvPicPr>
          <p:nvPr>
            <p:ph type="pic" sz="quarter" idx="10"/>
          </p:nvPr>
        </p:nvPicPr>
        <p:blipFill>
          <a:blip r:embed="rId3"/>
          <a:srcRect t="22377" b="22377"/>
          <a:stretch>
            <a:fillRect/>
          </a:stretch>
        </p:blipFill>
        <p:spPr>
          <a:xfrm>
            <a:off x="0" y="0"/>
            <a:ext cx="9144000" cy="3429000"/>
          </a:xfrm>
          <a:prstGeom prst="rect">
            <a:avLst/>
          </a:prstGeom>
        </p:spPr>
      </p:pic>
    </p:spTree>
    <p:extLst>
      <p:ext uri="{BB962C8B-B14F-4D97-AF65-F5344CB8AC3E}">
        <p14:creationId xmlns:p14="http://schemas.microsoft.com/office/powerpoint/2010/main" val="8901358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dirty="0"/>
              <a:t>Stephanie Yanta</a:t>
            </a:r>
          </a:p>
        </p:txBody>
      </p:sp>
      <p:pic>
        <p:nvPicPr>
          <p:cNvPr id="8" name="Content Placeholder 7">
            <a:extLst>
              <a:ext uri="{FF2B5EF4-FFF2-40B4-BE49-F238E27FC236}">
                <a16:creationId xmlns:a16="http://schemas.microsoft.com/office/drawing/2014/main" id="{5891CD1D-5CEB-4326-BB2C-27A44A6E690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370223" y="1004530"/>
            <a:ext cx="2403554" cy="3359410"/>
          </a:xfrm>
        </p:spPr>
      </p:pic>
      <p:sp>
        <p:nvSpPr>
          <p:cNvPr id="5" name="Slide Number Placeholder 4"/>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61CF5A0-9398-492E-BDB0-3D094766FCA7}"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45</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9" name="TextBox 8"/>
          <p:cNvSpPr txBox="1"/>
          <p:nvPr/>
        </p:nvSpPr>
        <p:spPr>
          <a:xfrm>
            <a:off x="1905000" y="4473948"/>
            <a:ext cx="5638799" cy="1200329"/>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Supervisor Special Agent</a:t>
            </a: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defRPr/>
            </a:pPr>
            <a:r>
              <a:rPr kumimoji="0" lang="en-US" sz="24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FBI, Behavioral Analysis Unit 1</a:t>
            </a:r>
          </a:p>
          <a:p>
            <a:pPr marL="0" marR="0" lvl="0" indent="0" algn="ctr" defTabSz="914400" rtl="0" eaLnBrk="1" fontAlgn="base" latinLnBrk="0" hangingPunct="1">
              <a:lnSpc>
                <a:spcPct val="100000"/>
              </a:lnSpc>
              <a:spcBef>
                <a:spcPct val="0"/>
              </a:spcBef>
              <a:spcAft>
                <a:spcPct val="0"/>
              </a:spcAft>
              <a:buClrTx/>
              <a:buSzTx/>
              <a:buFont typeface="Wingdings 2" pitchFamily="18" charset="2"/>
              <a:buNone/>
              <a:tabLst/>
              <a:defRPr/>
            </a:pPr>
            <a:r>
              <a:rPr kumimoji="0" lang="en-US" sz="24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Behavioral Threat Assessment Center</a:t>
            </a:r>
          </a:p>
        </p:txBody>
      </p:sp>
    </p:spTree>
    <p:extLst>
      <p:ext uri="{BB962C8B-B14F-4D97-AF65-F5344CB8AC3E}">
        <p14:creationId xmlns:p14="http://schemas.microsoft.com/office/powerpoint/2010/main" val="16091042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dirty="0"/>
              <a:t>Scott Kelberg</a:t>
            </a:r>
          </a:p>
        </p:txBody>
      </p:sp>
      <p:pic>
        <p:nvPicPr>
          <p:cNvPr id="7" name="Content Placeholder 6">
            <a:extLst>
              <a:ext uri="{FF2B5EF4-FFF2-40B4-BE49-F238E27FC236}">
                <a16:creationId xmlns:a16="http://schemas.microsoft.com/office/drawing/2014/main" id="{0DF6F71C-6C63-4C81-844E-81FB04F3D80A}"/>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41816"/>
          <a:stretch/>
        </p:blipFill>
        <p:spPr>
          <a:xfrm>
            <a:off x="2496609" y="1078843"/>
            <a:ext cx="3906006" cy="3469966"/>
          </a:xfrm>
        </p:spPr>
      </p:pic>
      <p:sp>
        <p:nvSpPr>
          <p:cNvPr id="5" name="Slide Number Placeholder 4"/>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61CF5A0-9398-492E-BDB0-3D094766FCA7}"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46</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9" name="TextBox 8"/>
          <p:cNvSpPr txBox="1"/>
          <p:nvPr/>
        </p:nvSpPr>
        <p:spPr>
          <a:xfrm>
            <a:off x="1676400" y="4713252"/>
            <a:ext cx="5638799" cy="830997"/>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Times New Roman"/>
                <a:ea typeface="+mn-ea"/>
                <a:cs typeface="Arial" panose="020B0604020202020204" pitchFamily="34" charset="0"/>
              </a:rPr>
              <a:t>Division Director (Acting)</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333333"/>
                </a:solidFill>
                <a:effectLst/>
                <a:uLnTx/>
                <a:uFillTx/>
                <a:latin typeface="Times New Roman"/>
                <a:ea typeface="+mn-ea"/>
                <a:cs typeface="Arial" panose="020B0604020202020204" pitchFamily="34" charset="0"/>
              </a:rPr>
              <a:t>National Training &amp; Education Division</a:t>
            </a:r>
          </a:p>
        </p:txBody>
      </p:sp>
    </p:spTree>
    <p:extLst>
      <p:ext uri="{BB962C8B-B14F-4D97-AF65-F5344CB8AC3E}">
        <p14:creationId xmlns:p14="http://schemas.microsoft.com/office/powerpoint/2010/main" val="30463305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2B1900-F7D5-40AC-B9EA-7BDDD1AD6E4A}"/>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11000"/>
                    </a14:imgEffect>
                    <a14:imgEffect>
                      <a14:brightnessContrast contrast="-20000"/>
                    </a14:imgEffect>
                  </a14:imgLayer>
                </a14:imgProps>
              </a:ext>
            </a:extLst>
          </a:blip>
          <a:srcRect l="5833" t="23713" r="60834" b="14444"/>
          <a:stretch/>
        </p:blipFill>
        <p:spPr>
          <a:xfrm>
            <a:off x="3867668" y="1524000"/>
            <a:ext cx="4819132" cy="2514600"/>
          </a:xfrm>
          <a:prstGeom prst="rect">
            <a:avLst/>
          </a:prstGeom>
          <a:ln>
            <a:solidFill>
              <a:schemeClr val="accent3">
                <a:lumMod val="20000"/>
                <a:lumOff val="80000"/>
              </a:schemeClr>
            </a:solidFill>
          </a:ln>
          <a:effectLst>
            <a:softEdge rad="63500"/>
          </a:effectLst>
        </p:spPr>
      </p:pic>
      <p:sp>
        <p:nvSpPr>
          <p:cNvPr id="17412" name="Slide Number Placeholder 3">
            <a:extLst>
              <a:ext uri="{FF2B5EF4-FFF2-40B4-BE49-F238E27FC236}">
                <a16:creationId xmlns:a16="http://schemas.microsoft.com/office/drawing/2014/main" id="{370DE492-A050-42B6-9786-48C7672F81E2}"/>
              </a:ext>
            </a:extLst>
          </p:cNvPr>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2400">
                <a:solidFill>
                  <a:schemeClr val="tx1"/>
                </a:solidFill>
                <a:latin typeface="Arial" panose="020B0604020202020204" pitchFamily="34" charset="0"/>
                <a:cs typeface="Arial" panose="020B0604020202020204" pitchFamily="34" charset="0"/>
              </a:defRPr>
            </a:lvl1pPr>
            <a:lvl2pPr marL="742950" indent="-285750">
              <a:defRPr sz="2400">
                <a:solidFill>
                  <a:schemeClr val="tx1"/>
                </a:solidFill>
                <a:latin typeface="Arial" panose="020B0604020202020204" pitchFamily="34" charset="0"/>
                <a:cs typeface="Arial" panose="020B0604020202020204" pitchFamily="34" charset="0"/>
              </a:defRPr>
            </a:lvl2pPr>
            <a:lvl3pPr marL="1143000" indent="-228600">
              <a:defRPr sz="2400">
                <a:solidFill>
                  <a:schemeClr val="tx1"/>
                </a:solidFill>
                <a:latin typeface="Arial" panose="020B0604020202020204" pitchFamily="34" charset="0"/>
                <a:cs typeface="Arial" panose="020B0604020202020204" pitchFamily="34" charset="0"/>
              </a:defRPr>
            </a:lvl3pPr>
            <a:lvl4pPr marL="1600200" indent="-228600">
              <a:defRPr sz="2400">
                <a:solidFill>
                  <a:schemeClr val="tx1"/>
                </a:solidFill>
                <a:latin typeface="Arial" panose="020B0604020202020204" pitchFamily="34" charset="0"/>
                <a:cs typeface="Arial" panose="020B0604020202020204" pitchFamily="34" charset="0"/>
              </a:defRPr>
            </a:lvl4pPr>
            <a:lvl5pPr marL="2057400" indent="-22860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fld id="{A5505497-3085-471A-AFDB-31FF55D149AA}" type="slidenum">
              <a:rPr kumimoji="0" lang="en-US" altLang="en-US" sz="1100" b="0" i="0" u="none" strike="noStrike" kern="1200" cap="none" spc="0" normalizeH="0" baseline="0" noProof="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47</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EC3A5B2D-6F7B-4F1D-8807-894F9DC21DFA}"/>
              </a:ext>
            </a:extLst>
          </p:cNvPr>
          <p:cNvSpPr txBox="1"/>
          <p:nvPr/>
        </p:nvSpPr>
        <p:spPr>
          <a:xfrm>
            <a:off x="277585" y="228600"/>
            <a:ext cx="8588829" cy="1669688"/>
          </a:xfrm>
          <a:prstGeom prst="rect">
            <a:avLst/>
          </a:prstGeom>
          <a:noFill/>
        </p:spPr>
        <p:txBody>
          <a:bodyPr wrap="square" rtlCol="0">
            <a:spAutoFit/>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kumimoji="0" lang="en-US" sz="3200" b="0" i="0" u="none" strike="noStrike" kern="0" cap="none" spc="0" normalizeH="0" baseline="0" noProof="0" dirty="0">
                <a:ln>
                  <a:noFill/>
                </a:ln>
                <a:solidFill>
                  <a:srgbClr val="0058B5">
                    <a:lumMod val="50000"/>
                  </a:srgbClr>
                </a:solidFill>
                <a:effectLst/>
                <a:uLnTx/>
                <a:uFillTx/>
                <a:latin typeface="Franklin Gothic Medium" panose="020B0603020102020204" pitchFamily="34" charset="0"/>
                <a:ea typeface="+mn-ea"/>
                <a:cs typeface="Adobe Devanagari" panose="02040503050201020203" pitchFamily="18" charset="0"/>
              </a:rPr>
              <a:t>The NTED Mission </a:t>
            </a:r>
          </a:p>
          <a:p>
            <a:pPr marL="0" marR="0" lvl="0" indent="0" algn="l" defTabSz="914400" rtl="0" eaLnBrk="0" fontAlgn="base" latinLnBrk="0" hangingPunct="0">
              <a:lnSpc>
                <a:spcPct val="100000"/>
              </a:lnSpc>
              <a:spcBef>
                <a:spcPts val="0"/>
              </a:spcBef>
              <a:spcAft>
                <a:spcPct val="0"/>
              </a:spcAft>
              <a:buClrTx/>
              <a:buSzTx/>
              <a:buFontTx/>
              <a:buNone/>
              <a:tabLst/>
              <a:defRPr/>
            </a:pPr>
            <a:r>
              <a:rPr kumimoji="0" lang="en-US" sz="2350" b="0" i="0" u="none" strike="noStrike" kern="0" cap="none" spc="0" normalizeH="0" baseline="0" noProof="0" dirty="0">
                <a:ln>
                  <a:noFill/>
                </a:ln>
                <a:solidFill>
                  <a:srgbClr val="DADADA">
                    <a:lumMod val="25000"/>
                  </a:srgbClr>
                </a:solidFill>
                <a:effectLst/>
                <a:uLnTx/>
                <a:uFillTx/>
                <a:latin typeface="Franklin Gothic Medium" panose="020B0603020102020204" pitchFamily="34" charset="0"/>
                <a:ea typeface="+mn-ea"/>
                <a:cs typeface="Adobe Devanagari" panose="02040503050201020203" pitchFamily="18" charset="0"/>
              </a:rPr>
              <a:t>Provide first responders, emergency managers, jurisdictional leaders, and whole community members with high-quality training and education</a:t>
            </a:r>
            <a:r>
              <a:rPr kumimoji="0" lang="en-US" sz="2350" b="1" i="0" u="none" strike="noStrike" kern="0" cap="none" spc="0" normalizeH="0" baseline="0" noProof="0" dirty="0">
                <a:ln>
                  <a:noFill/>
                </a:ln>
                <a:solidFill>
                  <a:srgbClr val="DADADA">
                    <a:lumMod val="25000"/>
                  </a:srgbClr>
                </a:solidFill>
                <a:effectLst/>
                <a:uLnTx/>
                <a:uFillTx/>
                <a:latin typeface="Franklin Gothic Medium" panose="020B0603020102020204" pitchFamily="34" charset="0"/>
                <a:ea typeface="+mn-ea"/>
                <a:cs typeface="Adobe Devanagari" panose="02040503050201020203" pitchFamily="18" charset="0"/>
              </a:rPr>
              <a:t>.</a:t>
            </a:r>
          </a:p>
        </p:txBody>
      </p:sp>
      <p:pic>
        <p:nvPicPr>
          <p:cNvPr id="6" name="Content Placeholder 5">
            <a:extLst>
              <a:ext uri="{FF2B5EF4-FFF2-40B4-BE49-F238E27FC236}">
                <a16:creationId xmlns:a16="http://schemas.microsoft.com/office/drawing/2014/main" id="{E444FE04-8E30-4B2E-97E0-8980D57CF56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0674"/>
          <a:stretch/>
        </p:blipFill>
        <p:spPr bwMode="auto">
          <a:xfrm>
            <a:off x="352110" y="3302424"/>
            <a:ext cx="3978491" cy="2544884"/>
          </a:xfrm>
          <a:prstGeom prst="rect">
            <a:avLst/>
          </a:prstGeom>
          <a:noFill/>
        </p:spPr>
      </p:pic>
      <p:sp>
        <p:nvSpPr>
          <p:cNvPr id="2" name="TextBox 1">
            <a:extLst>
              <a:ext uri="{FF2B5EF4-FFF2-40B4-BE49-F238E27FC236}">
                <a16:creationId xmlns:a16="http://schemas.microsoft.com/office/drawing/2014/main" id="{82FB11D9-D7F8-444C-9900-1BD3C883CF87}"/>
              </a:ext>
            </a:extLst>
          </p:cNvPr>
          <p:cNvSpPr txBox="1"/>
          <p:nvPr/>
        </p:nvSpPr>
        <p:spPr>
          <a:xfrm>
            <a:off x="762000" y="1898288"/>
            <a:ext cx="3105668" cy="127727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2400" b="0" i="0" u="none" strike="noStrike" kern="1200" cap="none" spc="0" normalizeH="0" baseline="0" noProof="0" dirty="0">
                <a:ln>
                  <a:noFill/>
                </a:ln>
                <a:solidFill>
                  <a:srgbClr val="0058B5"/>
                </a:solidFill>
                <a:effectLst/>
                <a:uLnTx/>
                <a:uFillTx/>
                <a:latin typeface="Arial" panose="020B0604020202020204" pitchFamily="34" charset="0"/>
                <a:ea typeface="+mn-ea"/>
                <a:cs typeface="Arial" panose="020B0604020202020204" pitchFamily="34" charset="0"/>
              </a:rPr>
              <a:t> Mission Areas</a:t>
            </a:r>
          </a:p>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2400" b="0" i="0" u="none" strike="noStrike" kern="1200" cap="none" spc="0" normalizeH="0" baseline="0" noProof="0" dirty="0">
                <a:ln>
                  <a:noFill/>
                </a:ln>
                <a:solidFill>
                  <a:srgbClr val="0058B5"/>
                </a:solidFill>
                <a:effectLst/>
                <a:uLnTx/>
                <a:uFillTx/>
                <a:latin typeface="Arial" panose="020B0604020202020204" pitchFamily="34" charset="0"/>
                <a:ea typeface="+mn-ea"/>
                <a:cs typeface="Arial" panose="020B0604020202020204" pitchFamily="34" charset="0"/>
              </a:rPr>
              <a:t> Core Capabilities</a:t>
            </a:r>
          </a:p>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2400" b="0" i="0" u="none" strike="noStrike" kern="1200" cap="none" spc="0" normalizeH="0" baseline="0" noProof="0" dirty="0">
                <a:ln>
                  <a:noFill/>
                </a:ln>
                <a:solidFill>
                  <a:srgbClr val="0058B5"/>
                </a:solidFill>
                <a:effectLst/>
                <a:uLnTx/>
                <a:uFillTx/>
                <a:latin typeface="Arial" panose="020B0604020202020204" pitchFamily="34" charset="0"/>
                <a:ea typeface="+mn-ea"/>
                <a:cs typeface="Arial" panose="020B0604020202020204" pitchFamily="34" charset="0"/>
              </a:rPr>
              <a:t> Community Lifelines</a:t>
            </a:r>
          </a:p>
        </p:txBody>
      </p:sp>
      <p:sp>
        <p:nvSpPr>
          <p:cNvPr id="3" name="Oval 2">
            <a:extLst>
              <a:ext uri="{FF2B5EF4-FFF2-40B4-BE49-F238E27FC236}">
                <a16:creationId xmlns:a16="http://schemas.microsoft.com/office/drawing/2014/main" id="{F5C870EF-CA71-4851-B4CF-DBC13F2F75ED}"/>
              </a:ext>
            </a:extLst>
          </p:cNvPr>
          <p:cNvSpPr/>
          <p:nvPr/>
        </p:nvSpPr>
        <p:spPr bwMode="auto">
          <a:xfrm>
            <a:off x="457200" y="1930865"/>
            <a:ext cx="381000" cy="381000"/>
          </a:xfrm>
          <a:prstGeom prst="ellipse">
            <a:avLst/>
          </a:prstGeom>
          <a:solidFill>
            <a:schemeClr val="accent4">
              <a:lumMod val="1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mn-ea"/>
                <a:cs typeface="Arial" panose="020B0604020202020204" pitchFamily="34" charset="0"/>
              </a:rPr>
              <a:t>5</a:t>
            </a:r>
          </a:p>
        </p:txBody>
      </p:sp>
      <p:sp>
        <p:nvSpPr>
          <p:cNvPr id="8" name="Oval 7">
            <a:extLst>
              <a:ext uri="{FF2B5EF4-FFF2-40B4-BE49-F238E27FC236}">
                <a16:creationId xmlns:a16="http://schemas.microsoft.com/office/drawing/2014/main" id="{4BF37B7C-D836-4C54-BF8F-7EA32579B3BE}"/>
              </a:ext>
            </a:extLst>
          </p:cNvPr>
          <p:cNvSpPr/>
          <p:nvPr/>
        </p:nvSpPr>
        <p:spPr bwMode="auto">
          <a:xfrm>
            <a:off x="457200" y="2337032"/>
            <a:ext cx="381000" cy="381000"/>
          </a:xfrm>
          <a:prstGeom prst="ellipse">
            <a:avLst/>
          </a:prstGeom>
          <a:solidFill>
            <a:schemeClr val="accent4">
              <a:lumMod val="10000"/>
            </a:schemeClr>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mn-ea"/>
                <a:cs typeface="Arial" panose="020B0604020202020204" pitchFamily="34" charset="0"/>
              </a:rPr>
              <a:t>32</a:t>
            </a:r>
          </a:p>
        </p:txBody>
      </p:sp>
      <p:sp>
        <p:nvSpPr>
          <p:cNvPr id="9" name="Oval 8">
            <a:extLst>
              <a:ext uri="{FF2B5EF4-FFF2-40B4-BE49-F238E27FC236}">
                <a16:creationId xmlns:a16="http://schemas.microsoft.com/office/drawing/2014/main" id="{121F4CE2-CF2A-48CF-A073-B3EFE426B59D}"/>
              </a:ext>
            </a:extLst>
          </p:cNvPr>
          <p:cNvSpPr/>
          <p:nvPr/>
        </p:nvSpPr>
        <p:spPr bwMode="auto">
          <a:xfrm>
            <a:off x="457200" y="2743199"/>
            <a:ext cx="381000" cy="381000"/>
          </a:xfrm>
          <a:prstGeom prst="ellipse">
            <a:avLst/>
          </a:prstGeom>
          <a:solidFill>
            <a:schemeClr val="accent4">
              <a:lumMod val="1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mn-ea"/>
                <a:cs typeface="Arial" panose="020B0604020202020204" pitchFamily="34" charset="0"/>
              </a:rPr>
              <a:t>7</a:t>
            </a:r>
          </a:p>
        </p:txBody>
      </p:sp>
      <p:sp>
        <p:nvSpPr>
          <p:cNvPr id="10" name="TextBox 9">
            <a:extLst>
              <a:ext uri="{FF2B5EF4-FFF2-40B4-BE49-F238E27FC236}">
                <a16:creationId xmlns:a16="http://schemas.microsoft.com/office/drawing/2014/main" id="{6A4C5492-0041-4DBE-A86E-06D9FE486153}"/>
              </a:ext>
            </a:extLst>
          </p:cNvPr>
          <p:cNvSpPr txBox="1"/>
          <p:nvPr/>
        </p:nvSpPr>
        <p:spPr>
          <a:xfrm>
            <a:off x="5285014" y="3864106"/>
            <a:ext cx="3562868" cy="178510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2000" b="0" i="0" u="none" strike="noStrike" kern="1200" cap="none" spc="0" normalizeH="0" baseline="0" noProof="0" dirty="0">
                <a:ln>
                  <a:noFill/>
                </a:ln>
                <a:solidFill>
                  <a:srgbClr val="0058B5"/>
                </a:solidFill>
                <a:effectLst/>
                <a:uLnTx/>
                <a:uFillTx/>
                <a:latin typeface="Arial" panose="020B0604020202020204" pitchFamily="34" charset="0"/>
                <a:ea typeface="+mn-ea"/>
                <a:cs typeface="Arial" panose="020B0604020202020204" pitchFamily="34" charset="0"/>
              </a:rPr>
              <a:t>Training Courses</a:t>
            </a:r>
          </a:p>
          <a:p>
            <a:pPr marL="0" marR="0" lvl="0" indent="0" algn="l" defTabSz="914400" rtl="0" eaLnBrk="0" fontAlgn="base" latinLnBrk="0" hangingPunct="0">
              <a:lnSpc>
                <a:spcPct val="100000"/>
              </a:lnSpc>
              <a:spcBef>
                <a:spcPct val="0"/>
              </a:spcBef>
              <a:spcAft>
                <a:spcPts val="300"/>
              </a:spcAft>
              <a:buClrTx/>
              <a:buSzTx/>
              <a:buFontTx/>
              <a:buNone/>
              <a:tabLst/>
              <a:defRPr/>
            </a:pPr>
            <a:endParaRPr kumimoji="0" lang="en-US" sz="2000" b="0" i="0" u="none" strike="noStrike" kern="1200" cap="none" spc="0" normalizeH="0" baseline="0" noProof="0" dirty="0">
              <a:ln>
                <a:noFill/>
              </a:ln>
              <a:solidFill>
                <a:srgbClr val="0058B5"/>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2000" b="0" i="0" u="none" strike="noStrike" kern="1200" cap="none" spc="0" normalizeH="0" baseline="0" noProof="0" dirty="0">
                <a:ln>
                  <a:noFill/>
                </a:ln>
                <a:solidFill>
                  <a:srgbClr val="0058B5"/>
                </a:solidFill>
                <a:effectLst/>
                <a:uLnTx/>
                <a:uFillTx/>
                <a:latin typeface="Arial" panose="020B0604020202020204" pitchFamily="34" charset="0"/>
                <a:ea typeface="+mn-ea"/>
                <a:cs typeface="Arial" panose="020B0604020202020204" pitchFamily="34" charset="0"/>
              </a:rPr>
              <a:t>Training Partners</a:t>
            </a:r>
          </a:p>
          <a:p>
            <a:pPr marL="0" marR="0" lvl="0" indent="0" algn="l" defTabSz="914400" rtl="0" eaLnBrk="0" fontAlgn="base" latinLnBrk="0" hangingPunct="0">
              <a:lnSpc>
                <a:spcPct val="100000"/>
              </a:lnSpc>
              <a:spcBef>
                <a:spcPct val="0"/>
              </a:spcBef>
              <a:spcAft>
                <a:spcPts val="300"/>
              </a:spcAft>
              <a:buClrTx/>
              <a:buSzTx/>
              <a:buFontTx/>
              <a:buNone/>
              <a:tabLst/>
              <a:defRPr/>
            </a:pPr>
            <a:endParaRPr kumimoji="0" lang="en-US" sz="2000" b="0" i="0" u="none" strike="noStrike" kern="1200" cap="none" spc="0" normalizeH="0" baseline="0" noProof="0" dirty="0">
              <a:ln>
                <a:noFill/>
              </a:ln>
              <a:solidFill>
                <a:srgbClr val="0058B5"/>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ts val="300"/>
              </a:spcAft>
              <a:buClrTx/>
              <a:buSzTx/>
              <a:buFontTx/>
              <a:buNone/>
              <a:tabLst/>
              <a:defRPr/>
            </a:pPr>
            <a:r>
              <a:rPr kumimoji="0" lang="en-US" sz="2000" b="0" i="0" u="none" strike="noStrike" kern="1200" cap="none" spc="0" normalizeH="0" baseline="0" noProof="0" dirty="0">
                <a:ln>
                  <a:noFill/>
                </a:ln>
                <a:solidFill>
                  <a:srgbClr val="0058B5"/>
                </a:solidFill>
                <a:effectLst/>
                <a:uLnTx/>
                <a:uFillTx/>
                <a:latin typeface="Arial" panose="020B0604020202020204" pitchFamily="34" charset="0"/>
                <a:ea typeface="+mn-ea"/>
                <a:cs typeface="Arial" panose="020B0604020202020204" pitchFamily="34" charset="0"/>
              </a:rPr>
              <a:t>Higher Education Partners</a:t>
            </a:r>
          </a:p>
        </p:txBody>
      </p:sp>
      <p:sp>
        <p:nvSpPr>
          <p:cNvPr id="11" name="Oval 10">
            <a:extLst>
              <a:ext uri="{FF2B5EF4-FFF2-40B4-BE49-F238E27FC236}">
                <a16:creationId xmlns:a16="http://schemas.microsoft.com/office/drawing/2014/main" id="{9F5DF92C-6B8A-4982-AF43-0E2B637923A5}"/>
              </a:ext>
            </a:extLst>
          </p:cNvPr>
          <p:cNvSpPr/>
          <p:nvPr/>
        </p:nvSpPr>
        <p:spPr bwMode="auto">
          <a:xfrm>
            <a:off x="4572001" y="3776064"/>
            <a:ext cx="749199" cy="653224"/>
          </a:xfrm>
          <a:prstGeom prst="ellipse">
            <a:avLst/>
          </a:prstGeom>
          <a:solidFill>
            <a:schemeClr val="bg1">
              <a:lumMod val="75000"/>
              <a:lumOff val="25000"/>
            </a:schemeClr>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mn-ea"/>
                <a:cs typeface="Arial" panose="020B0604020202020204" pitchFamily="34" charset="0"/>
              </a:rPr>
              <a:t>700+</a:t>
            </a:r>
          </a:p>
        </p:txBody>
      </p:sp>
      <p:sp>
        <p:nvSpPr>
          <p:cNvPr id="12" name="Oval 11">
            <a:extLst>
              <a:ext uri="{FF2B5EF4-FFF2-40B4-BE49-F238E27FC236}">
                <a16:creationId xmlns:a16="http://schemas.microsoft.com/office/drawing/2014/main" id="{79E17EB0-3E8E-4AB4-A83C-E7314312F500}"/>
              </a:ext>
            </a:extLst>
          </p:cNvPr>
          <p:cNvSpPr/>
          <p:nvPr/>
        </p:nvSpPr>
        <p:spPr bwMode="auto">
          <a:xfrm>
            <a:off x="4572000" y="4461783"/>
            <a:ext cx="749199" cy="653224"/>
          </a:xfrm>
          <a:prstGeom prst="ellipse">
            <a:avLst/>
          </a:prstGeom>
          <a:solidFill>
            <a:schemeClr val="bg1">
              <a:lumMod val="75000"/>
              <a:lumOff val="25000"/>
            </a:schemeClr>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mn-ea"/>
                <a:cs typeface="Arial" panose="020B0604020202020204" pitchFamily="34" charset="0"/>
              </a:rPr>
              <a:t>30 </a:t>
            </a:r>
          </a:p>
        </p:txBody>
      </p:sp>
      <p:sp>
        <p:nvSpPr>
          <p:cNvPr id="13" name="Oval 12">
            <a:extLst>
              <a:ext uri="{FF2B5EF4-FFF2-40B4-BE49-F238E27FC236}">
                <a16:creationId xmlns:a16="http://schemas.microsoft.com/office/drawing/2014/main" id="{84B89767-7AD1-4EFF-BB8E-844EC7F8D3D8}"/>
              </a:ext>
            </a:extLst>
          </p:cNvPr>
          <p:cNvSpPr/>
          <p:nvPr/>
        </p:nvSpPr>
        <p:spPr bwMode="auto">
          <a:xfrm>
            <a:off x="4572001" y="5147502"/>
            <a:ext cx="749199" cy="653224"/>
          </a:xfrm>
          <a:prstGeom prst="ellipse">
            <a:avLst/>
          </a:prstGeom>
          <a:solidFill>
            <a:schemeClr val="bg1">
              <a:lumMod val="75000"/>
              <a:lumOff val="25000"/>
            </a:schemeClr>
          </a:solidFill>
          <a:ln w="9525" cap="flat" cmpd="sng" algn="ctr">
            <a:solidFill>
              <a:schemeClr val="tx1"/>
            </a:solidFill>
            <a:prstDash val="solid"/>
            <a:round/>
            <a:headEnd type="none" w="med" len="med"/>
            <a:tailEnd type="none" w="med" len="med"/>
          </a:ln>
          <a:effectLst/>
          <a:ex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mn-ea"/>
                <a:cs typeface="Arial" panose="020B0604020202020204" pitchFamily="34" charset="0"/>
              </a:rPr>
              <a:t>550+ </a:t>
            </a:r>
          </a:p>
        </p:txBody>
      </p:sp>
      <p:sp>
        <p:nvSpPr>
          <p:cNvPr id="17" name="Rectangle: Rounded Corners 16">
            <a:extLst>
              <a:ext uri="{FF2B5EF4-FFF2-40B4-BE49-F238E27FC236}">
                <a16:creationId xmlns:a16="http://schemas.microsoft.com/office/drawing/2014/main" id="{408C02C8-48C3-4CD5-AE34-D3DA7E456966}"/>
              </a:ext>
            </a:extLst>
          </p:cNvPr>
          <p:cNvSpPr/>
          <p:nvPr/>
        </p:nvSpPr>
        <p:spPr bwMode="auto">
          <a:xfrm>
            <a:off x="2995634" y="6258145"/>
            <a:ext cx="2668126" cy="126960"/>
          </a:xfrm>
          <a:prstGeom prst="roundRect">
            <a:avLst/>
          </a:prstGeom>
          <a:solidFill>
            <a:schemeClr val="accent4">
              <a:lumMod val="10000"/>
            </a:schemeClr>
          </a:solidFill>
          <a:ln w="9525" cap="flat" cmpd="sng" algn="ctr">
            <a:solidFill>
              <a:schemeClr val="accent3"/>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Arial" charset="0"/>
              <a:ea typeface="+mn-ea"/>
              <a:cs typeface="Arial" panose="020B0604020202020204" pitchFamily="34" charset="0"/>
            </a:endParaRPr>
          </a:p>
        </p:txBody>
      </p:sp>
      <p:sp>
        <p:nvSpPr>
          <p:cNvPr id="4" name="Rectangle: Rounded Corners 3">
            <a:extLst>
              <a:ext uri="{FF2B5EF4-FFF2-40B4-BE49-F238E27FC236}">
                <a16:creationId xmlns:a16="http://schemas.microsoft.com/office/drawing/2014/main" id="{E9FBEF03-569B-4712-8D81-ED22A14D937B}"/>
              </a:ext>
            </a:extLst>
          </p:cNvPr>
          <p:cNvSpPr/>
          <p:nvPr/>
        </p:nvSpPr>
        <p:spPr bwMode="auto">
          <a:xfrm>
            <a:off x="5679547" y="6087723"/>
            <a:ext cx="2702453" cy="470850"/>
          </a:xfrm>
          <a:prstGeom prst="roundRect">
            <a:avLst/>
          </a:prstGeom>
          <a:solidFill>
            <a:schemeClr val="tx1">
              <a:lumMod val="50000"/>
            </a:schemeClr>
          </a:solidFill>
          <a:ln w="12700" cap="flat" cmpd="sng" algn="ctr">
            <a:solidFill>
              <a:schemeClr val="accent4">
                <a:lumMod val="1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charset="0"/>
                <a:ea typeface="+mn-ea"/>
                <a:cs typeface="Arial" panose="020B0604020202020204" pitchFamily="34" charset="0"/>
              </a:rPr>
              <a:t>Strategic Plan Focused</a:t>
            </a:r>
          </a:p>
        </p:txBody>
      </p:sp>
      <p:pic>
        <p:nvPicPr>
          <p:cNvPr id="14" name="Picture 13">
            <a:extLst>
              <a:ext uri="{FF2B5EF4-FFF2-40B4-BE49-F238E27FC236}">
                <a16:creationId xmlns:a16="http://schemas.microsoft.com/office/drawing/2014/main" id="{207EE01E-777A-4227-982B-8C309114BE76}"/>
              </a:ext>
            </a:extLst>
          </p:cNvPr>
          <p:cNvPicPr/>
          <p:nvPr/>
        </p:nvPicPr>
        <p:blipFill rotWithShape="1">
          <a:blip r:embed="rId6" cstate="print">
            <a:extLst>
              <a:ext uri="{28A0092B-C50C-407E-A947-70E740481C1C}">
                <a14:useLocalDpi xmlns:a14="http://schemas.microsoft.com/office/drawing/2010/main" val="0"/>
              </a:ext>
            </a:extLst>
          </a:blip>
          <a:srcRect l="29955" t="40638" r="58211" b="38689"/>
          <a:stretch/>
        </p:blipFill>
        <p:spPr bwMode="auto">
          <a:xfrm>
            <a:off x="3553251" y="5967616"/>
            <a:ext cx="913274" cy="746057"/>
          </a:xfrm>
          <a:prstGeom prst="rect">
            <a:avLst/>
          </a:prstGeom>
          <a:ln>
            <a:noFill/>
          </a:ln>
          <a:extLst>
            <a:ext uri="{53640926-AAD7-44D8-BBD7-CCE9431645EC}">
              <a14:shadowObscured xmlns:a14="http://schemas.microsoft.com/office/drawing/2010/main"/>
            </a:ext>
          </a:extLst>
        </p:spPr>
      </p:pic>
      <p:pic>
        <p:nvPicPr>
          <p:cNvPr id="15" name="Picture 14">
            <a:extLst>
              <a:ext uri="{FF2B5EF4-FFF2-40B4-BE49-F238E27FC236}">
                <a16:creationId xmlns:a16="http://schemas.microsoft.com/office/drawing/2014/main" id="{EDFAC4C6-6ABB-49D7-ADF2-8E60BCCC00F7}"/>
              </a:ext>
            </a:extLst>
          </p:cNvPr>
          <p:cNvPicPr/>
          <p:nvPr/>
        </p:nvPicPr>
        <p:blipFill rotWithShape="1">
          <a:blip r:embed="rId6" cstate="print">
            <a:extLst>
              <a:ext uri="{28A0092B-C50C-407E-A947-70E740481C1C}">
                <a14:useLocalDpi xmlns:a14="http://schemas.microsoft.com/office/drawing/2010/main" val="0"/>
              </a:ext>
            </a:extLst>
          </a:blip>
          <a:srcRect l="29955" t="66357" r="58211" b="13959"/>
          <a:stretch/>
        </p:blipFill>
        <p:spPr bwMode="auto">
          <a:xfrm>
            <a:off x="4580238" y="5970886"/>
            <a:ext cx="838200" cy="681403"/>
          </a:xfrm>
          <a:prstGeom prst="rect">
            <a:avLst/>
          </a:prstGeom>
          <a:ln>
            <a:noFill/>
          </a:ln>
          <a:extLst>
            <a:ext uri="{53640926-AAD7-44D8-BBD7-CCE9431645EC}">
              <a14:shadowObscured xmlns:a14="http://schemas.microsoft.com/office/drawing/2010/main"/>
            </a:ext>
          </a:extLst>
        </p:spPr>
      </p:pic>
      <p:pic>
        <p:nvPicPr>
          <p:cNvPr id="16" name="Picture 15">
            <a:extLst>
              <a:ext uri="{FF2B5EF4-FFF2-40B4-BE49-F238E27FC236}">
                <a16:creationId xmlns:a16="http://schemas.microsoft.com/office/drawing/2014/main" id="{A40902B6-BC0D-4735-934C-90E6FE445853}"/>
              </a:ext>
            </a:extLst>
          </p:cNvPr>
          <p:cNvPicPr/>
          <p:nvPr/>
        </p:nvPicPr>
        <p:blipFill rotWithShape="1">
          <a:blip r:embed="rId6" cstate="print">
            <a:extLst>
              <a:ext uri="{28A0092B-C50C-407E-A947-70E740481C1C}">
                <a14:useLocalDpi xmlns:a14="http://schemas.microsoft.com/office/drawing/2010/main" val="0"/>
              </a:ext>
            </a:extLst>
          </a:blip>
          <a:srcRect l="29955" t="14030" r="58211" b="65278"/>
          <a:stretch/>
        </p:blipFill>
        <p:spPr bwMode="auto">
          <a:xfrm>
            <a:off x="2599038" y="5964646"/>
            <a:ext cx="838200" cy="715486"/>
          </a:xfrm>
          <a:prstGeom prst="rect">
            <a:avLst/>
          </a:prstGeom>
          <a:ln>
            <a:noFill/>
          </a:ln>
          <a:extLst>
            <a:ext uri="{53640926-AAD7-44D8-BBD7-CCE9431645EC}">
              <a14:shadowObscured xmlns:a14="http://schemas.microsoft.com/office/drawing/2010/main"/>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14" y="2735940"/>
            <a:ext cx="3886200" cy="990600"/>
          </a:xfrm>
          <a:prstGeom prst="rect">
            <a:avLst/>
          </a:prstGeom>
          <a:solidFill>
            <a:schemeClr val="accent6">
              <a:lumMod val="50000"/>
            </a:schemeClr>
          </a:solidFill>
          <a:ln>
            <a:solidFill>
              <a:srgbClr val="BF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a:ea typeface="+mn-ea"/>
                <a:cs typeface="+mn-cs"/>
              </a:rPr>
              <a:t>Emergency Management Institute</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15,287,757</a:t>
            </a:r>
            <a:r>
              <a:rPr kumimoji="0" lang="en-US" sz="2000" b="0" i="0" u="none" strike="noStrike" kern="1200" cap="none" spc="0" normalizeH="0" baseline="0" noProof="0" dirty="0">
                <a:ln>
                  <a:noFill/>
                </a:ln>
                <a:solidFill>
                  <a:srgbClr val="FFFFFF"/>
                </a:solidFill>
                <a:effectLst/>
                <a:uLnTx/>
                <a:uFillTx/>
                <a:latin typeface="Arial"/>
                <a:ea typeface="+mn-ea"/>
                <a:cs typeface="+mn-cs"/>
              </a:rPr>
              <a:t> Students Trained</a:t>
            </a:r>
          </a:p>
        </p:txBody>
      </p:sp>
      <p:sp>
        <p:nvSpPr>
          <p:cNvPr id="5" name="Rectangle 4"/>
          <p:cNvSpPr/>
          <p:nvPr/>
        </p:nvSpPr>
        <p:spPr>
          <a:xfrm>
            <a:off x="4419826" y="2735940"/>
            <a:ext cx="4052888" cy="990600"/>
          </a:xfrm>
          <a:prstGeom prst="rect">
            <a:avLst/>
          </a:prstGeom>
          <a:solidFill>
            <a:schemeClr val="accent6">
              <a:lumMod val="50000"/>
            </a:schemeClr>
          </a:solidFill>
          <a:ln>
            <a:solidFill>
              <a:srgbClr val="BF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a:ea typeface="+mn-ea"/>
                <a:cs typeface="+mn-cs"/>
              </a:rPr>
              <a:t>Center for Domestic Preparedness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a:ea typeface="+mn-ea"/>
                <a:cs typeface="+mn-cs"/>
              </a:rPr>
              <a:t>1,069,031</a:t>
            </a:r>
            <a:r>
              <a:rPr kumimoji="0" lang="en-US" sz="2000" b="0" i="0" u="none" strike="noStrike" kern="1200" cap="none" spc="0" normalizeH="0" baseline="0" noProof="0" dirty="0">
                <a:ln>
                  <a:noFill/>
                </a:ln>
                <a:solidFill>
                  <a:srgbClr val="FFFFFF"/>
                </a:solidFill>
                <a:effectLst/>
                <a:uLnTx/>
                <a:uFillTx/>
                <a:latin typeface="Arial"/>
                <a:ea typeface="+mn-ea"/>
                <a:cs typeface="+mn-cs"/>
              </a:rPr>
              <a:t> Students Trained</a:t>
            </a:r>
          </a:p>
        </p:txBody>
      </p:sp>
      <p:sp>
        <p:nvSpPr>
          <p:cNvPr id="6" name="Rectangle 5"/>
          <p:cNvSpPr/>
          <p:nvPr/>
        </p:nvSpPr>
        <p:spPr>
          <a:xfrm>
            <a:off x="300041" y="4129088"/>
            <a:ext cx="8234360" cy="838200"/>
          </a:xfrm>
          <a:prstGeom prst="rect">
            <a:avLst/>
          </a:prstGeom>
          <a:solidFill>
            <a:schemeClr val="accent6">
              <a:lumMod val="50000"/>
            </a:schemeClr>
          </a:solidFill>
          <a:ln>
            <a:solidFill>
              <a:srgbClr val="BFC0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a:ea typeface="+mn-ea"/>
                <a:cs typeface="+mn-cs"/>
              </a:rPr>
              <a:t>Homeland Security National Training Program</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mn-ea"/>
                <a:cs typeface="+mn-cs"/>
              </a:rPr>
              <a:t>2,600,000 </a:t>
            </a:r>
            <a:r>
              <a:rPr kumimoji="0" lang="en-US" sz="1800" b="0" i="0" u="none" strike="noStrike" kern="1200" cap="none" spc="0" normalizeH="0" baseline="0" noProof="0" dirty="0">
                <a:ln>
                  <a:noFill/>
                </a:ln>
                <a:solidFill>
                  <a:srgbClr val="FFFFFF"/>
                </a:solidFill>
                <a:effectLst/>
                <a:uLnTx/>
                <a:uFillTx/>
                <a:latin typeface="Arial"/>
                <a:ea typeface="+mn-ea"/>
                <a:cs typeface="+mn-cs"/>
              </a:rPr>
              <a:t>Students Trained/Educated</a:t>
            </a:r>
          </a:p>
        </p:txBody>
      </p:sp>
      <p:sp>
        <p:nvSpPr>
          <p:cNvPr id="8" name="Rectangle 7"/>
          <p:cNvSpPr/>
          <p:nvPr/>
        </p:nvSpPr>
        <p:spPr>
          <a:xfrm>
            <a:off x="333376" y="4886325"/>
            <a:ext cx="2209801" cy="904875"/>
          </a:xfrm>
          <a:prstGeom prst="rect">
            <a:avLst/>
          </a:prstGeom>
          <a:solidFill>
            <a:schemeClr val="tx1"/>
          </a:solidFill>
          <a:ln>
            <a:solidFill>
              <a:schemeClr val="tx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DADADA">
                    <a:lumMod val="25000"/>
                  </a:srgbClr>
                </a:solidFill>
                <a:effectLst/>
                <a:uLnTx/>
                <a:uFillTx/>
                <a:latin typeface="Arial"/>
                <a:ea typeface="+mn-ea"/>
                <a:cs typeface="+mn-cs"/>
              </a:rPr>
              <a:t>Center for Homeland Defense and Security</a:t>
            </a:r>
          </a:p>
        </p:txBody>
      </p:sp>
      <p:sp>
        <p:nvSpPr>
          <p:cNvPr id="11" name="Rectangle 10"/>
          <p:cNvSpPr/>
          <p:nvPr/>
        </p:nvSpPr>
        <p:spPr>
          <a:xfrm>
            <a:off x="2576513" y="4886323"/>
            <a:ext cx="1814512" cy="904875"/>
          </a:xfrm>
          <a:prstGeom prst="rect">
            <a:avLst/>
          </a:prstGeom>
          <a:solidFill>
            <a:schemeClr val="tx1"/>
          </a:solidFill>
          <a:ln>
            <a:solidFill>
              <a:schemeClr val="tx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DADADA">
                    <a:lumMod val="25000"/>
                  </a:srgbClr>
                </a:solidFill>
                <a:effectLst/>
                <a:uLnTx/>
                <a:uFillTx/>
                <a:latin typeface="Arial"/>
                <a:ea typeface="+mn-ea"/>
                <a:cs typeface="+mn-cs"/>
              </a:rPr>
              <a:t>Rural Domestic Preparedness Consortium</a:t>
            </a:r>
          </a:p>
        </p:txBody>
      </p:sp>
      <p:sp>
        <p:nvSpPr>
          <p:cNvPr id="12" name="Rectangle 11"/>
          <p:cNvSpPr/>
          <p:nvPr/>
        </p:nvSpPr>
        <p:spPr>
          <a:xfrm>
            <a:off x="4421375" y="4886321"/>
            <a:ext cx="1987045" cy="904875"/>
          </a:xfrm>
          <a:prstGeom prst="rect">
            <a:avLst/>
          </a:prstGeom>
          <a:solidFill>
            <a:schemeClr val="tx1"/>
          </a:solidFill>
          <a:ln>
            <a:solidFill>
              <a:schemeClr val="tx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DADADA">
                    <a:lumMod val="25000"/>
                  </a:srgbClr>
                </a:solidFill>
                <a:effectLst/>
                <a:uLnTx/>
                <a:uFillTx/>
                <a:latin typeface="Arial"/>
                <a:ea typeface="+mn-ea"/>
                <a:cs typeface="+mn-cs"/>
              </a:rPr>
              <a:t>Continuing Training Grants Program</a:t>
            </a:r>
          </a:p>
        </p:txBody>
      </p:sp>
      <p:sp>
        <p:nvSpPr>
          <p:cNvPr id="13" name="Rectangle 12"/>
          <p:cNvSpPr/>
          <p:nvPr/>
        </p:nvSpPr>
        <p:spPr>
          <a:xfrm>
            <a:off x="6435849" y="4881241"/>
            <a:ext cx="2083311" cy="904875"/>
          </a:xfrm>
          <a:prstGeom prst="rect">
            <a:avLst/>
          </a:prstGeom>
          <a:solidFill>
            <a:schemeClr val="tx1"/>
          </a:solidFill>
          <a:ln>
            <a:solidFill>
              <a:schemeClr val="tx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DADADA">
                    <a:lumMod val="25000"/>
                  </a:srgbClr>
                </a:solidFill>
                <a:effectLst/>
                <a:uLnTx/>
                <a:uFillTx/>
                <a:latin typeface="Arial"/>
                <a:ea typeface="+mn-ea"/>
                <a:cs typeface="+mn-cs"/>
              </a:rPr>
              <a:t>National Domestic Preparedness Consortium</a:t>
            </a:r>
          </a:p>
        </p:txBody>
      </p:sp>
      <p:sp>
        <p:nvSpPr>
          <p:cNvPr id="15" name="Rectangle 14"/>
          <p:cNvSpPr/>
          <p:nvPr/>
        </p:nvSpPr>
        <p:spPr>
          <a:xfrm>
            <a:off x="1223108" y="2431140"/>
            <a:ext cx="2209801" cy="304800"/>
          </a:xfrm>
          <a:prstGeom prst="rect">
            <a:avLst/>
          </a:prstGeom>
          <a:solidFill>
            <a:schemeClr val="tx1"/>
          </a:solidFill>
          <a:ln>
            <a:solidFill>
              <a:schemeClr val="tx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DADADA">
                    <a:lumMod val="25000"/>
                  </a:srgbClr>
                </a:solidFill>
                <a:effectLst/>
                <a:uLnTx/>
                <a:uFillTx/>
                <a:latin typeface="Arial"/>
                <a:ea typeface="+mn-ea"/>
                <a:cs typeface="+mn-cs"/>
              </a:rPr>
              <a:t>Emmitsburg, MD</a:t>
            </a:r>
          </a:p>
        </p:txBody>
      </p:sp>
      <p:sp>
        <p:nvSpPr>
          <p:cNvPr id="16" name="Rectangle 15"/>
          <p:cNvSpPr/>
          <p:nvPr/>
        </p:nvSpPr>
        <p:spPr>
          <a:xfrm>
            <a:off x="5196114" y="2431140"/>
            <a:ext cx="2209801" cy="304800"/>
          </a:xfrm>
          <a:prstGeom prst="rect">
            <a:avLst/>
          </a:prstGeom>
          <a:solidFill>
            <a:schemeClr val="tx1"/>
          </a:solidFill>
          <a:ln>
            <a:solidFill>
              <a:schemeClr val="tx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DADADA">
                    <a:lumMod val="25000"/>
                  </a:srgbClr>
                </a:solidFill>
                <a:effectLst/>
                <a:uLnTx/>
                <a:uFillTx/>
                <a:latin typeface="Arial"/>
                <a:ea typeface="+mn-ea"/>
                <a:cs typeface="+mn-cs"/>
              </a:rPr>
              <a:t>Anniston, AL</a:t>
            </a:r>
          </a:p>
        </p:txBody>
      </p:sp>
      <p:sp>
        <p:nvSpPr>
          <p:cNvPr id="17" name="Rectangle 16"/>
          <p:cNvSpPr/>
          <p:nvPr/>
        </p:nvSpPr>
        <p:spPr>
          <a:xfrm>
            <a:off x="2576513" y="3840954"/>
            <a:ext cx="3467100" cy="304800"/>
          </a:xfrm>
          <a:prstGeom prst="rect">
            <a:avLst/>
          </a:prstGeom>
          <a:solidFill>
            <a:schemeClr val="tx1"/>
          </a:solidFill>
          <a:ln>
            <a:solidFill>
              <a:schemeClr val="tx1">
                <a:lumMod val="5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DADADA">
                    <a:lumMod val="25000"/>
                  </a:srgbClr>
                </a:solidFill>
                <a:effectLst/>
                <a:uLnTx/>
                <a:uFillTx/>
                <a:latin typeface="Arial"/>
                <a:ea typeface="+mn-ea"/>
                <a:cs typeface="+mn-cs"/>
              </a:rPr>
              <a:t>Training Partners Program</a:t>
            </a:r>
          </a:p>
        </p:txBody>
      </p:sp>
      <p:sp>
        <p:nvSpPr>
          <p:cNvPr id="18" name="Rectangle 17"/>
          <p:cNvSpPr/>
          <p:nvPr/>
        </p:nvSpPr>
        <p:spPr>
          <a:xfrm>
            <a:off x="554525" y="1303961"/>
            <a:ext cx="4184389" cy="954107"/>
          </a:xfrm>
          <a:prstGeom prst="rect">
            <a:avLst/>
          </a:prstGeom>
        </p:spPr>
        <p:txBody>
          <a:bodyPr wrap="square">
            <a:spAutoFit/>
          </a:bodyPr>
          <a:lstStyle/>
          <a:p>
            <a:pPr marL="0" marR="0" lvl="0" indent="0" algn="ctr" defTabSz="914400" rtl="0" eaLnBrk="0" fontAlgn="base" latinLnBrk="0" hangingPunct="0">
              <a:lnSpc>
                <a:spcPct val="100000"/>
              </a:lnSpc>
              <a:spcBef>
                <a:spcPts val="1000"/>
              </a:spcBef>
              <a:spcAft>
                <a:spcPct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a:ln>
                  <a:noFill/>
                </a:ln>
                <a:solidFill>
                  <a:srgbClr val="0058B5"/>
                </a:solidFill>
                <a:effectLst/>
                <a:uLnTx/>
                <a:uFillTx/>
                <a:latin typeface="Arial" panose="020B0604020202020204" pitchFamily="34" charset="0"/>
                <a:ea typeface="+mn-ea"/>
                <a:cs typeface="Arial" panose="020B0604020202020204" pitchFamily="34" charset="0"/>
              </a:rPr>
              <a:t>18,956,788</a:t>
            </a:r>
            <a:r>
              <a:rPr kumimoji="0" lang="en-US" sz="28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 Students Trained</a:t>
            </a:r>
          </a:p>
        </p:txBody>
      </p:sp>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1097" y="228600"/>
            <a:ext cx="2890903" cy="1928212"/>
          </a:xfrm>
          <a:prstGeom prst="rect">
            <a:avLst/>
          </a:prstGeom>
          <a:ln>
            <a:solidFill>
              <a:srgbClr val="000000"/>
            </a:solidFill>
          </a:ln>
        </p:spPr>
      </p:pic>
      <p:sp>
        <p:nvSpPr>
          <p:cNvPr id="19" name="Title 1">
            <a:extLst>
              <a:ext uri="{FF2B5EF4-FFF2-40B4-BE49-F238E27FC236}">
                <a16:creationId xmlns:a16="http://schemas.microsoft.com/office/drawing/2014/main" id="{8624CF77-4C52-45AC-A518-3F84BF9EF7C2}"/>
              </a:ext>
            </a:extLst>
          </p:cNvPr>
          <p:cNvSpPr txBox="1">
            <a:spLocks/>
          </p:cNvSpPr>
          <p:nvPr/>
        </p:nvSpPr>
        <p:spPr bwMode="auto">
          <a:xfrm>
            <a:off x="-51645" y="726787"/>
            <a:ext cx="5189644"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4200">
                <a:solidFill>
                  <a:srgbClr val="005288"/>
                </a:solidFill>
                <a:latin typeface="+mj-lt"/>
                <a:ea typeface="+mj-ea"/>
                <a:cs typeface="+mj-cs"/>
              </a:defRPr>
            </a:lvl1pPr>
            <a:lvl2pPr algn="l" rtl="0" eaLnBrk="0" fontAlgn="base" hangingPunct="0">
              <a:spcBef>
                <a:spcPct val="0"/>
              </a:spcBef>
              <a:spcAft>
                <a:spcPct val="0"/>
              </a:spcAft>
              <a:defRPr sz="4200">
                <a:solidFill>
                  <a:srgbClr val="005288"/>
                </a:solidFill>
                <a:latin typeface="Times New Roman" pitchFamily="18" charset="0"/>
              </a:defRPr>
            </a:lvl2pPr>
            <a:lvl3pPr algn="l" rtl="0" eaLnBrk="0" fontAlgn="base" hangingPunct="0">
              <a:spcBef>
                <a:spcPct val="0"/>
              </a:spcBef>
              <a:spcAft>
                <a:spcPct val="0"/>
              </a:spcAft>
              <a:defRPr sz="4200">
                <a:solidFill>
                  <a:srgbClr val="005288"/>
                </a:solidFill>
                <a:latin typeface="Times New Roman" pitchFamily="18" charset="0"/>
              </a:defRPr>
            </a:lvl3pPr>
            <a:lvl4pPr algn="l" rtl="0" eaLnBrk="0" fontAlgn="base" hangingPunct="0">
              <a:spcBef>
                <a:spcPct val="0"/>
              </a:spcBef>
              <a:spcAft>
                <a:spcPct val="0"/>
              </a:spcAft>
              <a:defRPr sz="4200">
                <a:solidFill>
                  <a:srgbClr val="005288"/>
                </a:solidFill>
                <a:latin typeface="Times New Roman" pitchFamily="18" charset="0"/>
              </a:defRPr>
            </a:lvl4pPr>
            <a:lvl5pPr algn="l" rtl="0" eaLnBrk="0" fontAlgn="base" hangingPunct="0">
              <a:spcBef>
                <a:spcPct val="0"/>
              </a:spcBef>
              <a:spcAft>
                <a:spcPct val="0"/>
              </a:spcAft>
              <a:defRPr sz="4200">
                <a:solidFill>
                  <a:srgbClr val="005288"/>
                </a:solidFill>
                <a:latin typeface="Times New Roman" pitchFamily="18" charset="0"/>
              </a:defRPr>
            </a:lvl5pPr>
            <a:lvl6pPr marL="457200" algn="l" rtl="0" eaLnBrk="0" fontAlgn="base" hangingPunct="0">
              <a:spcBef>
                <a:spcPct val="0"/>
              </a:spcBef>
              <a:spcAft>
                <a:spcPct val="0"/>
              </a:spcAft>
              <a:defRPr sz="4200">
                <a:solidFill>
                  <a:srgbClr val="000063"/>
                </a:solidFill>
                <a:latin typeface="Times New Roman" pitchFamily="18" charset="0"/>
              </a:defRPr>
            </a:lvl6pPr>
            <a:lvl7pPr marL="914400" algn="l" rtl="0" eaLnBrk="0" fontAlgn="base" hangingPunct="0">
              <a:spcBef>
                <a:spcPct val="0"/>
              </a:spcBef>
              <a:spcAft>
                <a:spcPct val="0"/>
              </a:spcAft>
              <a:defRPr sz="4200">
                <a:solidFill>
                  <a:srgbClr val="000063"/>
                </a:solidFill>
                <a:latin typeface="Times New Roman" pitchFamily="18" charset="0"/>
              </a:defRPr>
            </a:lvl7pPr>
            <a:lvl8pPr marL="1371600" algn="l" rtl="0" eaLnBrk="0" fontAlgn="base" hangingPunct="0">
              <a:spcBef>
                <a:spcPct val="0"/>
              </a:spcBef>
              <a:spcAft>
                <a:spcPct val="0"/>
              </a:spcAft>
              <a:defRPr sz="4200">
                <a:solidFill>
                  <a:srgbClr val="000063"/>
                </a:solidFill>
                <a:latin typeface="Times New Roman" pitchFamily="18" charset="0"/>
              </a:defRPr>
            </a:lvl8pPr>
            <a:lvl9pPr marL="1828800" algn="l" rtl="0" eaLnBrk="0" fontAlgn="base" hangingPunct="0">
              <a:spcBef>
                <a:spcPct val="0"/>
              </a:spcBef>
              <a:spcAft>
                <a:spcPct val="0"/>
              </a:spcAft>
              <a:defRPr sz="4200">
                <a:solidFill>
                  <a:srgbClr val="000063"/>
                </a:solidFill>
                <a:latin typeface="Times New Roman" pitchFamily="18"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0" cap="none" spc="0" normalizeH="0" baseline="0" noProof="0" dirty="0">
                <a:ln>
                  <a:noFill/>
                </a:ln>
                <a:solidFill>
                  <a:srgbClr val="000063"/>
                </a:solidFill>
                <a:effectLst/>
                <a:uLnTx/>
                <a:uFillTx/>
                <a:latin typeface="Franklin Gothic Medium Cond" panose="020B0606030402020204" pitchFamily="34" charset="0"/>
                <a:ea typeface="+mj-ea"/>
                <a:cs typeface="+mj-cs"/>
              </a:rPr>
              <a:t>Training Accomplished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600" b="0" i="0" u="none" strike="noStrike" kern="0" cap="none" spc="0" normalizeH="0" baseline="0" noProof="0" dirty="0">
                <a:ln>
                  <a:noFill/>
                </a:ln>
                <a:solidFill>
                  <a:srgbClr val="000063"/>
                </a:solidFill>
                <a:effectLst/>
                <a:uLnTx/>
                <a:uFillTx/>
                <a:latin typeface="Franklin Gothic Medium Cond" panose="020B0606030402020204" pitchFamily="34" charset="0"/>
                <a:ea typeface="+mj-ea"/>
                <a:cs typeface="+mj-cs"/>
              </a:rPr>
              <a:t>Since 2001</a:t>
            </a:r>
            <a:endParaRPr kumimoji="0" lang="en-US" sz="5400" b="0" i="0" u="none" strike="noStrike" kern="0" cap="none" spc="0" normalizeH="0" baseline="0" noProof="0" dirty="0">
              <a:ln>
                <a:noFill/>
              </a:ln>
              <a:solidFill>
                <a:srgbClr val="005288"/>
              </a:solidFill>
              <a:effectLst/>
              <a:uLnTx/>
              <a:uFillTx/>
              <a:latin typeface="Franklin Gothic Medium Cond" panose="020B0606030402020204" pitchFamily="34" charset="0"/>
              <a:ea typeface="+mj-ea"/>
              <a:cs typeface="+mj-cs"/>
            </a:endParaRPr>
          </a:p>
        </p:txBody>
      </p:sp>
    </p:spTree>
    <p:extLst>
      <p:ext uri="{BB962C8B-B14F-4D97-AF65-F5344CB8AC3E}">
        <p14:creationId xmlns:p14="http://schemas.microsoft.com/office/powerpoint/2010/main" val="42199203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7B67E-A803-4326-B6C6-431CA84412E9}"/>
              </a:ext>
            </a:extLst>
          </p:cNvPr>
          <p:cNvSpPr>
            <a:spLocks noGrp="1"/>
          </p:cNvSpPr>
          <p:nvPr>
            <p:ph type="title"/>
          </p:nvPr>
        </p:nvSpPr>
        <p:spPr>
          <a:xfrm>
            <a:off x="152400" y="152400"/>
            <a:ext cx="4038600" cy="838200"/>
          </a:xfrm>
        </p:spPr>
        <p:txBody>
          <a:bodyPr/>
          <a:lstStyle/>
          <a:p>
            <a:pPr algn="ctr"/>
            <a:r>
              <a:rPr lang="en-US" sz="2400" dirty="0"/>
              <a:t>International Association of </a:t>
            </a:r>
            <a:br>
              <a:rPr lang="en-US" sz="2400" dirty="0"/>
            </a:br>
            <a:r>
              <a:rPr lang="en-US" sz="2400" dirty="0"/>
              <a:t>Emergency Managers (IAEM)</a:t>
            </a:r>
          </a:p>
        </p:txBody>
      </p:sp>
      <p:pic>
        <p:nvPicPr>
          <p:cNvPr id="6" name="Content Placeholder 5">
            <a:extLst>
              <a:ext uri="{FF2B5EF4-FFF2-40B4-BE49-F238E27FC236}">
                <a16:creationId xmlns:a16="http://schemas.microsoft.com/office/drawing/2014/main" id="{276CD8F8-2479-49E1-8F3D-4FC4B417BFA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76312" y="990600"/>
            <a:ext cx="2390775" cy="3940838"/>
          </a:xfrm>
        </p:spPr>
      </p:pic>
      <p:sp>
        <p:nvSpPr>
          <p:cNvPr id="4" name="Slide Number Placeholder 3">
            <a:extLst>
              <a:ext uri="{FF2B5EF4-FFF2-40B4-BE49-F238E27FC236}">
                <a16:creationId xmlns:a16="http://schemas.microsoft.com/office/drawing/2014/main" id="{7231ABFB-7C54-48C9-8240-F47374F56216}"/>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49</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1FD27FDB-FC36-4D24-8D15-990920B8A650}"/>
              </a:ext>
            </a:extLst>
          </p:cNvPr>
          <p:cNvSpPr txBox="1"/>
          <p:nvPr/>
        </p:nvSpPr>
        <p:spPr>
          <a:xfrm>
            <a:off x="152400" y="5003659"/>
            <a:ext cx="4419600" cy="70788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Ms. Martha “Marty” Shaub</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CEM UCEM &amp; IAEM USA- President</a:t>
            </a:r>
          </a:p>
        </p:txBody>
      </p:sp>
      <p:pic>
        <p:nvPicPr>
          <p:cNvPr id="5" name="Picture 4">
            <a:extLst>
              <a:ext uri="{FF2B5EF4-FFF2-40B4-BE49-F238E27FC236}">
                <a16:creationId xmlns:a16="http://schemas.microsoft.com/office/drawing/2014/main" id="{435A36D7-8673-4935-9A5D-3E73C8FC488E}"/>
              </a:ext>
            </a:extLst>
          </p:cNvPr>
          <p:cNvPicPr>
            <a:picLocks noChangeAspect="1"/>
          </p:cNvPicPr>
          <p:nvPr/>
        </p:nvPicPr>
        <p:blipFill>
          <a:blip r:embed="rId4"/>
          <a:stretch>
            <a:fillRect/>
          </a:stretch>
        </p:blipFill>
        <p:spPr>
          <a:xfrm>
            <a:off x="5430693" y="1066800"/>
            <a:ext cx="3127519" cy="3883489"/>
          </a:xfrm>
          <a:prstGeom prst="rect">
            <a:avLst/>
          </a:prstGeom>
        </p:spPr>
      </p:pic>
      <p:sp>
        <p:nvSpPr>
          <p:cNvPr id="8" name="Title 1">
            <a:extLst>
              <a:ext uri="{FF2B5EF4-FFF2-40B4-BE49-F238E27FC236}">
                <a16:creationId xmlns:a16="http://schemas.microsoft.com/office/drawing/2014/main" id="{A44C4B9F-C15C-49E4-8103-2E2DAAC78970}"/>
              </a:ext>
            </a:extLst>
          </p:cNvPr>
          <p:cNvSpPr txBox="1">
            <a:spLocks/>
          </p:cNvSpPr>
          <p:nvPr/>
        </p:nvSpPr>
        <p:spPr bwMode="auto">
          <a:xfrm>
            <a:off x="4922147" y="228600"/>
            <a:ext cx="40386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4200">
                <a:solidFill>
                  <a:srgbClr val="005288"/>
                </a:solidFill>
                <a:latin typeface="+mj-lt"/>
                <a:ea typeface="+mj-ea"/>
                <a:cs typeface="+mj-cs"/>
              </a:defRPr>
            </a:lvl1pPr>
            <a:lvl2pPr algn="l" rtl="0" eaLnBrk="0" fontAlgn="base" hangingPunct="0">
              <a:spcBef>
                <a:spcPct val="0"/>
              </a:spcBef>
              <a:spcAft>
                <a:spcPct val="0"/>
              </a:spcAft>
              <a:defRPr sz="4200">
                <a:solidFill>
                  <a:srgbClr val="005288"/>
                </a:solidFill>
                <a:latin typeface="Times New Roman" pitchFamily="18" charset="0"/>
              </a:defRPr>
            </a:lvl2pPr>
            <a:lvl3pPr algn="l" rtl="0" eaLnBrk="0" fontAlgn="base" hangingPunct="0">
              <a:spcBef>
                <a:spcPct val="0"/>
              </a:spcBef>
              <a:spcAft>
                <a:spcPct val="0"/>
              </a:spcAft>
              <a:defRPr sz="4200">
                <a:solidFill>
                  <a:srgbClr val="005288"/>
                </a:solidFill>
                <a:latin typeface="Times New Roman" pitchFamily="18" charset="0"/>
              </a:defRPr>
            </a:lvl3pPr>
            <a:lvl4pPr algn="l" rtl="0" eaLnBrk="0" fontAlgn="base" hangingPunct="0">
              <a:spcBef>
                <a:spcPct val="0"/>
              </a:spcBef>
              <a:spcAft>
                <a:spcPct val="0"/>
              </a:spcAft>
              <a:defRPr sz="4200">
                <a:solidFill>
                  <a:srgbClr val="005288"/>
                </a:solidFill>
                <a:latin typeface="Times New Roman" pitchFamily="18" charset="0"/>
              </a:defRPr>
            </a:lvl4pPr>
            <a:lvl5pPr algn="l" rtl="0" eaLnBrk="0" fontAlgn="base" hangingPunct="0">
              <a:spcBef>
                <a:spcPct val="0"/>
              </a:spcBef>
              <a:spcAft>
                <a:spcPct val="0"/>
              </a:spcAft>
              <a:defRPr sz="4200">
                <a:solidFill>
                  <a:srgbClr val="005288"/>
                </a:solidFill>
                <a:latin typeface="Times New Roman" pitchFamily="18" charset="0"/>
              </a:defRPr>
            </a:lvl5pPr>
            <a:lvl6pPr marL="457200" algn="l" rtl="0" eaLnBrk="0" fontAlgn="base" hangingPunct="0">
              <a:spcBef>
                <a:spcPct val="0"/>
              </a:spcBef>
              <a:spcAft>
                <a:spcPct val="0"/>
              </a:spcAft>
              <a:defRPr sz="4200">
                <a:solidFill>
                  <a:srgbClr val="000063"/>
                </a:solidFill>
                <a:latin typeface="Times New Roman" pitchFamily="18" charset="0"/>
              </a:defRPr>
            </a:lvl6pPr>
            <a:lvl7pPr marL="914400" algn="l" rtl="0" eaLnBrk="0" fontAlgn="base" hangingPunct="0">
              <a:spcBef>
                <a:spcPct val="0"/>
              </a:spcBef>
              <a:spcAft>
                <a:spcPct val="0"/>
              </a:spcAft>
              <a:defRPr sz="4200">
                <a:solidFill>
                  <a:srgbClr val="000063"/>
                </a:solidFill>
                <a:latin typeface="Times New Roman" pitchFamily="18" charset="0"/>
              </a:defRPr>
            </a:lvl7pPr>
            <a:lvl8pPr marL="1371600" algn="l" rtl="0" eaLnBrk="0" fontAlgn="base" hangingPunct="0">
              <a:spcBef>
                <a:spcPct val="0"/>
              </a:spcBef>
              <a:spcAft>
                <a:spcPct val="0"/>
              </a:spcAft>
              <a:defRPr sz="4200">
                <a:solidFill>
                  <a:srgbClr val="000063"/>
                </a:solidFill>
                <a:latin typeface="Times New Roman" pitchFamily="18" charset="0"/>
              </a:defRPr>
            </a:lvl8pPr>
            <a:lvl9pPr marL="1828800" algn="l" rtl="0" eaLnBrk="0" fontAlgn="base" hangingPunct="0">
              <a:spcBef>
                <a:spcPct val="0"/>
              </a:spcBef>
              <a:spcAft>
                <a:spcPct val="0"/>
              </a:spcAft>
              <a:defRPr sz="4200">
                <a:solidFill>
                  <a:srgbClr val="000063"/>
                </a:solidFill>
                <a:latin typeface="Times New Roman" pitchFamily="18" charset="0"/>
              </a:defRPr>
            </a:lvl9pPr>
          </a:lstStyle>
          <a:p>
            <a:pPr algn="ctr"/>
            <a:r>
              <a:rPr lang="en-US" sz="2400" kern="0" dirty="0"/>
              <a:t>National Emergency Managers Association (NEMA)</a:t>
            </a:r>
          </a:p>
        </p:txBody>
      </p:sp>
      <p:sp>
        <p:nvSpPr>
          <p:cNvPr id="9" name="Rectangle 8">
            <a:extLst>
              <a:ext uri="{FF2B5EF4-FFF2-40B4-BE49-F238E27FC236}">
                <a16:creationId xmlns:a16="http://schemas.microsoft.com/office/drawing/2014/main" id="{F2F417EF-DAD3-4235-83C5-108B50AD4FA3}"/>
              </a:ext>
            </a:extLst>
          </p:cNvPr>
          <p:cNvSpPr/>
          <p:nvPr/>
        </p:nvSpPr>
        <p:spPr>
          <a:xfrm>
            <a:off x="5257800" y="5003659"/>
            <a:ext cx="4572000" cy="1015663"/>
          </a:xfrm>
          <a:prstGeom prst="rect">
            <a:avLst/>
          </a:prstGeom>
        </p:spPr>
        <p:txBody>
          <a:bodyPr>
            <a:spAutoFit/>
          </a:bodyPr>
          <a:lstStyle/>
          <a:p>
            <a:pPr lvl="0">
              <a:defRPr/>
            </a:pPr>
            <a:r>
              <a:rPr lang="en-US" sz="2000" dirty="0">
                <a:solidFill>
                  <a:srgbClr val="0058B5">
                    <a:lumMod val="50000"/>
                  </a:srgbClr>
                </a:solidFill>
              </a:rPr>
              <a:t>Jeff Stern, Ph.D.</a:t>
            </a:r>
          </a:p>
          <a:p>
            <a:pPr lvl="0">
              <a:defRPr/>
            </a:pPr>
            <a:r>
              <a:rPr lang="en-US" sz="2000" dirty="0">
                <a:solidFill>
                  <a:srgbClr val="0058B5">
                    <a:lumMod val="50000"/>
                  </a:srgbClr>
                </a:solidFill>
              </a:rPr>
              <a:t>Virginia Department of Emergency Management &amp; NEMA</a:t>
            </a:r>
          </a:p>
        </p:txBody>
      </p:sp>
    </p:spTree>
    <p:extLst>
      <p:ext uri="{BB962C8B-B14F-4D97-AF65-F5344CB8AC3E}">
        <p14:creationId xmlns:p14="http://schemas.microsoft.com/office/powerpoint/2010/main" val="18980653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a:xfrm>
            <a:off x="377687" y="162340"/>
            <a:ext cx="4027487" cy="609600"/>
          </a:xfrm>
        </p:spPr>
        <p:txBody>
          <a:bodyPr/>
          <a:lstStyle/>
          <a:p>
            <a:r>
              <a:rPr lang="en-US" altLang="en-US" b="0" dirty="0"/>
              <a:t>Gracious Space</a:t>
            </a:r>
          </a:p>
        </p:txBody>
      </p:sp>
      <p:sp>
        <p:nvSpPr>
          <p:cNvPr id="2" name="Content Placeholder 1"/>
          <p:cNvSpPr>
            <a:spLocks noGrp="1"/>
          </p:cNvSpPr>
          <p:nvPr>
            <p:ph idx="1"/>
          </p:nvPr>
        </p:nvSpPr>
        <p:spPr>
          <a:xfrm>
            <a:off x="377687" y="962743"/>
            <a:ext cx="8456331" cy="3352800"/>
          </a:xfrm>
        </p:spPr>
        <p:txBody>
          <a:bodyPr/>
          <a:lstStyle/>
          <a:p>
            <a:pPr lvl="0" eaLnBrk="1" hangingPunct="1">
              <a:spcBef>
                <a:spcPct val="60000"/>
              </a:spcBef>
              <a:buClr>
                <a:srgbClr val="333333"/>
              </a:buClr>
              <a:buFont typeface="Wingdings" panose="05000000000000000000" pitchFamily="2" charset="2"/>
              <a:buChar char="v"/>
              <a:tabLst/>
            </a:pPr>
            <a:r>
              <a:rPr lang="en-US" sz="1950" u="sng" dirty="0">
                <a:solidFill>
                  <a:schemeClr val="accent6">
                    <a:lumMod val="75000"/>
                  </a:schemeClr>
                </a:solidFill>
              </a:rPr>
              <a:t>Spirit</a:t>
            </a:r>
            <a:r>
              <a:rPr lang="en-US" sz="1950" dirty="0">
                <a:solidFill>
                  <a:schemeClr val="accent6">
                    <a:lumMod val="75000"/>
                  </a:schemeClr>
                </a:solidFill>
              </a:rPr>
              <a:t>- </a:t>
            </a:r>
            <a:r>
              <a:rPr lang="en-US" sz="1950" i="1" dirty="0">
                <a:solidFill>
                  <a:schemeClr val="accent6">
                    <a:lumMod val="75000"/>
                  </a:schemeClr>
                </a:solidFill>
              </a:rPr>
              <a:t>of inclusiveness, open to learning and sharing, self-respective, solution orientated</a:t>
            </a:r>
          </a:p>
          <a:p>
            <a:pPr lvl="0" eaLnBrk="1" hangingPunct="1">
              <a:spcBef>
                <a:spcPct val="60000"/>
              </a:spcBef>
              <a:buClr>
                <a:srgbClr val="333333"/>
              </a:buClr>
              <a:buFont typeface="Wingdings" panose="05000000000000000000" pitchFamily="2" charset="2"/>
              <a:buChar char="v"/>
              <a:tabLst/>
            </a:pPr>
            <a:r>
              <a:rPr lang="en-US" sz="1950" u="sng" dirty="0">
                <a:solidFill>
                  <a:schemeClr val="accent6">
                    <a:lumMod val="75000"/>
                  </a:schemeClr>
                </a:solidFill>
              </a:rPr>
              <a:t>Setting</a:t>
            </a:r>
            <a:r>
              <a:rPr lang="en-US" sz="1950" dirty="0">
                <a:solidFill>
                  <a:schemeClr val="accent6">
                    <a:lumMod val="75000"/>
                  </a:schemeClr>
                </a:solidFill>
              </a:rPr>
              <a:t>- </a:t>
            </a:r>
            <a:r>
              <a:rPr lang="en-US" sz="1950" i="1" dirty="0">
                <a:solidFill>
                  <a:schemeClr val="accent6">
                    <a:lumMod val="75000"/>
                  </a:schemeClr>
                </a:solidFill>
              </a:rPr>
              <a:t>physical spaces that are comfortable, well-lit &amp; temperate- mindful orientation of the format to support exchange</a:t>
            </a:r>
          </a:p>
          <a:p>
            <a:pPr lvl="0" eaLnBrk="1" hangingPunct="1">
              <a:spcBef>
                <a:spcPct val="60000"/>
              </a:spcBef>
              <a:buClr>
                <a:srgbClr val="333333"/>
              </a:buClr>
              <a:buFont typeface="Wingdings" panose="05000000000000000000" pitchFamily="2" charset="2"/>
              <a:buChar char="v"/>
              <a:tabLst/>
            </a:pPr>
            <a:r>
              <a:rPr lang="en-US" sz="1950" u="sng" dirty="0">
                <a:solidFill>
                  <a:schemeClr val="accent6">
                    <a:lumMod val="75000"/>
                  </a:schemeClr>
                </a:solidFill>
              </a:rPr>
              <a:t>Welcoming the Guest</a:t>
            </a:r>
            <a:r>
              <a:rPr lang="en-US" sz="1950" dirty="0">
                <a:solidFill>
                  <a:schemeClr val="accent6">
                    <a:lumMod val="75000"/>
                  </a:schemeClr>
                </a:solidFill>
              </a:rPr>
              <a:t>- </a:t>
            </a:r>
            <a:r>
              <a:rPr lang="en-US" sz="1950" i="1" dirty="0">
                <a:solidFill>
                  <a:schemeClr val="accent6">
                    <a:lumMod val="75000"/>
                  </a:schemeClr>
                </a:solidFill>
              </a:rPr>
              <a:t>we all have different backgrounds &amp; perspectives- there is beauty &amp; strength in diversity- take time to understand &amp; listen</a:t>
            </a:r>
          </a:p>
          <a:p>
            <a:pPr lvl="0" eaLnBrk="1" hangingPunct="1">
              <a:spcBef>
                <a:spcPct val="60000"/>
              </a:spcBef>
              <a:buClr>
                <a:srgbClr val="333333"/>
              </a:buClr>
              <a:buFont typeface="Wingdings" panose="05000000000000000000" pitchFamily="2" charset="2"/>
              <a:buChar char="v"/>
              <a:tabLst/>
            </a:pPr>
            <a:r>
              <a:rPr lang="en-US" sz="1950" u="sng" dirty="0">
                <a:solidFill>
                  <a:schemeClr val="accent6">
                    <a:lumMod val="75000"/>
                  </a:schemeClr>
                </a:solidFill>
              </a:rPr>
              <a:t>Learning in Public</a:t>
            </a:r>
            <a:r>
              <a:rPr lang="en-US" sz="1950" dirty="0">
                <a:solidFill>
                  <a:schemeClr val="accent6">
                    <a:lumMod val="75000"/>
                  </a:schemeClr>
                </a:solidFill>
              </a:rPr>
              <a:t>- </a:t>
            </a:r>
            <a:r>
              <a:rPr lang="en-US" sz="1950" i="1" dirty="0">
                <a:solidFill>
                  <a:schemeClr val="accent6">
                    <a:lumMod val="75000"/>
                  </a:schemeClr>
                </a:solidFill>
              </a:rPr>
              <a:t>let go of certainty, expertise and solutions that you may have come with to make space for new ideas and collective wisdom to emerge </a:t>
            </a:r>
          </a:p>
          <a:p>
            <a:pPr marL="85725" lvl="1" indent="0">
              <a:buNone/>
            </a:pPr>
            <a:endParaRPr lang="en-US" sz="1350" u="sng" dirty="0">
              <a:ea typeface="+mn-ea"/>
            </a:endParaRPr>
          </a:p>
          <a:p>
            <a:pPr lvl="1">
              <a:buFont typeface="Wingdings" pitchFamily="2" charset="2"/>
              <a:buChar char="v"/>
            </a:pPr>
            <a:endParaRPr lang="en-US" sz="1350" u="sng" dirty="0">
              <a:ea typeface="+mn-ea"/>
            </a:endParaRPr>
          </a:p>
          <a:p>
            <a:pPr lvl="1">
              <a:buFont typeface="Wingdings" pitchFamily="2" charset="2"/>
              <a:buChar char="v"/>
            </a:pPr>
            <a:endParaRPr lang="en-US" sz="1350" u="sng" dirty="0">
              <a:ea typeface="+mn-ea"/>
            </a:endParaRPr>
          </a:p>
        </p:txBody>
      </p:sp>
      <p:pic>
        <p:nvPicPr>
          <p:cNvPr id="3" name="Picture 2"/>
          <p:cNvPicPr>
            <a:picLocks noChangeAspect="1"/>
          </p:cNvPicPr>
          <p:nvPr/>
        </p:nvPicPr>
        <p:blipFill>
          <a:blip r:embed="rId3"/>
          <a:stretch>
            <a:fillRect/>
          </a:stretch>
        </p:blipFill>
        <p:spPr>
          <a:xfrm>
            <a:off x="5715000" y="440024"/>
            <a:ext cx="2812024" cy="370364"/>
          </a:xfrm>
          <a:prstGeom prst="rect">
            <a:avLst/>
          </a:prstGeom>
        </p:spPr>
      </p:pic>
      <p:pic>
        <p:nvPicPr>
          <p:cNvPr id="4" name="Picture 3">
            <a:extLst>
              <a:ext uri="{FF2B5EF4-FFF2-40B4-BE49-F238E27FC236}">
                <a16:creationId xmlns:a16="http://schemas.microsoft.com/office/drawing/2014/main" id="{1139E514-CD4E-457E-84D6-5A63663BD76B}"/>
              </a:ext>
            </a:extLst>
          </p:cNvPr>
          <p:cNvPicPr>
            <a:picLocks noChangeAspect="1"/>
          </p:cNvPicPr>
          <p:nvPr/>
        </p:nvPicPr>
        <p:blipFill rotWithShape="1">
          <a:blip r:embed="rId4"/>
          <a:srcRect t="19513" b="26828"/>
          <a:stretch/>
        </p:blipFill>
        <p:spPr>
          <a:xfrm>
            <a:off x="4191000" y="4072675"/>
            <a:ext cx="3598326" cy="2622985"/>
          </a:xfrm>
          <a:prstGeom prst="rect">
            <a:avLst/>
          </a:prstGeom>
        </p:spPr>
      </p:pic>
    </p:spTree>
    <p:extLst>
      <p:ext uri="{BB962C8B-B14F-4D97-AF65-F5344CB8AC3E}">
        <p14:creationId xmlns:p14="http://schemas.microsoft.com/office/powerpoint/2010/main" val="34803661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8AAFF-A2DA-49C7-9807-11A9FCEA6FFB}"/>
              </a:ext>
            </a:extLst>
          </p:cNvPr>
          <p:cNvSpPr>
            <a:spLocks noGrp="1"/>
          </p:cNvSpPr>
          <p:nvPr>
            <p:ph type="title"/>
          </p:nvPr>
        </p:nvSpPr>
        <p:spPr/>
        <p:txBody>
          <a:bodyPr/>
          <a:lstStyle/>
          <a:p>
            <a:pPr algn="ctr"/>
            <a:r>
              <a:rPr lang="en-US" dirty="0"/>
              <a:t>Regional Collaborations</a:t>
            </a:r>
          </a:p>
        </p:txBody>
      </p:sp>
      <p:pic>
        <p:nvPicPr>
          <p:cNvPr id="6" name="Content Placeholder 5">
            <a:extLst>
              <a:ext uri="{FF2B5EF4-FFF2-40B4-BE49-F238E27FC236}">
                <a16:creationId xmlns:a16="http://schemas.microsoft.com/office/drawing/2014/main" id="{D311EFF1-8F21-4DFD-977E-C037AADCFA9A}"/>
              </a:ext>
            </a:extLst>
          </p:cNvPr>
          <p:cNvPicPr>
            <a:picLocks noGrp="1" noChangeAspect="1"/>
          </p:cNvPicPr>
          <p:nvPr>
            <p:ph idx="1"/>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57200" y="1905000"/>
            <a:ext cx="4361615" cy="3238500"/>
          </a:xfrm>
        </p:spPr>
      </p:pic>
      <p:sp>
        <p:nvSpPr>
          <p:cNvPr id="4" name="Slide Number Placeholder 3">
            <a:extLst>
              <a:ext uri="{FF2B5EF4-FFF2-40B4-BE49-F238E27FC236}">
                <a16:creationId xmlns:a16="http://schemas.microsoft.com/office/drawing/2014/main" id="{9C485076-DBF3-448D-8715-B75998590EC7}"/>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50</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75BB2A3D-FB04-4ED9-BD73-5A2C2F1B1E93}"/>
              </a:ext>
            </a:extLst>
          </p:cNvPr>
          <p:cNvSpPr txBox="1"/>
          <p:nvPr/>
        </p:nvSpPr>
        <p:spPr>
          <a:xfrm>
            <a:off x="0" y="915480"/>
            <a:ext cx="914400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1"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Connecting Academic, Practitioners and FEMA across the Nation</a:t>
            </a:r>
          </a:p>
        </p:txBody>
      </p:sp>
      <p:sp>
        <p:nvSpPr>
          <p:cNvPr id="9" name="TextBox 8">
            <a:extLst>
              <a:ext uri="{FF2B5EF4-FFF2-40B4-BE49-F238E27FC236}">
                <a16:creationId xmlns:a16="http://schemas.microsoft.com/office/drawing/2014/main" id="{2F71F963-6690-4FDF-9F14-1ED4F1ADB8CC}"/>
              </a:ext>
            </a:extLst>
          </p:cNvPr>
          <p:cNvSpPr txBox="1"/>
          <p:nvPr/>
        </p:nvSpPr>
        <p:spPr>
          <a:xfrm>
            <a:off x="4953000" y="2554754"/>
            <a:ext cx="3867985" cy="193899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Kevin Clement, CEM, TEM</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University of Houston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&amp;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Wendy Walsh, MPA, MEP</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58B5">
                    <a:lumMod val="50000"/>
                  </a:srgbClr>
                </a:solidFill>
                <a:effectLst/>
                <a:uLnTx/>
                <a:uFillTx/>
                <a:latin typeface="Arial" panose="020B0604020202020204" pitchFamily="34" charset="0"/>
                <a:ea typeface="+mn-ea"/>
                <a:cs typeface="Arial" panose="020B0604020202020204" pitchFamily="34" charset="0"/>
              </a:rPr>
              <a:t>FEMA Higher Education</a:t>
            </a:r>
          </a:p>
        </p:txBody>
      </p:sp>
    </p:spTree>
    <p:extLst>
      <p:ext uri="{BB962C8B-B14F-4D97-AF65-F5344CB8AC3E}">
        <p14:creationId xmlns:p14="http://schemas.microsoft.com/office/powerpoint/2010/main" val="15242777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BBB01-0264-4298-B710-0CFF0C01C343}"/>
              </a:ext>
            </a:extLst>
          </p:cNvPr>
          <p:cNvSpPr>
            <a:spLocks noGrp="1"/>
          </p:cNvSpPr>
          <p:nvPr>
            <p:ph type="title"/>
          </p:nvPr>
        </p:nvSpPr>
        <p:spPr>
          <a:xfrm>
            <a:off x="315914" y="0"/>
            <a:ext cx="8447087" cy="724578"/>
          </a:xfrm>
        </p:spPr>
        <p:txBody>
          <a:bodyPr/>
          <a:lstStyle/>
          <a:p>
            <a:pPr algn="ctr"/>
            <a:r>
              <a:rPr lang="en-US" dirty="0"/>
              <a:t>Purpose &amp; Accomplishments</a:t>
            </a:r>
          </a:p>
        </p:txBody>
      </p:sp>
      <p:sp>
        <p:nvSpPr>
          <p:cNvPr id="12" name="Content Placeholder 11">
            <a:extLst>
              <a:ext uri="{FF2B5EF4-FFF2-40B4-BE49-F238E27FC236}">
                <a16:creationId xmlns:a16="http://schemas.microsoft.com/office/drawing/2014/main" id="{945158CF-FDB9-473A-A247-E3E7EDB80F2B}"/>
              </a:ext>
            </a:extLst>
          </p:cNvPr>
          <p:cNvSpPr txBox="1">
            <a:spLocks noGrp="1"/>
          </p:cNvSpPr>
          <p:nvPr>
            <p:ph idx="1"/>
          </p:nvPr>
        </p:nvSpPr>
        <p:spPr>
          <a:xfrm>
            <a:off x="609600" y="952838"/>
            <a:ext cx="4648200" cy="1107996"/>
          </a:xfrm>
          <a:prstGeom prst="rect">
            <a:avLst/>
          </a:prstGeom>
          <a:noFill/>
        </p:spPr>
        <p:txBody>
          <a:bodyPr wrap="square" rtlCol="0">
            <a:spAutoFit/>
          </a:bodyPr>
          <a:lstStyle/>
          <a:p>
            <a:pPr marL="342900" indent="-342900">
              <a:spcBef>
                <a:spcPts val="0"/>
              </a:spcBef>
              <a:buFont typeface="Wingdings" panose="05000000000000000000" pitchFamily="2" charset="2"/>
              <a:buChar char="v"/>
            </a:pPr>
            <a:r>
              <a:rPr lang="en-US" dirty="0">
                <a:solidFill>
                  <a:srgbClr val="000063"/>
                </a:solidFill>
              </a:rPr>
              <a:t>To Build Awareness</a:t>
            </a:r>
          </a:p>
          <a:p>
            <a:pPr marL="342900" indent="-342900">
              <a:spcBef>
                <a:spcPts val="0"/>
              </a:spcBef>
              <a:buFont typeface="Wingdings" panose="05000000000000000000" pitchFamily="2" charset="2"/>
              <a:buChar char="v"/>
            </a:pPr>
            <a:r>
              <a:rPr lang="en-US" dirty="0">
                <a:solidFill>
                  <a:srgbClr val="000063"/>
                </a:solidFill>
              </a:rPr>
              <a:t>Capture Successful Practices</a:t>
            </a:r>
          </a:p>
          <a:p>
            <a:pPr marL="342900" indent="-342900">
              <a:spcBef>
                <a:spcPts val="0"/>
              </a:spcBef>
              <a:buFont typeface="Wingdings" panose="05000000000000000000" pitchFamily="2" charset="2"/>
              <a:buChar char="v"/>
            </a:pPr>
            <a:r>
              <a:rPr lang="en-US" dirty="0">
                <a:solidFill>
                  <a:srgbClr val="000063"/>
                </a:solidFill>
              </a:rPr>
              <a:t>Identify Untapped Opportunities</a:t>
            </a:r>
          </a:p>
        </p:txBody>
      </p:sp>
      <p:sp>
        <p:nvSpPr>
          <p:cNvPr id="4" name="Slide Number Placeholder 3">
            <a:extLst>
              <a:ext uri="{FF2B5EF4-FFF2-40B4-BE49-F238E27FC236}">
                <a16:creationId xmlns:a16="http://schemas.microsoft.com/office/drawing/2014/main" id="{2974D7C5-9629-4C05-BF92-2F1565AD28EA}"/>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51</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pic>
        <p:nvPicPr>
          <p:cNvPr id="9" name="Picture 8">
            <a:extLst>
              <a:ext uri="{FF2B5EF4-FFF2-40B4-BE49-F238E27FC236}">
                <a16:creationId xmlns:a16="http://schemas.microsoft.com/office/drawing/2014/main" id="{5AB63FA2-F60E-4930-BBE2-F72AF4382B5E}"/>
              </a:ext>
            </a:extLst>
          </p:cNvPr>
          <p:cNvPicPr>
            <a:picLocks noChangeAspect="1"/>
          </p:cNvPicPr>
          <p:nvPr/>
        </p:nvPicPr>
        <p:blipFill>
          <a:blip r:embed="rId3"/>
          <a:stretch>
            <a:fillRect/>
          </a:stretch>
        </p:blipFill>
        <p:spPr>
          <a:xfrm>
            <a:off x="762000" y="2346869"/>
            <a:ext cx="7166185" cy="2353159"/>
          </a:xfrm>
          <a:prstGeom prst="rect">
            <a:avLst/>
          </a:prstGeom>
        </p:spPr>
      </p:pic>
      <p:pic>
        <p:nvPicPr>
          <p:cNvPr id="10" name="Picture 9">
            <a:extLst>
              <a:ext uri="{FF2B5EF4-FFF2-40B4-BE49-F238E27FC236}">
                <a16:creationId xmlns:a16="http://schemas.microsoft.com/office/drawing/2014/main" id="{32E8EF12-DD8F-4973-893D-B51C23AD4EC7}"/>
              </a:ext>
            </a:extLst>
          </p:cNvPr>
          <p:cNvPicPr>
            <a:picLocks noChangeAspect="1"/>
          </p:cNvPicPr>
          <p:nvPr/>
        </p:nvPicPr>
        <p:blipFill>
          <a:blip r:embed="rId4"/>
          <a:stretch>
            <a:fillRect/>
          </a:stretch>
        </p:blipFill>
        <p:spPr>
          <a:xfrm>
            <a:off x="5334000" y="897615"/>
            <a:ext cx="3200400" cy="1308065"/>
          </a:xfrm>
          <a:prstGeom prst="rect">
            <a:avLst/>
          </a:prstGeom>
        </p:spPr>
      </p:pic>
      <p:pic>
        <p:nvPicPr>
          <p:cNvPr id="11" name="Picture 10">
            <a:extLst>
              <a:ext uri="{FF2B5EF4-FFF2-40B4-BE49-F238E27FC236}">
                <a16:creationId xmlns:a16="http://schemas.microsoft.com/office/drawing/2014/main" id="{3E2C692B-7BE0-4F62-B927-6F7FD5C1603E}"/>
              </a:ext>
            </a:extLst>
          </p:cNvPr>
          <p:cNvPicPr>
            <a:picLocks noChangeAspect="1"/>
          </p:cNvPicPr>
          <p:nvPr/>
        </p:nvPicPr>
        <p:blipFill>
          <a:blip r:embed="rId5"/>
          <a:stretch>
            <a:fillRect/>
          </a:stretch>
        </p:blipFill>
        <p:spPr>
          <a:xfrm>
            <a:off x="2319066" y="4700028"/>
            <a:ext cx="6456224" cy="1322947"/>
          </a:xfrm>
          <a:prstGeom prst="rect">
            <a:avLst/>
          </a:prstGeom>
        </p:spPr>
      </p:pic>
    </p:spTree>
    <p:extLst>
      <p:ext uri="{BB962C8B-B14F-4D97-AF65-F5344CB8AC3E}">
        <p14:creationId xmlns:p14="http://schemas.microsoft.com/office/powerpoint/2010/main" val="10390938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6D45-2AF5-4518-BA77-03EB776D0775}"/>
              </a:ext>
            </a:extLst>
          </p:cNvPr>
          <p:cNvSpPr>
            <a:spLocks noGrp="1"/>
          </p:cNvSpPr>
          <p:nvPr>
            <p:ph type="title"/>
          </p:nvPr>
        </p:nvSpPr>
        <p:spPr>
          <a:xfrm>
            <a:off x="315914" y="0"/>
            <a:ext cx="8447087" cy="762000"/>
          </a:xfrm>
        </p:spPr>
        <p:txBody>
          <a:bodyPr/>
          <a:lstStyle/>
          <a:p>
            <a:pPr algn="ctr"/>
            <a:r>
              <a:rPr lang="en-US" dirty="0"/>
              <a:t>Region 6 Exemplar</a:t>
            </a:r>
          </a:p>
        </p:txBody>
      </p:sp>
      <p:sp>
        <p:nvSpPr>
          <p:cNvPr id="3" name="Content Placeholder 2">
            <a:extLst>
              <a:ext uri="{FF2B5EF4-FFF2-40B4-BE49-F238E27FC236}">
                <a16:creationId xmlns:a16="http://schemas.microsoft.com/office/drawing/2014/main" id="{BE1A8843-2A56-441E-8555-82C726BA05BD}"/>
              </a:ext>
            </a:extLst>
          </p:cNvPr>
          <p:cNvSpPr>
            <a:spLocks noGrp="1"/>
          </p:cNvSpPr>
          <p:nvPr>
            <p:ph idx="1"/>
          </p:nvPr>
        </p:nvSpPr>
        <p:spPr>
          <a:xfrm>
            <a:off x="552189" y="914400"/>
            <a:ext cx="8210812" cy="3581400"/>
          </a:xfrm>
        </p:spPr>
        <p:txBody>
          <a:bodyPr/>
          <a:lstStyle/>
          <a:p>
            <a:pPr marL="0" indent="0">
              <a:buNone/>
            </a:pPr>
            <a:r>
              <a:rPr lang="en-US" u="sng" dirty="0"/>
              <a:t>Hosted 3 Workshop/Conferences &amp; Planning the 4</a:t>
            </a:r>
            <a:r>
              <a:rPr lang="en-US" u="sng" baseline="30000" dirty="0"/>
              <a:t>th</a:t>
            </a:r>
            <a:r>
              <a:rPr lang="en-US" u="sng" dirty="0"/>
              <a:t>:</a:t>
            </a:r>
          </a:p>
          <a:p>
            <a:pPr marL="347662" lvl="1" indent="0">
              <a:spcBef>
                <a:spcPts val="0"/>
              </a:spcBef>
              <a:buNone/>
            </a:pPr>
            <a:r>
              <a:rPr lang="en-US" dirty="0"/>
              <a:t>Denton			El Paso</a:t>
            </a:r>
          </a:p>
          <a:p>
            <a:pPr marL="347662" lvl="1" indent="0">
              <a:spcBef>
                <a:spcPts val="0"/>
              </a:spcBef>
              <a:buNone/>
            </a:pPr>
            <a:r>
              <a:rPr lang="en-US" dirty="0"/>
              <a:t>Houston			Arkansas </a:t>
            </a:r>
            <a:r>
              <a:rPr lang="en-US" i="1" dirty="0"/>
              <a:t>coming soon</a:t>
            </a:r>
            <a:r>
              <a:rPr lang="en-US" i="1" dirty="0">
                <a:sym typeface="Wingdings" panose="05000000000000000000" pitchFamily="2" charset="2"/>
              </a:rPr>
              <a:t></a:t>
            </a:r>
          </a:p>
          <a:p>
            <a:pPr marL="0" indent="0">
              <a:buNone/>
            </a:pPr>
            <a:r>
              <a:rPr lang="en-US" u="sng" dirty="0"/>
              <a:t>Developing a Formalized Charter &amp; Steering Committee</a:t>
            </a:r>
          </a:p>
          <a:p>
            <a:pPr lvl="1">
              <a:spcBef>
                <a:spcPts val="0"/>
              </a:spcBef>
            </a:pPr>
            <a:r>
              <a:rPr lang="en-US" dirty="0"/>
              <a:t>Organization</a:t>
            </a:r>
          </a:p>
          <a:p>
            <a:pPr lvl="1">
              <a:spcBef>
                <a:spcPts val="0"/>
              </a:spcBef>
            </a:pPr>
            <a:r>
              <a:rPr lang="en-US" dirty="0"/>
              <a:t>Membership</a:t>
            </a:r>
          </a:p>
          <a:p>
            <a:pPr marL="0" indent="0">
              <a:buNone/>
            </a:pPr>
            <a:r>
              <a:rPr lang="en-US" u="sng" dirty="0"/>
              <a:t>Connecting the Network &amp; Facilitating Knowledge Management</a:t>
            </a:r>
          </a:p>
          <a:p>
            <a:pPr lvl="1">
              <a:spcBef>
                <a:spcPts val="0"/>
              </a:spcBef>
            </a:pPr>
            <a:r>
              <a:rPr lang="en-US" dirty="0"/>
              <a:t>Website</a:t>
            </a:r>
          </a:p>
          <a:p>
            <a:pPr lvl="1">
              <a:spcBef>
                <a:spcPts val="0"/>
              </a:spcBef>
            </a:pPr>
            <a:r>
              <a:rPr lang="en-US" dirty="0"/>
              <a:t>Conference presence</a:t>
            </a:r>
          </a:p>
        </p:txBody>
      </p:sp>
      <p:sp>
        <p:nvSpPr>
          <p:cNvPr id="4" name="Slide Number Placeholder 3">
            <a:extLst>
              <a:ext uri="{FF2B5EF4-FFF2-40B4-BE49-F238E27FC236}">
                <a16:creationId xmlns:a16="http://schemas.microsoft.com/office/drawing/2014/main" id="{66D7668F-AD26-4A1B-AC3E-45A6FFB11989}"/>
              </a:ext>
            </a:extLst>
          </p:cNvPr>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52</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pic>
        <p:nvPicPr>
          <p:cNvPr id="6" name="Picture 5">
            <a:extLst>
              <a:ext uri="{FF2B5EF4-FFF2-40B4-BE49-F238E27FC236}">
                <a16:creationId xmlns:a16="http://schemas.microsoft.com/office/drawing/2014/main" id="{765FA3D6-24CF-4AC0-9F69-1697042552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200" y="3962400"/>
            <a:ext cx="4346734" cy="2769235"/>
          </a:xfrm>
          <a:prstGeom prst="rect">
            <a:avLst/>
          </a:prstGeom>
        </p:spPr>
      </p:pic>
    </p:spTree>
    <p:extLst>
      <p:ext uri="{BB962C8B-B14F-4D97-AF65-F5344CB8AC3E}">
        <p14:creationId xmlns:p14="http://schemas.microsoft.com/office/powerpoint/2010/main" val="15018464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410" y="94589"/>
            <a:ext cx="8780190" cy="1219199"/>
          </a:xfrm>
        </p:spPr>
        <p:txBody>
          <a:bodyPr/>
          <a:lstStyle/>
          <a:p>
            <a:pPr algn="ctr"/>
            <a:r>
              <a:rPr lang="en-US" sz="3600" dirty="0"/>
              <a:t>FEMA Higher Education Program:</a:t>
            </a:r>
            <a:br>
              <a:rPr lang="en-US" sz="3600" dirty="0"/>
            </a:br>
            <a:r>
              <a:rPr lang="en-US" sz="2000" dirty="0"/>
              <a:t>Serving the Emergency Management Higher Education Academic Community</a:t>
            </a:r>
            <a:br>
              <a:rPr lang="en-US" sz="1600" dirty="0"/>
            </a:br>
            <a:r>
              <a:rPr lang="en-US" sz="1800" dirty="0"/>
              <a:t>Connecting Emergency Management Academics - Teachers, Researchers, &amp; Practitioners</a:t>
            </a:r>
            <a:endParaRPr lang="en-US" sz="1800" i="1" dirty="0"/>
          </a:p>
        </p:txBody>
      </p:sp>
      <p:sp>
        <p:nvSpPr>
          <p:cNvPr id="4" name="Slide Number Placeholder 3"/>
          <p:cNvSpPr>
            <a:spLocks noGrp="1"/>
          </p:cNvSpPr>
          <p:nvPr>
            <p:ph type="sldNum" sz="quarter" idx="10"/>
          </p:nvPr>
        </p:nvSpPr>
        <p:spPr/>
        <p:txBody>
          <a:bodyPr/>
          <a:lstStyle/>
          <a:p>
            <a:pPr marL="0" marR="0" lvl="0" indent="0" algn="l" defTabSz="914400" rtl="0" eaLnBrk="0" fontAlgn="auto" latinLnBrk="0" hangingPunct="0">
              <a:lnSpc>
                <a:spcPct val="100000"/>
              </a:lnSpc>
              <a:spcBef>
                <a:spcPts val="0"/>
              </a:spcBef>
              <a:spcAft>
                <a:spcPts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a:ea typeface="+mn-ea"/>
                <a:cs typeface="Arial" panose="020B0604020202020204" pitchFamily="34" charset="0"/>
              </a:rPr>
              <a:pPr marL="0" marR="0" lvl="0" indent="0" algn="l" defTabSz="914400" rtl="0" eaLnBrk="0" fontAlgn="auto" latinLnBrk="0" hangingPunct="0">
                <a:lnSpc>
                  <a:spcPct val="100000"/>
                </a:lnSpc>
                <a:spcBef>
                  <a:spcPts val="0"/>
                </a:spcBef>
                <a:spcAft>
                  <a:spcPts val="0"/>
                </a:spcAft>
                <a:buClrTx/>
                <a:buSzTx/>
                <a:buFontTx/>
                <a:buNone/>
                <a:tabLst/>
                <a:defRPr/>
              </a:pPr>
              <a:t>53</a:t>
            </a:fld>
            <a:endParaRPr kumimoji="0" lang="en-US" altLang="en-US" sz="1100" b="0" i="0" u="none" strike="noStrike" kern="1200" cap="none" spc="0" normalizeH="0" baseline="0" noProof="0" dirty="0">
              <a:ln>
                <a:noFill/>
              </a:ln>
              <a:solidFill>
                <a:srgbClr val="333333"/>
              </a:solidFill>
              <a:effectLst/>
              <a:uLnTx/>
              <a:uFillTx/>
              <a:latin typeface="Arial"/>
              <a:ea typeface="+mn-ea"/>
              <a:cs typeface="Arial" panose="020B0604020202020204" pitchFamily="34" charset="0"/>
            </a:endParaRPr>
          </a:p>
        </p:txBody>
      </p:sp>
      <p:sp>
        <p:nvSpPr>
          <p:cNvPr id="3" name="TextBox 2"/>
          <p:cNvSpPr txBox="1"/>
          <p:nvPr/>
        </p:nvSpPr>
        <p:spPr>
          <a:xfrm>
            <a:off x="211410" y="2339661"/>
            <a:ext cx="2887708" cy="276998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srgbClr val="005288"/>
                </a:solidFill>
                <a:effectLst/>
                <a:uLnTx/>
                <a:uFillTx/>
                <a:latin typeface="Times New Roman"/>
                <a:ea typeface="+mn-ea"/>
                <a:cs typeface="Arial" panose="020B0604020202020204" pitchFamily="34" charset="0"/>
              </a:rPr>
              <a:t>Wendy Walsh,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srgbClr val="005288"/>
                </a:solidFill>
                <a:effectLst/>
                <a:uLnTx/>
                <a:uFillTx/>
                <a:latin typeface="Times New Roman"/>
                <a:ea typeface="+mn-ea"/>
                <a:cs typeface="Arial" panose="020B0604020202020204" pitchFamily="34" charset="0"/>
              </a:rPr>
              <a:t>Program Manager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srgbClr val="005288"/>
              </a:solidFill>
              <a:effectLst/>
              <a:uLnTx/>
              <a:uFillTx/>
              <a:latin typeface="Times New Roman"/>
              <a:ea typeface="+mn-ea"/>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1F497D"/>
                </a:solidFill>
                <a:effectLst/>
                <a:uLnTx/>
                <a:uFillTx/>
                <a:latin typeface="Arial" panose="020B0604020202020204" pitchFamily="34" charset="0"/>
                <a:ea typeface="Calibri" panose="020F0502020204030204" pitchFamily="34" charset="0"/>
                <a:cs typeface="Times New Roman" panose="02020603050405020304" pitchFamily="18" charset="0"/>
              </a:rPr>
              <a:t>301-447-1262- office</a:t>
            </a:r>
            <a:endParaRPr kumimoji="0" lang="en-US" altLang="en-US" sz="16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1F497D"/>
                </a:solidFill>
                <a:effectLst/>
                <a:uLnTx/>
                <a:uFillTx/>
                <a:latin typeface="Arial" panose="020B0604020202020204" pitchFamily="34" charset="0"/>
                <a:ea typeface="Calibri" panose="020F0502020204030204" pitchFamily="34" charset="0"/>
                <a:cs typeface="Times New Roman" panose="02020603050405020304" pitchFamily="18" charset="0"/>
              </a:rPr>
              <a:t>202-826-6304- mobile</a:t>
            </a:r>
            <a:endParaRPr kumimoji="0" lang="en-US" altLang="en-US" sz="16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wendy.walsh@fema.dhs.gov</a:t>
            </a:r>
            <a:r>
              <a:rPr kumimoji="0" lang="en-US" altLang="en-US" sz="1600" b="0" i="0" u="none" strike="noStrike" kern="1200" cap="none" spc="0" normalizeH="0" baseline="0" noProof="0" dirty="0">
                <a:ln>
                  <a:noFill/>
                </a:ln>
                <a:solidFill>
                  <a:srgbClr val="1F497D"/>
                </a:solidFill>
                <a:effectLst/>
                <a:uLnTx/>
                <a:uFillTx/>
                <a:latin typeface="Arial" panose="020B0604020202020204" pitchFamily="34" charset="0"/>
                <a:ea typeface="Calibri" panose="020F0502020204030204" pitchFamily="34" charset="0"/>
                <a:cs typeface="Times New Roman" panose="02020603050405020304" pitchFamily="18" charset="0"/>
              </a:rPr>
              <a:t>  </a:t>
            </a:r>
            <a:endParaRPr kumimoji="0" lang="en-US" altLang="en-US" sz="16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FF"/>
                </a:solidFill>
                <a:effectLst/>
                <a:uLnTx/>
                <a:uFillTx/>
                <a:latin typeface="Arial" panose="020B0604020202020204" pitchFamily="34" charset="0"/>
                <a:ea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http://training.fema.gov/hiedu</a:t>
            </a:r>
            <a:r>
              <a:rPr kumimoji="0" lang="en-US" altLang="en-US" sz="1600" b="0" i="0" u="none" strike="noStrike" kern="1200" cap="none" spc="0" normalizeH="0" baseline="0" noProof="0" dirty="0">
                <a:ln>
                  <a:noFill/>
                </a:ln>
                <a:solidFill>
                  <a:srgbClr val="1F497D"/>
                </a:solidFill>
                <a:effectLst/>
                <a:uLnTx/>
                <a:uFillTx/>
                <a:latin typeface="Arial" panose="020B0604020202020204" pitchFamily="34" charset="0"/>
                <a:ea typeface="Calibri" panose="020F0502020204030204" pitchFamily="34" charset="0"/>
                <a:cs typeface="Times New Roman" panose="02020603050405020304" pitchFamily="18" charset="0"/>
              </a:rPr>
              <a:t> </a:t>
            </a:r>
            <a:r>
              <a:rPr kumimoji="0" lang="en-US" altLang="en-US" sz="1400" b="0" i="0" u="none" strike="noStrike" kern="1200" cap="none" spc="0" normalizeH="0" baseline="0" noProof="0" dirty="0">
                <a:ln>
                  <a:noFill/>
                </a:ln>
                <a:solidFill>
                  <a:srgbClr val="44546A"/>
                </a:solidFill>
                <a:effectLst/>
                <a:uLnTx/>
                <a:uFillTx/>
                <a:latin typeface="Arial" panose="020B0604020202020204" pitchFamily="34" charset="0"/>
                <a:ea typeface="Calibri" panose="020F0502020204030204" pitchFamily="34" charset="0"/>
                <a:cs typeface="Times New Roman" panose="02020603050405020304" pitchFamily="18" charset="0"/>
              </a:rPr>
              <a:t> </a:t>
            </a:r>
            <a:endParaRPr kumimoji="0" lang="en-US" altLang="en-US" sz="1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srgbClr val="005288"/>
              </a:solidFill>
              <a:effectLst/>
              <a:uLnTx/>
              <a:uFillTx/>
              <a:latin typeface="Times New Roman"/>
              <a:ea typeface="+mn-ea"/>
              <a:cs typeface="Arial" panose="020B0604020202020204" pitchFamily="34" charset="0"/>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99128" y="1524000"/>
            <a:ext cx="5425440" cy="4401312"/>
          </a:xfrm>
          <a:prstGeom prst="rect">
            <a:avLst/>
          </a:prstGeom>
        </p:spPr>
      </p:pic>
    </p:spTree>
    <p:extLst>
      <p:ext uri="{BB962C8B-B14F-4D97-AF65-F5344CB8AC3E}">
        <p14:creationId xmlns:p14="http://schemas.microsoft.com/office/powerpoint/2010/main" val="20594818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723"/>
            <a:ext cx="9143428" cy="1227548"/>
          </a:xfrm>
        </p:spPr>
        <p:txBody>
          <a:bodyPr/>
          <a:lstStyle/>
          <a:p>
            <a:pPr algn="ctr"/>
            <a:r>
              <a:rPr lang="en-US" sz="3200" dirty="0"/>
              <a:t>Higher Education Program: Building &amp; Sustaining </a:t>
            </a:r>
            <a:br>
              <a:rPr lang="en-US" sz="3200" dirty="0"/>
            </a:br>
            <a:r>
              <a:rPr lang="en-US" sz="3200" dirty="0"/>
              <a:t>A Learning Community to Scale Success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261" y="3766811"/>
            <a:ext cx="2654770" cy="2677656"/>
          </a:xfrm>
          <a:prstGeom prst="rect">
            <a:avLst/>
          </a:prstGeom>
        </p:spPr>
      </p:pic>
      <p:pic>
        <p:nvPicPr>
          <p:cNvPr id="10" name="Picture 9">
            <a:extLst>
              <a:ext uri="{FF2B5EF4-FFF2-40B4-BE49-F238E27FC236}">
                <a16:creationId xmlns:a16="http://schemas.microsoft.com/office/drawing/2014/main" id="{0BF79483-5CFD-4F6C-9FF5-D691B32CCB1C}"/>
              </a:ext>
            </a:extLst>
          </p:cNvPr>
          <p:cNvPicPr>
            <a:picLocks noChangeAspect="1"/>
          </p:cNvPicPr>
          <p:nvPr/>
        </p:nvPicPr>
        <p:blipFill rotWithShape="1">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l="11322" r="9422"/>
          <a:stretch/>
        </p:blipFill>
        <p:spPr>
          <a:xfrm>
            <a:off x="6203970" y="3732487"/>
            <a:ext cx="2863830" cy="2710026"/>
          </a:xfrm>
          <a:prstGeom prst="rect">
            <a:avLst/>
          </a:prstGeom>
        </p:spPr>
      </p:pic>
      <p:sp>
        <p:nvSpPr>
          <p:cNvPr id="11" name="TextBox 10">
            <a:extLst>
              <a:ext uri="{FF2B5EF4-FFF2-40B4-BE49-F238E27FC236}">
                <a16:creationId xmlns:a16="http://schemas.microsoft.com/office/drawing/2014/main" id="{D3723269-F40D-4F68-A2B6-5B39370E1F09}"/>
              </a:ext>
            </a:extLst>
          </p:cNvPr>
          <p:cNvSpPr txBox="1"/>
          <p:nvPr/>
        </p:nvSpPr>
        <p:spPr>
          <a:xfrm>
            <a:off x="5105400" y="7025611"/>
            <a:ext cx="4038028" cy="2308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5" tooltip="https://teacherrogers.wordpress.com/2011/10/08/instructional-design-development-model-for-an-online-course/"/>
              </a:rPr>
              <a:t>This Photo</a:t>
            </a:r>
            <a:r>
              <a:rPr kumimoji="0" lang="en-US" sz="9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by Unknown Author is licensed under </a:t>
            </a:r>
            <a:r>
              <a:rPr kumimoji="0" lang="en-US" sz="9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hlinkClick r:id="rId6" tooltip="https://creativecommons.org/licenses/by-nc-sa/3.0/"/>
              </a:rPr>
              <a:t>CC BY-SA-NC</a:t>
            </a:r>
            <a:endParaRPr kumimoji="0" lang="en-US" sz="9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pic>
        <p:nvPicPr>
          <p:cNvPr id="22" name="Picture 21">
            <a:extLst>
              <a:ext uri="{FF2B5EF4-FFF2-40B4-BE49-F238E27FC236}">
                <a16:creationId xmlns:a16="http://schemas.microsoft.com/office/drawing/2014/main" id="{97010B22-923C-485C-8CA3-FC0DDB1D2E9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57600" y="4191000"/>
            <a:ext cx="2067328" cy="2067328"/>
          </a:xfrm>
          <a:prstGeom prst="rect">
            <a:avLst/>
          </a:prstGeom>
        </p:spPr>
      </p:pic>
      <p:sp>
        <p:nvSpPr>
          <p:cNvPr id="23" name="TextBox 22">
            <a:extLst>
              <a:ext uri="{FF2B5EF4-FFF2-40B4-BE49-F238E27FC236}">
                <a16:creationId xmlns:a16="http://schemas.microsoft.com/office/drawing/2014/main" id="{27CC40C7-E205-4803-B7C1-15894D37427C}"/>
              </a:ext>
            </a:extLst>
          </p:cNvPr>
          <p:cNvSpPr txBox="1"/>
          <p:nvPr/>
        </p:nvSpPr>
        <p:spPr>
          <a:xfrm>
            <a:off x="152400" y="1473473"/>
            <a:ext cx="8915400" cy="2062103"/>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0"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Evidence-based implementation teams realize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0" i="1"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80% of their programmatic desired change in 3 years compared to efforts without implementation teams who achieve only 14% in 17 years.</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(Fixen, D.L., Blase, K.A, Timbers G.D and Wolf, M.M (2001))</a:t>
            </a:r>
          </a:p>
        </p:txBody>
      </p:sp>
    </p:spTree>
    <p:extLst>
      <p:ext uri="{BB962C8B-B14F-4D97-AF65-F5344CB8AC3E}">
        <p14:creationId xmlns:p14="http://schemas.microsoft.com/office/powerpoint/2010/main" val="32514270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282" y="22691"/>
            <a:ext cx="8447087" cy="1215081"/>
          </a:xfrm>
        </p:spPr>
        <p:txBody>
          <a:bodyPr/>
          <a:lstStyle/>
          <a:p>
            <a:pPr algn="ctr"/>
            <a:r>
              <a:rPr lang="en-US" dirty="0"/>
              <a:t>Special Interest Groups (SIG)  </a:t>
            </a:r>
            <a:br>
              <a:rPr lang="en-US" dirty="0"/>
            </a:br>
            <a:r>
              <a:rPr lang="en-US" sz="4000" dirty="0"/>
              <a:t>As Implementation Teams?</a:t>
            </a:r>
          </a:p>
        </p:txBody>
      </p:sp>
      <p:sp>
        <p:nvSpPr>
          <p:cNvPr id="4" name="Slide Number Placeholder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55</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CF031B94-9751-4618-8F72-C3237B05C943}"/>
              </a:ext>
            </a:extLst>
          </p:cNvPr>
          <p:cNvSpPr txBox="1"/>
          <p:nvPr/>
        </p:nvSpPr>
        <p:spPr>
          <a:xfrm>
            <a:off x="152400" y="1448920"/>
            <a:ext cx="8839200" cy="4708981"/>
          </a:xfrm>
          <a:prstGeom prst="rect">
            <a:avLst/>
          </a:prstGeom>
          <a:noFill/>
        </p:spPr>
        <p:txBody>
          <a:bodyPr wrap="square" rtlCol="0">
            <a:spAutoFit/>
          </a:bodyPr>
          <a:lstStyle/>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Theory &amp; Research</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Science &amp; Technology Integration</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Scholarship of Teaching &amp; Learning</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Unity of Effort</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Accreditation</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International Programs</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Service Learning &amp; Leadership</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Jobs &amp; Internships</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Case Teaching &amp; Learning </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New Programs Resources &amp; Support</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Race, Ethnicity, &amp; Economic Impacts</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Symposium Planning &amp; Information Sharing</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Student Perspectives &amp; Academic Learning</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Collaboration, Connection, &amp; Commitment- 2yr EM academic programs</a:t>
            </a:r>
          </a:p>
          <a:p>
            <a:pPr marL="457200" marR="0" lvl="0" indent="-457200" algn="l" defTabSz="9144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Ethics in Emergency Management </a:t>
            </a:r>
          </a:p>
        </p:txBody>
      </p:sp>
      <p:pic>
        <p:nvPicPr>
          <p:cNvPr id="10" name="Picture 9">
            <a:extLst>
              <a:ext uri="{FF2B5EF4-FFF2-40B4-BE49-F238E27FC236}">
                <a16:creationId xmlns:a16="http://schemas.microsoft.com/office/drawing/2014/main" id="{289D5CB8-D124-41D1-953C-B6688C8B71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4981" y="1237772"/>
            <a:ext cx="3565769" cy="3565769"/>
          </a:xfrm>
          <a:prstGeom prst="rect">
            <a:avLst/>
          </a:prstGeom>
        </p:spPr>
      </p:pic>
    </p:spTree>
    <p:extLst>
      <p:ext uri="{BB962C8B-B14F-4D97-AF65-F5344CB8AC3E}">
        <p14:creationId xmlns:p14="http://schemas.microsoft.com/office/powerpoint/2010/main" val="21203943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285" y="213027"/>
            <a:ext cx="8272315" cy="571500"/>
          </a:xfrm>
        </p:spPr>
        <p:txBody>
          <a:bodyPr/>
          <a:lstStyle/>
          <a:p>
            <a:pPr algn="ctr"/>
            <a:r>
              <a:rPr lang="en-US" u="sng" dirty="0"/>
              <a:t>FY2019Focus Group Activity</a:t>
            </a:r>
          </a:p>
        </p:txBody>
      </p:sp>
      <p:sp>
        <p:nvSpPr>
          <p:cNvPr id="3" name="Content Placeholder 2"/>
          <p:cNvSpPr>
            <a:spLocks noGrp="1"/>
          </p:cNvSpPr>
          <p:nvPr>
            <p:ph idx="1"/>
          </p:nvPr>
        </p:nvSpPr>
        <p:spPr>
          <a:xfrm>
            <a:off x="1379935" y="1428750"/>
            <a:ext cx="6743700" cy="4057650"/>
          </a:xfrm>
        </p:spPr>
        <p:txBody>
          <a:bodyPr/>
          <a:lstStyle/>
          <a:p>
            <a:pPr marL="0" indent="0">
              <a:spcBef>
                <a:spcPts val="0"/>
              </a:spcBef>
              <a:spcAft>
                <a:spcPts val="0"/>
              </a:spcAft>
              <a:buNone/>
            </a:pPr>
            <a:endParaRPr lang="en-US" u="sng" dirty="0"/>
          </a:p>
          <a:p>
            <a:pPr marL="0" indent="0">
              <a:spcBef>
                <a:spcPts val="0"/>
              </a:spcBef>
              <a:spcAft>
                <a:spcPts val="0"/>
              </a:spcAft>
              <a:buNone/>
            </a:pPr>
            <a:endParaRPr lang="en-US" u="sng" dirty="0">
              <a:latin typeface="Calibri" panose="020F0502020204030204" pitchFamily="34" charset="0"/>
            </a:endParaRPr>
          </a:p>
          <a:p>
            <a:pPr marL="0" indent="0">
              <a:spcBef>
                <a:spcPts val="0"/>
              </a:spcBef>
              <a:spcAft>
                <a:spcPts val="0"/>
              </a:spcAft>
              <a:buNone/>
            </a:pPr>
            <a:endParaRPr lang="en-US" b="1" u="sng" dirty="0"/>
          </a:p>
        </p:txBody>
      </p:sp>
      <p:sp>
        <p:nvSpPr>
          <p:cNvPr id="4" name="Slide Number Placeholder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56</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graphicFrame>
        <p:nvGraphicFramePr>
          <p:cNvPr id="5" name="Table 4"/>
          <p:cNvGraphicFramePr>
            <a:graphicFrameLocks noGrp="1"/>
          </p:cNvGraphicFramePr>
          <p:nvPr>
            <p:extLst/>
          </p:nvPr>
        </p:nvGraphicFramePr>
        <p:xfrm>
          <a:off x="345659" y="1179024"/>
          <a:ext cx="8544750" cy="4682844"/>
        </p:xfrm>
        <a:graphic>
          <a:graphicData uri="http://schemas.openxmlformats.org/drawingml/2006/table">
            <a:tbl>
              <a:tblPr firstRow="1" firstCol="1" bandRow="1"/>
              <a:tblGrid>
                <a:gridCol w="2218484">
                  <a:extLst>
                    <a:ext uri="{9D8B030D-6E8A-4147-A177-3AD203B41FA5}">
                      <a16:colId xmlns:a16="http://schemas.microsoft.com/office/drawing/2014/main" val="20000"/>
                    </a:ext>
                  </a:extLst>
                </a:gridCol>
                <a:gridCol w="5017888">
                  <a:extLst>
                    <a:ext uri="{9D8B030D-6E8A-4147-A177-3AD203B41FA5}">
                      <a16:colId xmlns:a16="http://schemas.microsoft.com/office/drawing/2014/main" val="20001"/>
                    </a:ext>
                  </a:extLst>
                </a:gridCol>
                <a:gridCol w="1308378">
                  <a:extLst>
                    <a:ext uri="{9D8B030D-6E8A-4147-A177-3AD203B41FA5}">
                      <a16:colId xmlns:a16="http://schemas.microsoft.com/office/drawing/2014/main" val="20002"/>
                    </a:ext>
                  </a:extLst>
                </a:gridCol>
              </a:tblGrid>
              <a:tr h="323682">
                <a:tc>
                  <a:txBody>
                    <a:bodyPr/>
                    <a:lstStyle/>
                    <a:p>
                      <a:pPr marL="0" marR="0" algn="ctr">
                        <a:lnSpc>
                          <a:spcPct val="107000"/>
                        </a:lnSpc>
                        <a:spcBef>
                          <a:spcPts val="0"/>
                        </a:spcBef>
                        <a:spcAft>
                          <a:spcPts val="0"/>
                        </a:spcAft>
                      </a:pPr>
                      <a:r>
                        <a:rPr lang="en-US" sz="18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Name</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Purpose</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Convened</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67589">
                <a:tc>
                  <a:txBody>
                    <a:bodyPr/>
                    <a:lstStyle/>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Internship Development to Support Disaster Workforce Needs</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kern="12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To provide experience opportunities for EM students and to help FEMA develop a qualified workforce asset.</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October 2-3, 2018</a:t>
                      </a:r>
                    </a:p>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In Emmitsburg, MD</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93440">
                <a:tc>
                  <a:txBody>
                    <a:bodyPr/>
                    <a:lstStyle/>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Scholarship</a:t>
                      </a:r>
                      <a:r>
                        <a:rPr lang="en-US" sz="1200" baseline="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of Teaching &amp; Learning AERA Annual Meeting- Chaired by Dr. DeeDee Bennett &amp; mentored by John Comiskey &amp; Becky Rouse </a:t>
                      </a:r>
                      <a:endPar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kern="12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Capture and review of the meeting dialogue to reveal important themes and guide additional research and dialogue with participants to provide context and clarity to further support the EM/HS SoTL. Create a report utilizing the provided report format template &amp; disseminate widely.</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April 5-9, 2019</a:t>
                      </a:r>
                    </a:p>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In Toronto, Canada</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81281">
                <a:tc>
                  <a:txBody>
                    <a:bodyPr/>
                    <a:lstStyle/>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Tribal College &amp; University Emergency Management Education Focus Group</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US" sz="1200" kern="12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a:t>
                      </a:r>
                      <a:r>
                        <a:rPr lang="en-US" sz="1200" kern="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o more fully understand capabilities and desired outcomes of tribal colleges and universities regarding emergency management education development and delivery.  This will occur through creating a space for open dialogue with TCU faculty, administrators, tribal leaders, emergency management academics, and other relevant stakeholders. At this focused gathering we will listen to understand the state of EM education in Indian Country and work to discover better ways for FEMA to share information and support the Tribal academic community. </a:t>
                      </a:r>
                      <a:r>
                        <a:rPr lang="en-US" sz="1200" dirty="0">
                          <a:effectLst/>
                          <a:latin typeface="Times New Roman" panose="02020603050405020304" pitchFamily="18" charset="0"/>
                          <a:ea typeface="Calibri" panose="020F0502020204030204" pitchFamily="34" charset="0"/>
                          <a:cs typeface="Times New Roman" panose="02020603050405020304" pitchFamily="18" charset="0"/>
                        </a:rPr>
                        <a:t> communities.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August 19-23, 2019</a:t>
                      </a:r>
                    </a:p>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Green Bay, WI</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39864">
                <a:tc>
                  <a:txBody>
                    <a:bodyPr/>
                    <a:lstStyle/>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DHS Office of Academic Affairs</a:t>
                      </a:r>
                    </a:p>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Student engagement</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kern="12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To provide an opportunity for students to engage with the work of the DHS Office of Academic Engagement.  Typically this has been supporting the National Table Top Exercise for Institutions of Higher Education.  DHS OAE has now taken on a few more projects to include the Blue Campaign and See Something Say Something as well as developing a School Safety resource portal, which may provide additional opportunities for engagement.</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Activity is anticipated in August- September time frame and will be announced in the newsletter.</a:t>
                      </a: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6" name="Rectangle 1"/>
          <p:cNvSpPr>
            <a:spLocks noChangeArrowheads="1"/>
          </p:cNvSpPr>
          <p:nvPr/>
        </p:nvSpPr>
        <p:spPr bwMode="auto">
          <a:xfrm>
            <a:off x="1700107" y="1958330"/>
            <a:ext cx="772941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3574102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8034" y="233010"/>
            <a:ext cx="7770430" cy="514351"/>
          </a:xfrm>
        </p:spPr>
        <p:txBody>
          <a:bodyPr/>
          <a:lstStyle/>
          <a:p>
            <a:pPr algn="ctr"/>
            <a:r>
              <a:rPr lang="en-US" sz="3200" u="sng" dirty="0"/>
              <a:t>Course Modules &amp; Research Inquiries</a:t>
            </a:r>
          </a:p>
        </p:txBody>
      </p:sp>
      <p:sp>
        <p:nvSpPr>
          <p:cNvPr id="3" name="Content Placeholder 2"/>
          <p:cNvSpPr>
            <a:spLocks noGrp="1"/>
          </p:cNvSpPr>
          <p:nvPr>
            <p:ph idx="1"/>
          </p:nvPr>
        </p:nvSpPr>
        <p:spPr>
          <a:xfrm>
            <a:off x="7543800" y="1930400"/>
            <a:ext cx="6743700" cy="4057650"/>
          </a:xfrm>
        </p:spPr>
        <p:txBody>
          <a:bodyPr/>
          <a:lstStyle/>
          <a:p>
            <a:pPr marL="0" indent="0">
              <a:spcBef>
                <a:spcPts val="0"/>
              </a:spcBef>
              <a:spcAft>
                <a:spcPts val="0"/>
              </a:spcAft>
              <a:buNone/>
            </a:pPr>
            <a:endParaRPr lang="en-US" u="sng" dirty="0"/>
          </a:p>
          <a:p>
            <a:pPr marL="0" indent="0">
              <a:spcBef>
                <a:spcPts val="0"/>
              </a:spcBef>
              <a:spcAft>
                <a:spcPts val="0"/>
              </a:spcAft>
              <a:buNone/>
            </a:pPr>
            <a:endParaRPr lang="en-US" u="sng" dirty="0"/>
          </a:p>
        </p:txBody>
      </p:sp>
      <p:sp>
        <p:nvSpPr>
          <p:cNvPr id="4" name="Slide Number Placeholder 3"/>
          <p:cNvSpPr>
            <a:spLocks noGrp="1"/>
          </p:cNvSpPr>
          <p:nvPr>
            <p:ph type="sldNum" sz="quarter"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7FA732E-F0FC-4546-B861-DF79321443FE}" type="slidenum">
              <a:rPr kumimoji="0" lang="en-US" altLang="en-US" sz="1100" b="0" i="0" u="none" strike="noStrike" kern="1200" cap="none" spc="0" normalizeH="0" baseline="0" noProof="0" smtClean="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57</a:t>
            </a:fld>
            <a:endParaRPr kumimoji="0" lang="en-US" altLang="en-US" sz="11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graphicFrame>
        <p:nvGraphicFramePr>
          <p:cNvPr id="5" name="Table 4"/>
          <p:cNvGraphicFramePr>
            <a:graphicFrameLocks noGrp="1"/>
          </p:cNvGraphicFramePr>
          <p:nvPr>
            <p:extLst/>
          </p:nvPr>
        </p:nvGraphicFramePr>
        <p:xfrm>
          <a:off x="152400" y="954549"/>
          <a:ext cx="8839200" cy="5775371"/>
        </p:xfrm>
        <a:graphic>
          <a:graphicData uri="http://schemas.openxmlformats.org/drawingml/2006/table">
            <a:tbl>
              <a:tblPr firstRow="1" firstCol="1" bandRow="1"/>
              <a:tblGrid>
                <a:gridCol w="64008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tblGrid>
              <a:tr h="382322">
                <a:tc>
                  <a:txBody>
                    <a:bodyPr/>
                    <a:lstStyle/>
                    <a:p>
                      <a:pPr marL="91440" marR="91440" algn="ctr">
                        <a:lnSpc>
                          <a:spcPct val="107000"/>
                        </a:lnSpc>
                        <a:spcBef>
                          <a:spcPts val="200"/>
                        </a:spcBef>
                        <a:spcAft>
                          <a:spcPts val="0"/>
                        </a:spcAft>
                      </a:pPr>
                      <a:r>
                        <a:rPr lang="en-US" sz="2000" b="1"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RESEARCH/COURSE/REPORT TITLE</a:t>
                      </a:r>
                      <a:endParaRPr lang="en-US" sz="2000" b="1"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gn="ctr">
                        <a:lnSpc>
                          <a:spcPct val="107000"/>
                        </a:lnSpc>
                        <a:spcBef>
                          <a:spcPts val="200"/>
                        </a:spcBef>
                        <a:spcAft>
                          <a:spcPts val="0"/>
                        </a:spcAft>
                      </a:pPr>
                      <a:r>
                        <a:rPr lang="en-US" sz="2000" b="1" dirty="0">
                          <a:solidFill>
                            <a:schemeClr val="accent6">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AUTHOR(S)</a:t>
                      </a:r>
                      <a:endParaRPr lang="en-US" sz="2000" b="1" dirty="0">
                        <a:solidFill>
                          <a:schemeClr val="accent6">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771933">
                <a:tc>
                  <a:txBody>
                    <a:bodyPr/>
                    <a:lstStyle/>
                    <a:p>
                      <a:pPr marL="91440" marR="91440" algn="l">
                        <a:lnSpc>
                          <a:spcPct val="107000"/>
                        </a:lnSpc>
                        <a:spcBef>
                          <a:spcPts val="200"/>
                        </a:spcBef>
                        <a:spcAft>
                          <a:spcPts val="0"/>
                        </a:spcAft>
                      </a:pPr>
                      <a:r>
                        <a:rPr lang="en-US" sz="1600" kern="1200" dirty="0">
                          <a:solidFill>
                            <a:schemeClr val="accent6">
                              <a:lumMod val="75000"/>
                            </a:schemeClr>
                          </a:solidFill>
                          <a:effectLst/>
                          <a:latin typeface="+mj-lt"/>
                          <a:ea typeface="Calibri" panose="020F0502020204030204" pitchFamily="34" charset="0"/>
                          <a:cs typeface="Times New Roman" panose="02020603050405020304" pitchFamily="18" charset="0"/>
                        </a:rPr>
                        <a:t>Facilitating Collaboration between the Higher Education and Practitioner Communities to Promote Advancements in Scientific and Geographic Literacy (October 2018)</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gn="l">
                        <a:lnSpc>
                          <a:spcPct val="107000"/>
                        </a:lnSpc>
                        <a:spcBef>
                          <a:spcPts val="200"/>
                        </a:spcBef>
                        <a:spcAft>
                          <a:spcPts val="0"/>
                        </a:spcAft>
                      </a:pPr>
                      <a:r>
                        <a:rPr lang="en-US" sz="1600" kern="1200" dirty="0">
                          <a:solidFill>
                            <a:schemeClr val="accent6">
                              <a:lumMod val="75000"/>
                            </a:schemeClr>
                          </a:solidFill>
                          <a:effectLst/>
                          <a:latin typeface="+mj-lt"/>
                          <a:ea typeface="Calibri" panose="020F0502020204030204" pitchFamily="34" charset="0"/>
                          <a:cs typeface="Times New Roman" panose="02020603050405020304" pitchFamily="18" charset="0"/>
                        </a:rPr>
                        <a:t>Kevin Mickey</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54937801"/>
                  </a:ext>
                </a:extLst>
              </a:tr>
              <a:tr h="771933">
                <a:tc>
                  <a:txBody>
                    <a:bodyPr/>
                    <a:lstStyle/>
                    <a:p>
                      <a:pPr marL="91440" marR="91440" algn="l">
                        <a:lnSpc>
                          <a:spcPct val="107000"/>
                        </a:lnSpc>
                        <a:spcBef>
                          <a:spcPts val="200"/>
                        </a:spcBef>
                        <a:spcAft>
                          <a:spcPts val="0"/>
                        </a:spcAft>
                      </a:pPr>
                      <a:r>
                        <a:rPr lang="en-US" sz="1600" kern="1200" dirty="0">
                          <a:solidFill>
                            <a:schemeClr val="accent6">
                              <a:lumMod val="75000"/>
                            </a:schemeClr>
                          </a:solidFill>
                          <a:effectLst/>
                          <a:latin typeface="+mj-lt"/>
                          <a:ea typeface="Calibri" panose="020F0502020204030204" pitchFamily="34" charset="0"/>
                          <a:cs typeface="Times New Roman" panose="02020603050405020304" pitchFamily="18" charset="0"/>
                        </a:rPr>
                        <a:t>Service-Learning In Emergency Management and Homeland Security Higher Education Outline &amp; Guidebook-Development of a Service-Learning Faculty Resource Toolkit (November 2018)</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gn="l">
                        <a:lnSpc>
                          <a:spcPct val="107000"/>
                        </a:lnSpc>
                        <a:spcBef>
                          <a:spcPts val="200"/>
                        </a:spcBef>
                        <a:spcAft>
                          <a:spcPts val="0"/>
                        </a:spcAft>
                      </a:pPr>
                      <a:r>
                        <a:rPr lang="en-US" sz="1600" kern="1200" dirty="0">
                          <a:solidFill>
                            <a:schemeClr val="accent6">
                              <a:lumMod val="75000"/>
                            </a:schemeClr>
                          </a:solidFill>
                          <a:effectLst/>
                          <a:latin typeface="+mj-lt"/>
                          <a:ea typeface="Calibri" panose="020F0502020204030204" pitchFamily="34" charset="0"/>
                          <a:cs typeface="Times New Roman" panose="02020603050405020304" pitchFamily="18" charset="0"/>
                        </a:rPr>
                        <a:t>Elizabeth Dunn</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9754365"/>
                  </a:ext>
                </a:extLst>
              </a:tr>
              <a:tr h="480462">
                <a:tc>
                  <a:txBody>
                    <a:bodyPr/>
                    <a:lstStyle/>
                    <a:p>
                      <a:pPr marL="91440" marR="91440" algn="l">
                        <a:lnSpc>
                          <a:spcPct val="107000"/>
                        </a:lnSpc>
                        <a:spcBef>
                          <a:spcPts val="200"/>
                        </a:spcBef>
                        <a:spcAft>
                          <a:spcPts val="0"/>
                        </a:spcAft>
                      </a:pPr>
                      <a:r>
                        <a:rPr lang="en-US" sz="1600" kern="1200" dirty="0">
                          <a:solidFill>
                            <a:schemeClr val="accent6">
                              <a:lumMod val="75000"/>
                            </a:schemeClr>
                          </a:solidFill>
                          <a:effectLst/>
                          <a:latin typeface="+mj-lt"/>
                          <a:cs typeface="Times New Roman" panose="02020603050405020304" pitchFamily="18" charset="0"/>
                        </a:rPr>
                        <a:t>20th Anniversary Higher Education Symposium After-Action Report/Improvement Plan (December 2018)</a:t>
                      </a:r>
                      <a:endParaRPr lang="en-US" sz="1600" kern="1200" dirty="0">
                        <a:solidFill>
                          <a:schemeClr val="accent6">
                            <a:lumMod val="75000"/>
                          </a:schemeClr>
                        </a:solidFill>
                        <a:effectLst/>
                        <a:latin typeface="+mj-lt"/>
                        <a:ea typeface="Calibri" panose="020F0502020204030204" pitchFamily="34" charset="0"/>
                        <a:cs typeface="Times New Roman" panose="02020603050405020304" pitchFamily="18" charset="0"/>
                      </a:endParaRP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gn="l">
                        <a:lnSpc>
                          <a:spcPct val="107000"/>
                        </a:lnSpc>
                        <a:spcBef>
                          <a:spcPts val="200"/>
                        </a:spcBef>
                        <a:spcAft>
                          <a:spcPts val="0"/>
                        </a:spcAft>
                      </a:pPr>
                      <a:r>
                        <a:rPr lang="en-US" sz="1600" kern="1200" dirty="0">
                          <a:solidFill>
                            <a:schemeClr val="accent6">
                              <a:lumMod val="75000"/>
                            </a:schemeClr>
                          </a:solidFill>
                          <a:effectLst/>
                          <a:latin typeface="+mj-lt"/>
                          <a:ea typeface="Calibri" panose="020F0502020204030204" pitchFamily="34" charset="0"/>
                          <a:cs typeface="Times New Roman" panose="02020603050405020304" pitchFamily="18" charset="0"/>
                        </a:rPr>
                        <a:t>Symposium Planning/ Information Sharing SIG</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5434898"/>
                  </a:ext>
                </a:extLst>
              </a:tr>
              <a:tr h="508708">
                <a:tc>
                  <a:txBody>
                    <a:bodyPr/>
                    <a:lstStyle/>
                    <a:p>
                      <a:pPr marL="91440" marR="91440" algn="l">
                        <a:lnSpc>
                          <a:spcPct val="107000"/>
                        </a:lnSpc>
                        <a:spcBef>
                          <a:spcPts val="200"/>
                        </a:spcBef>
                        <a:spcAft>
                          <a:spcPts val="0"/>
                        </a:spcAft>
                      </a:pPr>
                      <a:r>
                        <a:rPr lang="en-US" sz="1600" kern="1200" dirty="0">
                          <a:solidFill>
                            <a:schemeClr val="accent6">
                              <a:lumMod val="75000"/>
                            </a:schemeClr>
                          </a:solidFill>
                          <a:effectLst/>
                          <a:latin typeface="+mj-lt"/>
                          <a:cs typeface="Times New Roman" panose="02020603050405020304" pitchFamily="18" charset="0"/>
                        </a:rPr>
                        <a:t>Learning More About The Emergency Management Professional (January 2019)</a:t>
                      </a:r>
                      <a:endParaRPr lang="en-US" sz="1600" kern="1200" dirty="0">
                        <a:solidFill>
                          <a:schemeClr val="accent6">
                            <a:lumMod val="75000"/>
                          </a:schemeClr>
                        </a:solidFill>
                        <a:effectLst/>
                        <a:latin typeface="+mj-lt"/>
                        <a:ea typeface="Calibri" panose="020F0502020204030204" pitchFamily="34" charset="0"/>
                        <a:cs typeface="Times New Roman" panose="02020603050405020304" pitchFamily="18" charset="0"/>
                      </a:endParaRP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gn="l">
                        <a:lnSpc>
                          <a:spcPct val="107000"/>
                        </a:lnSpc>
                        <a:spcBef>
                          <a:spcPts val="200"/>
                        </a:spcBef>
                        <a:spcAft>
                          <a:spcPts val="0"/>
                        </a:spcAft>
                      </a:pPr>
                      <a:r>
                        <a:rPr lang="en-US" sz="1600" kern="1200" dirty="0">
                          <a:solidFill>
                            <a:schemeClr val="accent6">
                              <a:lumMod val="75000"/>
                            </a:schemeClr>
                          </a:solidFill>
                          <a:effectLst/>
                          <a:latin typeface="+mj-lt"/>
                          <a:ea typeface="Calibri" panose="020F0502020204030204" pitchFamily="34" charset="0"/>
                          <a:cs typeface="Times New Roman" panose="02020603050405020304" pitchFamily="18" charset="0"/>
                        </a:rPr>
                        <a:t>Dave McEntire</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03153610"/>
                  </a:ext>
                </a:extLst>
              </a:tr>
              <a:tr h="382322">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Defense Support to Civil Authorities Module (completed, to be posted July 2019)</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Damon Coppola </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84650642"/>
                  </a:ext>
                </a:extLst>
              </a:tr>
              <a:tr h="508708">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Systems thinking Self-Study Course for Emergency Management &amp; Homeland Security Professionals (in editing, August 2019)</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Greg Vigneaux</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98005">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Course Module on Resilient/Sustainable Building (August 2019)</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Gavin Smith</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11939713"/>
                  </a:ext>
                </a:extLst>
              </a:tr>
              <a:tr h="508708">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Literature Review on the Use of Storytelling in Emergency Management (September 2019)</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Alessandra Jerolleman </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309405">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Analysis of Regional Engagements </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TBD</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67156">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Research Agenda Implementation Test</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Theory &amp; Research SIG</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2421690"/>
                  </a:ext>
                </a:extLst>
              </a:tr>
              <a:tr h="339985">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Case Study Process Implementation Test</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91440" marR="91440">
                        <a:lnSpc>
                          <a:spcPct val="107000"/>
                        </a:lnSpc>
                        <a:spcBef>
                          <a:spcPts val="200"/>
                        </a:spcBef>
                        <a:spcAft>
                          <a:spcPts val="0"/>
                        </a:spcAft>
                      </a:pPr>
                      <a:r>
                        <a:rPr lang="en-US" sz="1600" dirty="0">
                          <a:solidFill>
                            <a:schemeClr val="accent6">
                              <a:lumMod val="75000"/>
                            </a:schemeClr>
                          </a:solidFill>
                          <a:effectLst/>
                          <a:latin typeface="+mj-lt"/>
                          <a:ea typeface="Calibri" panose="020F0502020204030204" pitchFamily="34" charset="0"/>
                          <a:cs typeface="Times New Roman" panose="02020603050405020304" pitchFamily="18" charset="0"/>
                        </a:rPr>
                        <a:t>Case Study SIG</a:t>
                      </a:r>
                    </a:p>
                  </a:txBody>
                  <a:tcPr marL="38507" marR="3850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8079082"/>
                  </a:ext>
                </a:extLst>
              </a:tr>
            </a:tbl>
          </a:graphicData>
        </a:graphic>
      </p:graphicFrame>
    </p:spTree>
    <p:extLst>
      <p:ext uri="{BB962C8B-B14F-4D97-AF65-F5344CB8AC3E}">
        <p14:creationId xmlns:p14="http://schemas.microsoft.com/office/powerpoint/2010/main" val="34214620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228600"/>
            <a:ext cx="8229600" cy="609600"/>
          </a:xfrm>
        </p:spPr>
        <p:txBody>
          <a:bodyPr/>
          <a:lstStyle/>
          <a:p>
            <a:pPr algn="ctr"/>
            <a:r>
              <a:rPr lang="en-US" dirty="0"/>
              <a:t>Afternoon Sessions</a:t>
            </a:r>
          </a:p>
        </p:txBody>
      </p:sp>
      <p:graphicFrame>
        <p:nvGraphicFramePr>
          <p:cNvPr id="2" name="Table 1">
            <a:extLst>
              <a:ext uri="{FF2B5EF4-FFF2-40B4-BE49-F238E27FC236}">
                <a16:creationId xmlns:a16="http://schemas.microsoft.com/office/drawing/2014/main" id="{C1700BF2-006B-4D97-9B0F-67A9A51F061D}"/>
              </a:ext>
            </a:extLst>
          </p:cNvPr>
          <p:cNvGraphicFramePr>
            <a:graphicFrameLocks noGrp="1"/>
          </p:cNvGraphicFramePr>
          <p:nvPr>
            <p:extLst/>
          </p:nvPr>
        </p:nvGraphicFramePr>
        <p:xfrm>
          <a:off x="381000" y="990600"/>
          <a:ext cx="8382000" cy="4876800"/>
        </p:xfrm>
        <a:graphic>
          <a:graphicData uri="http://schemas.openxmlformats.org/drawingml/2006/table">
            <a:tbl>
              <a:tblPr firstRow="1" firstCol="1" bandRow="1"/>
              <a:tblGrid>
                <a:gridCol w="7086600">
                  <a:extLst>
                    <a:ext uri="{9D8B030D-6E8A-4147-A177-3AD203B41FA5}">
                      <a16:colId xmlns:a16="http://schemas.microsoft.com/office/drawing/2014/main" val="2836567819"/>
                    </a:ext>
                  </a:extLst>
                </a:gridCol>
                <a:gridCol w="1295400">
                  <a:extLst>
                    <a:ext uri="{9D8B030D-6E8A-4147-A177-3AD203B41FA5}">
                      <a16:colId xmlns:a16="http://schemas.microsoft.com/office/drawing/2014/main" val="851041974"/>
                    </a:ext>
                  </a:extLst>
                </a:gridCol>
              </a:tblGrid>
              <a:tr h="383354">
                <a:tc>
                  <a:txBody>
                    <a:bodyPr/>
                    <a:lstStyle/>
                    <a:p>
                      <a:pPr marL="228600" marR="0" algn="ctr">
                        <a:lnSpc>
                          <a:spcPct val="107000"/>
                        </a:lnSpc>
                        <a:spcBef>
                          <a:spcPts val="0"/>
                        </a:spcBef>
                        <a:spcAft>
                          <a:spcPts val="600"/>
                        </a:spcAft>
                        <a:tabLst>
                          <a:tab pos="4675505" algn="r"/>
                        </a:tabLst>
                      </a:pP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Thursday, June 6</a:t>
                      </a:r>
                      <a:r>
                        <a:rPr lang="en-US" sz="1800" b="1" baseline="30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th </a:t>
                      </a: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1:00–2:30</a:t>
                      </a:r>
                      <a:endParaRPr lang="en-US" sz="11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07000"/>
                        </a:lnSpc>
                        <a:spcBef>
                          <a:spcPts val="0"/>
                        </a:spcBef>
                        <a:spcAft>
                          <a:spcPts val="0"/>
                        </a:spcAft>
                      </a:pP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Room</a:t>
                      </a:r>
                      <a:endParaRPr lang="en-US" sz="11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4209531622"/>
                  </a:ext>
                </a:extLst>
              </a:tr>
              <a:tr h="1599826">
                <a:tc>
                  <a:txBody>
                    <a:bodyPr/>
                    <a:lstStyle/>
                    <a:p>
                      <a:pPr marL="0" marR="0">
                        <a:lnSpc>
                          <a:spcPct val="107000"/>
                        </a:lnSpc>
                        <a:spcBef>
                          <a:spcPts val="0"/>
                        </a:spcBef>
                        <a:spcAft>
                          <a:spcPts val="0"/>
                        </a:spcAft>
                        <a:tabLst>
                          <a:tab pos="4710430" algn="r"/>
                        </a:tabLst>
                      </a:pPr>
                      <a:r>
                        <a:rPr lang="en-US" sz="18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1) The Role of Emergency Management in the Early College Strategy</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710430" algn="r"/>
                        </a:tabLst>
                      </a:pP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Elizabeth Duffy, Kathy Francis, Sam Lombardo, Diana Sung</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710430" algn="r"/>
                        </a:tabLst>
                      </a:pPr>
                      <a:r>
                        <a:rPr lang="en-US" sz="18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 2 Year Programs SIG: Planning Resource for Developing a Two-Year Emergency Management Academic Program</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710430" algn="r"/>
                        </a:tabLst>
                      </a:pP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Kathy Francis, Alan Lyons, Patricia McIntosh, David Williams</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L100</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2234244"/>
                  </a:ext>
                </a:extLst>
              </a:tr>
              <a:tr h="398445">
                <a:tc>
                  <a:txBody>
                    <a:bodyPr/>
                    <a:lstStyle/>
                    <a:p>
                      <a:pPr marL="0" marR="0">
                        <a:lnSpc>
                          <a:spcPct val="107000"/>
                        </a:lnSpc>
                        <a:spcBef>
                          <a:spcPts val="0"/>
                        </a:spcBef>
                        <a:spcAft>
                          <a:spcPts val="0"/>
                        </a:spcAft>
                        <a:tabLst>
                          <a:tab pos="4710430" algn="r"/>
                        </a:tabLst>
                      </a:pPr>
                      <a:r>
                        <a:rPr lang="en-US" sz="18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Ethics SIG </a:t>
                      </a:r>
                      <a:r>
                        <a:rPr lang="en-US" sz="18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Shirley Feldmann-Jensen, Sandy Maxwell Smith</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M202</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4459852"/>
                  </a:ext>
                </a:extLst>
              </a:tr>
              <a:tr h="630366">
                <a:tc>
                  <a:txBody>
                    <a:bodyPr/>
                    <a:lstStyle/>
                    <a:p>
                      <a:pPr marL="0" marR="0">
                        <a:lnSpc>
                          <a:spcPct val="107000"/>
                        </a:lnSpc>
                        <a:spcBef>
                          <a:spcPts val="0"/>
                        </a:spcBef>
                        <a:spcAft>
                          <a:spcPts val="0"/>
                        </a:spcAft>
                        <a:tabLst>
                          <a:tab pos="857250" algn="l"/>
                          <a:tab pos="4710430" algn="r"/>
                        </a:tabLst>
                      </a:pPr>
                      <a:r>
                        <a:rPr lang="en-US" sz="18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Comprehensive Academic Program Review: Homeland Security and Emergency Management Degrees </a:t>
                      </a:r>
                      <a:r>
                        <a:rPr lang="en-US" sz="18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Kenneth Christopher</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K308</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0238180"/>
                  </a:ext>
                </a:extLst>
              </a:tr>
              <a:tr h="630366">
                <a:tc>
                  <a:txBody>
                    <a:bodyPr/>
                    <a:lstStyle/>
                    <a:p>
                      <a:pPr marL="0" marR="0">
                        <a:lnSpc>
                          <a:spcPct val="107000"/>
                        </a:lnSpc>
                        <a:spcBef>
                          <a:spcPts val="0"/>
                        </a:spcBef>
                        <a:spcAft>
                          <a:spcPts val="0"/>
                        </a:spcAft>
                        <a:tabLst>
                          <a:tab pos="4675505" algn="r"/>
                        </a:tabLst>
                      </a:pP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Building Cultures of Preparedness: Teaching &amp; Learning Culture-Based Approaches in EM </a:t>
                      </a:r>
                      <a:r>
                        <a:rPr lang="en-US" sz="18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Laura Olson, Eric Stern, </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S125</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7430777"/>
                  </a:ext>
                </a:extLst>
              </a:tr>
              <a:tr h="630366">
                <a:tc>
                  <a:txBody>
                    <a:bodyPr/>
                    <a:lstStyle/>
                    <a:p>
                      <a:pPr marL="0" marR="0">
                        <a:lnSpc>
                          <a:spcPct val="107000"/>
                        </a:lnSpc>
                        <a:spcBef>
                          <a:spcPts val="0"/>
                        </a:spcBef>
                        <a:spcAft>
                          <a:spcPts val="0"/>
                        </a:spcAft>
                        <a:tabLst>
                          <a:tab pos="4710430" algn="r"/>
                        </a:tabLst>
                      </a:pPr>
                      <a:r>
                        <a:rPr lang="en-US" sz="18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Integrating the Core Competencies of Resilience into Engineering Education </a:t>
                      </a:r>
                      <a:r>
                        <a:rPr lang="en-US" sz="18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Richard Fosse</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K318</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8568927"/>
                  </a:ext>
                </a:extLst>
              </a:tr>
              <a:tr h="604077">
                <a:tc>
                  <a:txBody>
                    <a:bodyPr/>
                    <a:lstStyle/>
                    <a:p>
                      <a:pPr marL="0" marR="0">
                        <a:spcBef>
                          <a:spcPts val="0"/>
                        </a:spcBef>
                        <a:spcAft>
                          <a:spcPts val="0"/>
                        </a:spcAft>
                        <a:tabLst>
                          <a:tab pos="2555875" algn="ctr"/>
                          <a:tab pos="4710430" algn="r"/>
                        </a:tabLst>
                      </a:pPr>
                      <a:r>
                        <a:rPr lang="en-US" sz="1800"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Teaching, Tenure, and Dissertations: How Can I Possibly Accomplish Everything? </a:t>
                      </a:r>
                      <a:r>
                        <a:rPr lang="en-US" sz="1800" b="0"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dirty="0">
                          <a:solidFill>
                            <a:schemeClr val="accent6">
                              <a:lumMod val="5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Shawn Bayouth, Amy Hyman, Joseph Richmond</a:t>
                      </a:r>
                      <a:endParaRPr lang="en-US" sz="1800"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8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S121/S122</a:t>
                      </a:r>
                      <a:endParaRPr lang="en-US" sz="18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8616790"/>
                  </a:ext>
                </a:extLst>
              </a:tr>
            </a:tbl>
          </a:graphicData>
        </a:graphic>
      </p:graphicFrame>
    </p:spTree>
    <p:extLst>
      <p:ext uri="{BB962C8B-B14F-4D97-AF65-F5344CB8AC3E}">
        <p14:creationId xmlns:p14="http://schemas.microsoft.com/office/powerpoint/2010/main" val="10036862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9659"/>
            <a:ext cx="8229600" cy="639763"/>
          </a:xfrm>
        </p:spPr>
        <p:txBody>
          <a:bodyPr/>
          <a:lstStyle/>
          <a:p>
            <a:pPr algn="ctr"/>
            <a:r>
              <a:rPr lang="en-US" dirty="0"/>
              <a:t>Afternoon Sessions</a:t>
            </a:r>
          </a:p>
        </p:txBody>
      </p:sp>
      <p:sp>
        <p:nvSpPr>
          <p:cNvPr id="12" name="Rectangle 1"/>
          <p:cNvSpPr>
            <a:spLocks noChangeArrowheads="1"/>
          </p:cNvSpPr>
          <p:nvPr/>
        </p:nvSpPr>
        <p:spPr bwMode="auto">
          <a:xfrm>
            <a:off x="1314452" y="1467862"/>
            <a:ext cx="65" cy="382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1269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graphicFrame>
        <p:nvGraphicFramePr>
          <p:cNvPr id="2" name="Table 1">
            <a:extLst>
              <a:ext uri="{FF2B5EF4-FFF2-40B4-BE49-F238E27FC236}">
                <a16:creationId xmlns:a16="http://schemas.microsoft.com/office/drawing/2014/main" id="{CBFFB540-8A40-4224-BF83-57181991E6B1}"/>
              </a:ext>
            </a:extLst>
          </p:cNvPr>
          <p:cNvGraphicFramePr>
            <a:graphicFrameLocks noGrp="1"/>
          </p:cNvGraphicFramePr>
          <p:nvPr>
            <p:extLst/>
          </p:nvPr>
        </p:nvGraphicFramePr>
        <p:xfrm>
          <a:off x="457200" y="838200"/>
          <a:ext cx="8229599" cy="4956353"/>
        </p:xfrm>
        <a:graphic>
          <a:graphicData uri="http://schemas.openxmlformats.org/drawingml/2006/table">
            <a:tbl>
              <a:tblPr firstRow="1" firstCol="1" bandRow="1"/>
              <a:tblGrid>
                <a:gridCol w="7259952">
                  <a:extLst>
                    <a:ext uri="{9D8B030D-6E8A-4147-A177-3AD203B41FA5}">
                      <a16:colId xmlns:a16="http://schemas.microsoft.com/office/drawing/2014/main" val="1961882266"/>
                    </a:ext>
                  </a:extLst>
                </a:gridCol>
                <a:gridCol w="969647">
                  <a:extLst>
                    <a:ext uri="{9D8B030D-6E8A-4147-A177-3AD203B41FA5}">
                      <a16:colId xmlns:a16="http://schemas.microsoft.com/office/drawing/2014/main" val="3336570148"/>
                    </a:ext>
                  </a:extLst>
                </a:gridCol>
              </a:tblGrid>
              <a:tr h="307023">
                <a:tc>
                  <a:txBody>
                    <a:bodyPr/>
                    <a:lstStyle/>
                    <a:p>
                      <a:pPr marL="228600" marR="0" algn="ctr">
                        <a:lnSpc>
                          <a:spcPct val="107000"/>
                        </a:lnSpc>
                        <a:spcBef>
                          <a:spcPts val="0"/>
                        </a:spcBef>
                        <a:spcAft>
                          <a:spcPts val="600"/>
                        </a:spcAft>
                        <a:tabLst>
                          <a:tab pos="4675505" algn="r"/>
                        </a:tabLst>
                      </a:pP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Thursday, June 6</a:t>
                      </a:r>
                      <a:r>
                        <a:rPr lang="en-US" sz="2000" b="1" baseline="30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th </a:t>
                      </a: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3:00–5:00</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marL="0" marR="0" algn="ctr">
                        <a:lnSpc>
                          <a:spcPct val="107000"/>
                        </a:lnSpc>
                        <a:spcBef>
                          <a:spcPts val="0"/>
                        </a:spcBef>
                        <a:spcAft>
                          <a:spcPts val="0"/>
                        </a:spcAft>
                      </a:pP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Room</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118444342"/>
                  </a:ext>
                </a:extLst>
              </a:tr>
              <a:tr h="680593">
                <a:tc>
                  <a:txBody>
                    <a:bodyPr/>
                    <a:lstStyle/>
                    <a:p>
                      <a:pPr marL="0" marR="0">
                        <a:lnSpc>
                          <a:spcPct val="107000"/>
                        </a:lnSpc>
                        <a:spcBef>
                          <a:spcPts val="0"/>
                        </a:spcBef>
                        <a:spcAft>
                          <a:spcPts val="0"/>
                        </a:spcAft>
                        <a:tabLst>
                          <a:tab pos="4715510" algn="r"/>
                        </a:tabLst>
                      </a:pPr>
                      <a:r>
                        <a:rPr lang="en-US" sz="2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1) Accreditation SIG</a:t>
                      </a:r>
                      <a:r>
                        <a:rPr lang="en-US" sz="20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Larry Porter</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715510" algn="r"/>
                        </a:tabLst>
                      </a:pPr>
                      <a:r>
                        <a:rPr lang="en-US" sz="2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 New Program Resources &amp; Support SIG </a:t>
                      </a:r>
                      <a:r>
                        <a:rPr lang="en-US" sz="20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David Taylor</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S125</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2887970"/>
                  </a:ext>
                </a:extLst>
              </a:tr>
              <a:tr h="630019">
                <a:tc>
                  <a:txBody>
                    <a:bodyPr/>
                    <a:lstStyle/>
                    <a:p>
                      <a:pPr marL="0" marR="0">
                        <a:lnSpc>
                          <a:spcPct val="107000"/>
                        </a:lnSpc>
                        <a:spcBef>
                          <a:spcPts val="0"/>
                        </a:spcBef>
                        <a:spcAft>
                          <a:spcPts val="0"/>
                        </a:spcAft>
                        <a:tabLst>
                          <a:tab pos="728980" algn="l"/>
                          <a:tab pos="4715510" algn="r"/>
                        </a:tabLst>
                      </a:pPr>
                      <a:r>
                        <a:rPr lang="en-US" sz="2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Creating Change Agents: Developing Leadership Skills in the Classroom </a:t>
                      </a:r>
                      <a:r>
                        <a:rPr lang="en-US" sz="20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Carol Cwiak</a:t>
                      </a:r>
                      <a:r>
                        <a:rPr lang="en-US" sz="2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K318</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1865535"/>
                  </a:ext>
                </a:extLst>
              </a:tr>
              <a:tr h="967410">
                <a:tc>
                  <a:txBody>
                    <a:bodyPr/>
                    <a:lstStyle/>
                    <a:p>
                      <a:pPr marL="0" marR="0">
                        <a:lnSpc>
                          <a:spcPct val="107000"/>
                        </a:lnSpc>
                        <a:spcBef>
                          <a:spcPts val="0"/>
                        </a:spcBef>
                        <a:spcAft>
                          <a:spcPts val="0"/>
                        </a:spcAft>
                        <a:tabLst>
                          <a:tab pos="4715510" algn="r"/>
                        </a:tabLst>
                      </a:pPr>
                      <a:r>
                        <a:rPr lang="en-US" sz="2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1) Diversifying our Source of Solutions</a:t>
                      </a:r>
                      <a:r>
                        <a:rPr lang="en-US" sz="20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David McIntyre </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tabLst>
                          <a:tab pos="4715510" algn="r"/>
                        </a:tabLst>
                      </a:pPr>
                      <a:r>
                        <a:rPr lang="en-US" sz="2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2) Pracademics: Bridging the Gap between Academics and Practitioners in Emergency Management </a:t>
                      </a:r>
                      <a:r>
                        <a:rPr lang="en-US" sz="20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a:t>
                      </a: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Paula Buchanan</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M202</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5983516"/>
                  </a:ext>
                </a:extLst>
              </a:tr>
              <a:tr h="685800">
                <a:tc>
                  <a:txBody>
                    <a:bodyPr/>
                    <a:lstStyle/>
                    <a:p>
                      <a:pPr marL="0" marR="0">
                        <a:lnSpc>
                          <a:spcPct val="107000"/>
                        </a:lnSpc>
                        <a:spcBef>
                          <a:spcPts val="0"/>
                        </a:spcBef>
                        <a:spcAft>
                          <a:spcPts val="0"/>
                        </a:spcAft>
                        <a:tabLst>
                          <a:tab pos="4715510" algn="r"/>
                        </a:tabLst>
                      </a:pPr>
                      <a:r>
                        <a:rPr lang="en-US" sz="2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Climate Security: A Pre-Mortem Approach to a Sustainable Global Future</a:t>
                      </a:r>
                      <a:r>
                        <a:rPr lang="en-US" sz="20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John Comiskey</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L100</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1207567"/>
                  </a:ext>
                </a:extLst>
              </a:tr>
              <a:tr h="990600">
                <a:tc>
                  <a:txBody>
                    <a:bodyPr/>
                    <a:lstStyle/>
                    <a:p>
                      <a:pPr marL="0" marR="0">
                        <a:lnSpc>
                          <a:spcPct val="107000"/>
                        </a:lnSpc>
                        <a:spcBef>
                          <a:spcPts val="0"/>
                        </a:spcBef>
                        <a:spcAft>
                          <a:spcPts val="0"/>
                        </a:spcAft>
                        <a:tabLst>
                          <a:tab pos="4715510" algn="r"/>
                        </a:tabLst>
                      </a:pP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Resilience and Emergency Management: Exploring the Psychological Dynamics of Leadership </a:t>
                      </a:r>
                      <a:r>
                        <a:rPr lang="en-US" sz="20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Antoinette Collarini Schlossberg, Bernard Jones </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K302</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5191235"/>
                  </a:ext>
                </a:extLst>
              </a:tr>
              <a:tr h="685800">
                <a:tc>
                  <a:txBody>
                    <a:bodyPr/>
                    <a:lstStyle/>
                    <a:p>
                      <a:pPr marL="0" marR="0">
                        <a:lnSpc>
                          <a:spcPct val="107000"/>
                        </a:lnSpc>
                        <a:spcBef>
                          <a:spcPts val="0"/>
                        </a:spcBef>
                        <a:spcAft>
                          <a:spcPts val="0"/>
                        </a:spcAft>
                        <a:tabLst>
                          <a:tab pos="4715510" algn="r"/>
                        </a:tabLst>
                      </a:pP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000"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Understanding International Cultural Competencies in Disaster Planning and Response</a:t>
                      </a:r>
                      <a:r>
                        <a:rPr lang="en-US" sz="2000" b="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Thomas J. Carey, Ali Gheith</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2000" b="1" dirty="0">
                          <a:solidFill>
                            <a:schemeClr val="accent6">
                              <a:lumMod val="50000"/>
                            </a:schemeClr>
                          </a:solidFill>
                          <a:effectLst/>
                          <a:latin typeface="Times New Roman" panose="02020603050405020304" pitchFamily="18" charset="0"/>
                          <a:ea typeface="Calibri" panose="020F0502020204030204" pitchFamily="34" charset="0"/>
                          <a:cs typeface="Times New Roman" panose="02020603050405020304" pitchFamily="18" charset="0"/>
                        </a:rPr>
                        <a:t>K308</a:t>
                      </a:r>
                      <a:endParaRPr lang="en-US" sz="2000" dirty="0">
                        <a:solidFill>
                          <a:schemeClr val="accent6">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3574" marR="635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939653"/>
                  </a:ext>
                </a:extLst>
              </a:tr>
            </a:tbl>
          </a:graphicData>
        </a:graphic>
      </p:graphicFrame>
    </p:spTree>
    <p:extLst>
      <p:ext uri="{BB962C8B-B14F-4D97-AF65-F5344CB8AC3E}">
        <p14:creationId xmlns:p14="http://schemas.microsoft.com/office/powerpoint/2010/main" val="2129674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F2620-24CC-407D-8B2E-6C5A4A085656}"/>
              </a:ext>
            </a:extLst>
          </p:cNvPr>
          <p:cNvSpPr>
            <a:spLocks noGrp="1"/>
          </p:cNvSpPr>
          <p:nvPr>
            <p:ph type="title"/>
          </p:nvPr>
        </p:nvSpPr>
        <p:spPr>
          <a:xfrm>
            <a:off x="-76200" y="0"/>
            <a:ext cx="9220199" cy="1066800"/>
          </a:xfrm>
        </p:spPr>
        <p:txBody>
          <a:bodyPr/>
          <a:lstStyle/>
          <a:p>
            <a:pPr algn="ctr"/>
            <a:r>
              <a:rPr lang="en-US" dirty="0"/>
              <a:t>Our Symposium Artist &amp; Singing Tree</a:t>
            </a:r>
          </a:p>
        </p:txBody>
      </p:sp>
      <p:pic>
        <p:nvPicPr>
          <p:cNvPr id="5" name="Online Media 4" title="Singing Tree Forest">
            <a:hlinkClick r:id="" action="ppaction://media"/>
            <a:extLst>
              <a:ext uri="{FF2B5EF4-FFF2-40B4-BE49-F238E27FC236}">
                <a16:creationId xmlns:a16="http://schemas.microsoft.com/office/drawing/2014/main" id="{2B61159E-5141-4887-92ED-CC670ABAC4EB}"/>
              </a:ext>
            </a:extLst>
          </p:cNvPr>
          <p:cNvPicPr>
            <a:picLocks noGrp="1" noRot="1" noChangeAspect="1"/>
          </p:cNvPicPr>
          <p:nvPr>
            <p:ph idx="1"/>
            <a:videoFile r:link="rId1"/>
          </p:nvPr>
        </p:nvPicPr>
        <p:blipFill>
          <a:blip r:embed="rId4"/>
          <a:stretch>
            <a:fillRect/>
          </a:stretch>
        </p:blipFill>
        <p:spPr>
          <a:xfrm>
            <a:off x="2133600" y="1600200"/>
            <a:ext cx="4572000" cy="2571750"/>
          </a:xfrm>
          <a:prstGeom prst="rect">
            <a:avLst/>
          </a:prstGeom>
        </p:spPr>
      </p:pic>
      <p:sp>
        <p:nvSpPr>
          <p:cNvPr id="4" name="Slide Number Placeholder 3">
            <a:extLst>
              <a:ext uri="{FF2B5EF4-FFF2-40B4-BE49-F238E27FC236}">
                <a16:creationId xmlns:a16="http://schemas.microsoft.com/office/drawing/2014/main" id="{CBD53728-5C48-43BE-BE27-6E13E42D6BBF}"/>
              </a:ext>
            </a:extLst>
          </p:cNvPr>
          <p:cNvSpPr>
            <a:spLocks noGrp="1"/>
          </p:cNvSpPr>
          <p:nvPr>
            <p:ph type="sldNum" sz="quarter" idx="10"/>
          </p:nvPr>
        </p:nvSpPr>
        <p:spPr/>
        <p:txBody>
          <a:bodyPr/>
          <a:lstStyle/>
          <a:p>
            <a:fld id="{F7FA732E-F0FC-4546-B861-DF79321443FE}" type="slidenum">
              <a:rPr lang="en-US" altLang="en-US" smtClean="0"/>
              <a:pPr/>
              <a:t>6</a:t>
            </a:fld>
            <a:endParaRPr lang="en-US" altLang="en-US" dirty="0"/>
          </a:p>
        </p:txBody>
      </p:sp>
      <p:pic>
        <p:nvPicPr>
          <p:cNvPr id="7" name="Picture 6">
            <a:extLst>
              <a:ext uri="{FF2B5EF4-FFF2-40B4-BE49-F238E27FC236}">
                <a16:creationId xmlns:a16="http://schemas.microsoft.com/office/drawing/2014/main" id="{D0B00848-666B-4D3B-9DA3-B91EFF36E9CF}"/>
              </a:ext>
            </a:extLst>
          </p:cNvPr>
          <p:cNvPicPr>
            <a:picLocks noChangeAspect="1"/>
          </p:cNvPicPr>
          <p:nvPr/>
        </p:nvPicPr>
        <p:blipFill>
          <a:blip r:embed="rId5"/>
          <a:stretch>
            <a:fillRect/>
          </a:stretch>
        </p:blipFill>
        <p:spPr>
          <a:xfrm>
            <a:off x="2514600" y="4403518"/>
            <a:ext cx="1589468" cy="1708564"/>
          </a:xfrm>
          <a:prstGeom prst="rect">
            <a:avLst/>
          </a:prstGeom>
        </p:spPr>
      </p:pic>
      <p:sp>
        <p:nvSpPr>
          <p:cNvPr id="8" name="TextBox 7">
            <a:extLst>
              <a:ext uri="{FF2B5EF4-FFF2-40B4-BE49-F238E27FC236}">
                <a16:creationId xmlns:a16="http://schemas.microsoft.com/office/drawing/2014/main" id="{C947FD75-B66B-489B-88BA-F30282BC6D54}"/>
              </a:ext>
            </a:extLst>
          </p:cNvPr>
          <p:cNvSpPr txBox="1"/>
          <p:nvPr/>
        </p:nvSpPr>
        <p:spPr>
          <a:xfrm>
            <a:off x="4422914" y="4749968"/>
            <a:ext cx="4340086" cy="1015663"/>
          </a:xfrm>
          <a:prstGeom prst="rect">
            <a:avLst/>
          </a:prstGeom>
          <a:noFill/>
        </p:spPr>
        <p:txBody>
          <a:bodyPr wrap="square" rtlCol="0">
            <a:spAutoFit/>
          </a:bodyPr>
          <a:lstStyle/>
          <a:p>
            <a:r>
              <a:rPr lang="en-US" dirty="0">
                <a:solidFill>
                  <a:schemeClr val="bg2">
                    <a:lumMod val="75000"/>
                  </a:schemeClr>
                </a:solidFill>
              </a:rPr>
              <a:t>Laurie Marshall, </a:t>
            </a:r>
          </a:p>
          <a:p>
            <a:r>
              <a:rPr lang="en-US" sz="1800" dirty="0">
                <a:solidFill>
                  <a:schemeClr val="bg2">
                    <a:lumMod val="75000"/>
                  </a:schemeClr>
                </a:solidFill>
              </a:rPr>
              <a:t>Artist-Faculty- Storyteller- Collaborator</a:t>
            </a:r>
          </a:p>
          <a:p>
            <a:r>
              <a:rPr lang="en-US" sz="1800" dirty="0">
                <a:solidFill>
                  <a:schemeClr val="bg2">
                    <a:lumMod val="75000"/>
                  </a:schemeClr>
                </a:solidFill>
                <a:hlinkClick r:id="rId6"/>
              </a:rPr>
              <a:t>http://laurie-marshall.com</a:t>
            </a:r>
            <a:r>
              <a:rPr lang="en-US" sz="1800" dirty="0">
                <a:solidFill>
                  <a:schemeClr val="bg2">
                    <a:lumMod val="75000"/>
                  </a:schemeClr>
                </a:solidFill>
              </a:rPr>
              <a:t> </a:t>
            </a:r>
          </a:p>
        </p:txBody>
      </p:sp>
    </p:spTree>
    <p:extLst>
      <p:ext uri="{BB962C8B-B14F-4D97-AF65-F5344CB8AC3E}">
        <p14:creationId xmlns:p14="http://schemas.microsoft.com/office/powerpoint/2010/main" val="33955682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ctrTitle"/>
          </p:nvPr>
        </p:nvSpPr>
        <p:spPr>
          <a:xfrm>
            <a:off x="458786" y="4267200"/>
            <a:ext cx="8226425" cy="701675"/>
          </a:xfrm>
        </p:spPr>
        <p:txBody>
          <a:bodyPr/>
          <a:lstStyle/>
          <a:p>
            <a:pPr algn="ctr"/>
            <a:r>
              <a:rPr lang="en-US" altLang="en-US" dirty="0"/>
              <a:t>Highlights from the 44</a:t>
            </a:r>
            <a:r>
              <a:rPr lang="en-US" altLang="en-US" baseline="30000" dirty="0"/>
              <a:t>th</a:t>
            </a:r>
            <a:r>
              <a:rPr lang="en-US" altLang="en-US" dirty="0"/>
              <a:t> Annual Natural Hazards Workshop</a:t>
            </a:r>
            <a:endParaRPr lang="en-US" altLang="en-US" sz="1800" dirty="0"/>
          </a:p>
        </p:txBody>
      </p:sp>
      <p:sp>
        <p:nvSpPr>
          <p:cNvPr id="4099" name="Subtitle 5"/>
          <p:cNvSpPr>
            <a:spLocks noGrp="1"/>
          </p:cNvSpPr>
          <p:nvPr>
            <p:ph type="subTitle" idx="1"/>
          </p:nvPr>
        </p:nvSpPr>
        <p:spPr>
          <a:xfrm>
            <a:off x="685800" y="5181600"/>
            <a:ext cx="8151815" cy="1038225"/>
          </a:xfrm>
          <a:noFill/>
        </p:spPr>
        <p:txBody>
          <a:bodyPr/>
          <a:lstStyle/>
          <a:p>
            <a:pPr algn="r">
              <a:spcBef>
                <a:spcPts val="0"/>
              </a:spcBef>
            </a:pPr>
            <a:r>
              <a:rPr lang="en-US" altLang="en-US" dirty="0"/>
              <a:t>Jolie Breeden</a:t>
            </a:r>
          </a:p>
          <a:p>
            <a:pPr algn="r">
              <a:spcBef>
                <a:spcPts val="0"/>
              </a:spcBef>
            </a:pPr>
            <a:r>
              <a:rPr lang="en-US" altLang="en-US" dirty="0"/>
              <a:t>Lead Editor and Science Communicator</a:t>
            </a:r>
          </a:p>
          <a:p>
            <a:pPr algn="r">
              <a:spcBef>
                <a:spcPts val="0"/>
              </a:spcBef>
            </a:pPr>
            <a:r>
              <a:rPr lang="en-US" altLang="en-US" dirty="0"/>
              <a:t>Natural Hazards Center</a:t>
            </a:r>
          </a:p>
          <a:p>
            <a:pPr algn="r">
              <a:spcBef>
                <a:spcPts val="0"/>
              </a:spcBef>
            </a:pPr>
            <a:r>
              <a:rPr lang="en-US" altLang="en-US" dirty="0"/>
              <a:t>University of Colorado Boulder</a:t>
            </a:r>
          </a:p>
        </p:txBody>
      </p:sp>
      <p:pic>
        <p:nvPicPr>
          <p:cNvPr id="10" name="Picture Placeholder 9">
            <a:extLst>
              <a:ext uri="{FF2B5EF4-FFF2-40B4-BE49-F238E27FC236}">
                <a16:creationId xmlns:a16="http://schemas.microsoft.com/office/drawing/2014/main" id="{E09A507A-0FC7-5547-9E5A-DB9BA2422D15}"/>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21875" b="21875"/>
          <a:stretch>
            <a:fillRect/>
          </a:stretch>
        </p:blipFill>
        <p:spPr/>
      </p:pic>
    </p:spTree>
    <p:extLst>
      <p:ext uri="{BB962C8B-B14F-4D97-AF65-F5344CB8AC3E}">
        <p14:creationId xmlns:p14="http://schemas.microsoft.com/office/powerpoint/2010/main" val="5478579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2"/>
          <p:cNvSpPr>
            <a:spLocks noGrp="1" noChangeArrowheads="1"/>
          </p:cNvSpPr>
          <p:nvPr>
            <p:ph type="title"/>
          </p:nvPr>
        </p:nvSpPr>
        <p:spPr/>
        <p:txBody>
          <a:bodyPr/>
          <a:lstStyle/>
          <a:p>
            <a:r>
              <a:rPr lang="en-US" altLang="en-US" dirty="0"/>
              <a:t>Workshop Overview</a:t>
            </a:r>
            <a:endParaRPr lang="en-US" altLang="en-US" sz="2400" dirty="0"/>
          </a:p>
        </p:txBody>
      </p:sp>
      <p:sp>
        <p:nvSpPr>
          <p:cNvPr id="8196" name="Rectangle 35"/>
          <p:cNvSpPr>
            <a:spLocks noGrp="1" noChangeArrowheads="1"/>
          </p:cNvSpPr>
          <p:nvPr>
            <p:ph idx="1"/>
          </p:nvPr>
        </p:nvSpPr>
        <p:spPr/>
        <p:txBody>
          <a:bodyPr/>
          <a:lstStyle/>
          <a:p>
            <a:pPr>
              <a:defRPr/>
            </a:pPr>
            <a:r>
              <a:rPr lang="en-US" dirty="0"/>
              <a:t>History</a:t>
            </a:r>
          </a:p>
          <a:p>
            <a:pPr>
              <a:defRPr/>
            </a:pPr>
            <a:r>
              <a:rPr lang="en-US" dirty="0"/>
              <a:t>Structure</a:t>
            </a:r>
          </a:p>
          <a:p>
            <a:pPr lvl="1">
              <a:defRPr/>
            </a:pPr>
            <a:r>
              <a:rPr lang="en-US" dirty="0"/>
              <a:t>Keynote</a:t>
            </a:r>
          </a:p>
          <a:p>
            <a:pPr lvl="1">
              <a:defRPr/>
            </a:pPr>
            <a:r>
              <a:rPr lang="en-US" dirty="0"/>
              <a:t>Plenaries</a:t>
            </a:r>
          </a:p>
          <a:p>
            <a:pPr lvl="1">
              <a:defRPr/>
            </a:pPr>
            <a:r>
              <a:rPr lang="en-US" dirty="0"/>
              <a:t>Roundtables</a:t>
            </a:r>
          </a:p>
          <a:p>
            <a:pPr lvl="1">
              <a:defRPr/>
            </a:pPr>
            <a:r>
              <a:rPr lang="en-US" dirty="0"/>
              <a:t>Concurrent Sessions</a:t>
            </a:r>
          </a:p>
          <a:p>
            <a:pPr lvl="1">
              <a:defRPr/>
            </a:pPr>
            <a:r>
              <a:rPr lang="en-US" dirty="0"/>
              <a:t>Recent Research and Projects Sessions</a:t>
            </a:r>
          </a:p>
          <a:p>
            <a:pPr lvl="1">
              <a:defRPr/>
            </a:pPr>
            <a:r>
              <a:rPr lang="en-US" dirty="0"/>
              <a:t>Poster Sessions</a:t>
            </a:r>
          </a:p>
          <a:p>
            <a:pPr lvl="1">
              <a:defRPr/>
            </a:pPr>
            <a:r>
              <a:rPr lang="en-US" dirty="0"/>
              <a:t>Special Events</a:t>
            </a:r>
          </a:p>
          <a:p>
            <a:pPr>
              <a:defRPr/>
            </a:pPr>
            <a:r>
              <a:rPr lang="en-US" dirty="0"/>
              <a:t>Researchers Meeting</a:t>
            </a:r>
          </a:p>
        </p:txBody>
      </p:sp>
      <p:pic>
        <p:nvPicPr>
          <p:cNvPr id="3" name="Picture 2">
            <a:extLst>
              <a:ext uri="{FF2B5EF4-FFF2-40B4-BE49-F238E27FC236}">
                <a16:creationId xmlns:a16="http://schemas.microsoft.com/office/drawing/2014/main" id="{52F433C0-8C0F-6D46-877E-5792E834B3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9756" y="1194486"/>
            <a:ext cx="3299581" cy="4596714"/>
          </a:xfrm>
          <a:prstGeom prst="rect">
            <a:avLst/>
          </a:prstGeom>
        </p:spPr>
      </p:pic>
      <p:sp>
        <p:nvSpPr>
          <p:cNvPr id="9" name="Slide Number Placeholder 8">
            <a:extLst>
              <a:ext uri="{FF2B5EF4-FFF2-40B4-BE49-F238E27FC236}">
                <a16:creationId xmlns:a16="http://schemas.microsoft.com/office/drawing/2014/main" id="{322CC0F5-A56D-6346-9286-0973442FB1C3}"/>
              </a:ext>
            </a:extLst>
          </p:cNvPr>
          <p:cNvSpPr>
            <a:spLocks noGrp="1"/>
          </p:cNvSpPr>
          <p:nvPr>
            <p:ph type="sldNum" sz="quarter" idx="10"/>
          </p:nvPr>
        </p:nvSpPr>
        <p:spPr/>
        <p:txBody>
          <a:bodyPr/>
          <a:lstStyle/>
          <a:p>
            <a:fld id="{F7FA732E-F0FC-4546-B861-DF79321443FE}" type="slidenum">
              <a:rPr lang="en-US" altLang="en-US" smtClean="0"/>
              <a:pPr/>
              <a:t>61</a:t>
            </a:fld>
            <a:endParaRPr lang="en-US"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2"/>
          <p:cNvSpPr>
            <a:spLocks noGrp="1" noChangeArrowheads="1"/>
          </p:cNvSpPr>
          <p:nvPr>
            <p:ph type="title"/>
          </p:nvPr>
        </p:nvSpPr>
        <p:spPr/>
        <p:txBody>
          <a:bodyPr/>
          <a:lstStyle/>
          <a:p>
            <a:r>
              <a:rPr lang="en-US" altLang="en-US" dirty="0"/>
              <a:t>Communication Philosophy</a:t>
            </a:r>
            <a:endParaRPr lang="en-US" altLang="en-US" sz="2400" dirty="0"/>
          </a:p>
        </p:txBody>
      </p:sp>
      <p:sp>
        <p:nvSpPr>
          <p:cNvPr id="8196" name="Rectangle 35"/>
          <p:cNvSpPr>
            <a:spLocks noGrp="1" noChangeArrowheads="1"/>
          </p:cNvSpPr>
          <p:nvPr>
            <p:ph type="body" idx="1"/>
          </p:nvPr>
        </p:nvSpPr>
        <p:spPr>
          <a:xfrm>
            <a:off x="457200" y="1066800"/>
            <a:ext cx="4813442" cy="4495800"/>
          </a:xfrm>
        </p:spPr>
        <p:txBody>
          <a:bodyPr/>
          <a:lstStyle/>
          <a:p>
            <a:pPr>
              <a:defRPr/>
            </a:pPr>
            <a:r>
              <a:rPr lang="en-US" dirty="0"/>
              <a:t>LET’S TALK!</a:t>
            </a:r>
          </a:p>
          <a:p>
            <a:pPr lvl="1">
              <a:defRPr/>
            </a:pPr>
            <a:r>
              <a:rPr lang="en-US" dirty="0"/>
              <a:t>Long Breaks and Lunches</a:t>
            </a:r>
          </a:p>
          <a:p>
            <a:pPr lvl="1">
              <a:defRPr/>
            </a:pPr>
            <a:r>
              <a:rPr lang="en-US" dirty="0"/>
              <a:t>Nearly half of each session devoted to audience interaction</a:t>
            </a:r>
          </a:p>
          <a:p>
            <a:pPr lvl="1">
              <a:defRPr/>
            </a:pPr>
            <a:r>
              <a:rPr lang="en-US" dirty="0"/>
              <a:t>Career Kickstarter</a:t>
            </a:r>
          </a:p>
          <a:p>
            <a:pPr lvl="1">
              <a:defRPr/>
            </a:pPr>
            <a:r>
              <a:rPr lang="en-US" dirty="0"/>
              <a:t>Orientations and Roundtables</a:t>
            </a:r>
          </a:p>
          <a:p>
            <a:pPr lvl="1">
              <a:defRPr/>
            </a:pPr>
            <a:r>
              <a:rPr lang="en-US" dirty="0"/>
              <a:t>Self Introductions</a:t>
            </a:r>
          </a:p>
          <a:p>
            <a:pPr lvl="1">
              <a:defRPr/>
            </a:pPr>
            <a:r>
              <a:rPr lang="en-US" dirty="0"/>
              <a:t>Research and Practice Highlights</a:t>
            </a:r>
          </a:p>
          <a:p>
            <a:pPr lvl="1">
              <a:defRPr/>
            </a:pPr>
            <a:r>
              <a:rPr lang="en-US" dirty="0"/>
              <a:t>No titles or acronyms</a:t>
            </a:r>
          </a:p>
        </p:txBody>
      </p:sp>
      <p:pic>
        <p:nvPicPr>
          <p:cNvPr id="3" name="Picture 2">
            <a:extLst>
              <a:ext uri="{FF2B5EF4-FFF2-40B4-BE49-F238E27FC236}">
                <a16:creationId xmlns:a16="http://schemas.microsoft.com/office/drawing/2014/main" id="{6FA8E161-D0FB-C743-97BA-F87811A0F3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381500" y="1714500"/>
            <a:ext cx="4800599" cy="3200400"/>
          </a:xfrm>
          <a:prstGeom prst="rect">
            <a:avLst/>
          </a:prstGeom>
        </p:spPr>
      </p:pic>
      <p:sp>
        <p:nvSpPr>
          <p:cNvPr id="2" name="Slide Number Placeholder 1">
            <a:extLst>
              <a:ext uri="{FF2B5EF4-FFF2-40B4-BE49-F238E27FC236}">
                <a16:creationId xmlns:a16="http://schemas.microsoft.com/office/drawing/2014/main" id="{E30FFE80-6F99-3A4D-8D1C-78C8343481FB}"/>
              </a:ext>
            </a:extLst>
          </p:cNvPr>
          <p:cNvSpPr>
            <a:spLocks noGrp="1"/>
          </p:cNvSpPr>
          <p:nvPr>
            <p:ph type="sldNum" sz="quarter" idx="10"/>
          </p:nvPr>
        </p:nvSpPr>
        <p:spPr/>
        <p:txBody>
          <a:bodyPr/>
          <a:lstStyle/>
          <a:p>
            <a:fld id="{F7FA732E-F0FC-4546-B861-DF79321443FE}" type="slidenum">
              <a:rPr lang="en-US" altLang="en-US" smtClean="0"/>
              <a:pPr/>
              <a:t>62</a:t>
            </a:fld>
            <a:endParaRPr lang="en-US" altLang="en-US"/>
          </a:p>
        </p:txBody>
      </p:sp>
    </p:spTree>
    <p:extLst>
      <p:ext uri="{BB962C8B-B14F-4D97-AF65-F5344CB8AC3E}">
        <p14:creationId xmlns:p14="http://schemas.microsoft.com/office/powerpoint/2010/main" val="33942437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97A2E-F554-0647-8B90-5D5AE7976E7B}"/>
              </a:ext>
            </a:extLst>
          </p:cNvPr>
          <p:cNvSpPr>
            <a:spLocks noGrp="1"/>
          </p:cNvSpPr>
          <p:nvPr>
            <p:ph type="title"/>
          </p:nvPr>
        </p:nvSpPr>
        <p:spPr/>
        <p:txBody>
          <a:bodyPr/>
          <a:lstStyle/>
          <a:p>
            <a:r>
              <a:rPr lang="en-US" dirty="0"/>
              <a:t>Certification Credits and Evaluation</a:t>
            </a:r>
          </a:p>
        </p:txBody>
      </p:sp>
      <p:sp>
        <p:nvSpPr>
          <p:cNvPr id="6" name="Content Placeholder 5">
            <a:extLst>
              <a:ext uri="{FF2B5EF4-FFF2-40B4-BE49-F238E27FC236}">
                <a16:creationId xmlns:a16="http://schemas.microsoft.com/office/drawing/2014/main" id="{28456FEF-3C88-CF49-8760-395DE3F1EFF0}"/>
              </a:ext>
            </a:extLst>
          </p:cNvPr>
          <p:cNvSpPr txBox="1">
            <a:spLocks/>
          </p:cNvSpPr>
          <p:nvPr/>
        </p:nvSpPr>
        <p:spPr bwMode="auto">
          <a:xfrm>
            <a:off x="4539456" y="1295400"/>
            <a:ext cx="4171308" cy="493122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33363" indent="-233363" algn="l" rtl="0" eaLnBrk="0" fontAlgn="base" hangingPunct="0">
              <a:spcBef>
                <a:spcPct val="60000"/>
              </a:spcBef>
              <a:spcAft>
                <a:spcPct val="0"/>
              </a:spcAft>
              <a:buClr>
                <a:srgbClr val="333333"/>
              </a:buClr>
              <a:buFont typeface="Wingdings" panose="05000000000000000000" pitchFamily="2" charset="2"/>
              <a:buChar char="§"/>
              <a:defRPr sz="2200" baseline="0">
                <a:solidFill>
                  <a:srgbClr val="333333"/>
                </a:solidFill>
                <a:latin typeface="+mn-lt"/>
                <a:ea typeface="+mn-ea"/>
                <a:cs typeface="+mn-cs"/>
              </a:defRPr>
            </a:lvl1pPr>
            <a:lvl2pPr marL="571500" indent="-223838" algn="l" rtl="0" eaLnBrk="0" fontAlgn="base" hangingPunct="0">
              <a:spcBef>
                <a:spcPct val="30000"/>
              </a:spcBef>
              <a:spcAft>
                <a:spcPct val="0"/>
              </a:spcAft>
              <a:buClr>
                <a:srgbClr val="333333"/>
              </a:buClr>
              <a:buFont typeface="Wingdings" panose="05000000000000000000" pitchFamily="2" charset="2"/>
              <a:buChar char="§"/>
              <a:defRPr sz="2200" baseline="0">
                <a:solidFill>
                  <a:srgbClr val="333333"/>
                </a:solidFill>
                <a:latin typeface="+mn-lt"/>
              </a:defRPr>
            </a:lvl2pPr>
            <a:lvl3pPr marL="909638" indent="-222250" algn="l" rtl="0" eaLnBrk="0" fontAlgn="base" hangingPunct="0">
              <a:spcBef>
                <a:spcPct val="30000"/>
              </a:spcBef>
              <a:spcAft>
                <a:spcPct val="0"/>
              </a:spcAft>
              <a:buClr>
                <a:srgbClr val="333333"/>
              </a:buClr>
              <a:buFont typeface="Wingdings" panose="05000000000000000000" pitchFamily="2" charset="2"/>
              <a:buChar char="§"/>
              <a:defRPr sz="2200" baseline="0">
                <a:solidFill>
                  <a:srgbClr val="333333"/>
                </a:solidFill>
                <a:latin typeface="+mn-lt"/>
              </a:defRPr>
            </a:lvl3pPr>
            <a:lvl4pPr marL="1258888" indent="-231775" algn="l" rtl="0" eaLnBrk="0" fontAlgn="base" hangingPunct="0">
              <a:spcBef>
                <a:spcPct val="30000"/>
              </a:spcBef>
              <a:spcAft>
                <a:spcPct val="0"/>
              </a:spcAft>
              <a:buClr>
                <a:srgbClr val="333333"/>
              </a:buClr>
              <a:buFont typeface="Wingdings" panose="05000000000000000000" pitchFamily="2" charset="2"/>
              <a:buChar char="§"/>
              <a:defRPr sz="2000" baseline="0">
                <a:solidFill>
                  <a:srgbClr val="333333"/>
                </a:solidFill>
                <a:latin typeface="+mn-lt"/>
              </a:defRPr>
            </a:lvl4pPr>
            <a:lvl5pPr marL="1598613" indent="-222250" algn="l" rtl="0" eaLnBrk="0" fontAlgn="base" hangingPunct="0">
              <a:spcBef>
                <a:spcPct val="30000"/>
              </a:spcBef>
              <a:spcAft>
                <a:spcPct val="0"/>
              </a:spcAft>
              <a:buClr>
                <a:srgbClr val="333333"/>
              </a:buClr>
              <a:buFont typeface="Wingdings" panose="05000000000000000000" pitchFamily="2" charset="2"/>
              <a:buChar char="§"/>
              <a:defRPr sz="2000" baseline="0">
                <a:solidFill>
                  <a:srgbClr val="333333"/>
                </a:solidFill>
                <a:latin typeface="+mn-lt"/>
              </a:defRPr>
            </a:lvl5pPr>
            <a:lvl6pPr marL="2055813" indent="-222250" algn="l" rtl="0" eaLnBrk="0" fontAlgn="base" hangingPunct="0">
              <a:spcBef>
                <a:spcPct val="30000"/>
              </a:spcBef>
              <a:spcAft>
                <a:spcPct val="0"/>
              </a:spcAft>
              <a:buClr>
                <a:srgbClr val="B0B1B3"/>
              </a:buClr>
              <a:buFont typeface="Wingdings" pitchFamily="2" charset="2"/>
              <a:buChar char="§"/>
              <a:defRPr sz="1800">
                <a:solidFill>
                  <a:srgbClr val="EFF7FF"/>
                </a:solidFill>
                <a:latin typeface="+mn-lt"/>
              </a:defRPr>
            </a:lvl6pPr>
            <a:lvl7pPr marL="2513013" indent="-222250" algn="l" rtl="0" eaLnBrk="0" fontAlgn="base" hangingPunct="0">
              <a:spcBef>
                <a:spcPct val="30000"/>
              </a:spcBef>
              <a:spcAft>
                <a:spcPct val="0"/>
              </a:spcAft>
              <a:buClr>
                <a:srgbClr val="B0B1B3"/>
              </a:buClr>
              <a:buFont typeface="Wingdings" pitchFamily="2" charset="2"/>
              <a:buChar char="§"/>
              <a:defRPr sz="1800">
                <a:solidFill>
                  <a:srgbClr val="EFF7FF"/>
                </a:solidFill>
                <a:latin typeface="+mn-lt"/>
              </a:defRPr>
            </a:lvl7pPr>
            <a:lvl8pPr marL="2970213" indent="-222250" algn="l" rtl="0" eaLnBrk="0" fontAlgn="base" hangingPunct="0">
              <a:spcBef>
                <a:spcPct val="30000"/>
              </a:spcBef>
              <a:spcAft>
                <a:spcPct val="0"/>
              </a:spcAft>
              <a:buClr>
                <a:srgbClr val="B0B1B3"/>
              </a:buClr>
              <a:buFont typeface="Wingdings" pitchFamily="2" charset="2"/>
              <a:buChar char="§"/>
              <a:defRPr sz="1800">
                <a:solidFill>
                  <a:srgbClr val="EFF7FF"/>
                </a:solidFill>
                <a:latin typeface="+mn-lt"/>
              </a:defRPr>
            </a:lvl8pPr>
            <a:lvl9pPr marL="3427413" indent="-222250" algn="l" rtl="0" eaLnBrk="0" fontAlgn="base" hangingPunct="0">
              <a:spcBef>
                <a:spcPct val="30000"/>
              </a:spcBef>
              <a:spcAft>
                <a:spcPct val="0"/>
              </a:spcAft>
              <a:buClr>
                <a:srgbClr val="B0B1B3"/>
              </a:buClr>
              <a:buFont typeface="Wingdings" pitchFamily="2" charset="2"/>
              <a:buChar char="§"/>
              <a:defRPr sz="1800">
                <a:solidFill>
                  <a:srgbClr val="EFF7FF"/>
                </a:solidFill>
                <a:latin typeface="+mn-lt"/>
              </a:defRPr>
            </a:lvl9pPr>
          </a:lstStyle>
          <a:p>
            <a:r>
              <a:rPr lang="en-US" kern="0"/>
              <a:t>Continuing Education Credits</a:t>
            </a:r>
          </a:p>
          <a:p>
            <a:pPr lvl="1"/>
            <a:r>
              <a:rPr lang="en-US" sz="2000" kern="0"/>
              <a:t>Certified Floodplain  Manager</a:t>
            </a:r>
          </a:p>
          <a:p>
            <a:pPr lvl="1"/>
            <a:r>
              <a:rPr lang="en-US" sz="2000" kern="0"/>
              <a:t>Certified or Associate Emergency Manager</a:t>
            </a:r>
          </a:p>
          <a:p>
            <a:pPr lvl="1"/>
            <a:r>
              <a:rPr lang="en-US" sz="2000" kern="0"/>
              <a:t>American Planning Association</a:t>
            </a:r>
          </a:p>
          <a:p>
            <a:r>
              <a:rPr lang="en-US" kern="0"/>
              <a:t>Evaluation Survey:</a:t>
            </a:r>
          </a:p>
          <a:p>
            <a:pPr lvl="1"/>
            <a:r>
              <a:rPr lang="en-US" kern="0">
                <a:hlinkClick r:id="rId2"/>
              </a:rPr>
              <a:t>hazards.colorado.edu/2019workshopsurvey</a:t>
            </a:r>
            <a:endParaRPr lang="en-US" kern="0"/>
          </a:p>
          <a:p>
            <a:pPr marL="347662" lvl="1" indent="0">
              <a:buFont typeface="Wingdings" panose="05000000000000000000" pitchFamily="2" charset="2"/>
              <a:buNone/>
            </a:pPr>
            <a:r>
              <a:rPr lang="en-US" kern="0"/>
              <a:t> </a:t>
            </a:r>
            <a:endParaRPr lang="en-US" kern="0" dirty="0"/>
          </a:p>
        </p:txBody>
      </p:sp>
      <p:pic>
        <p:nvPicPr>
          <p:cNvPr id="7" name="Content Placeholder 6">
            <a:extLst>
              <a:ext uri="{FF2B5EF4-FFF2-40B4-BE49-F238E27FC236}">
                <a16:creationId xmlns:a16="http://schemas.microsoft.com/office/drawing/2014/main" id="{8AE75D62-D90B-DE41-A4D5-D9DE8F2A64F5}"/>
              </a:ext>
            </a:extLst>
          </p:cNvPr>
          <p:cNvPicPr>
            <a:picLocks noGrp="1" noChangeAspect="1"/>
          </p:cNvPicPr>
          <p:nvPr>
            <p:ph sz="half" idx="1"/>
          </p:nvPr>
        </p:nvPicPr>
        <p:blipFill>
          <a:blip r:embed="rId3"/>
          <a:stretch>
            <a:fillRect/>
          </a:stretch>
        </p:blipFill>
        <p:spPr>
          <a:xfrm>
            <a:off x="469446" y="1143000"/>
            <a:ext cx="4014107" cy="4495800"/>
          </a:xfrm>
          <a:prstGeom prst="rect">
            <a:avLst/>
          </a:prstGeom>
        </p:spPr>
      </p:pic>
      <p:sp>
        <p:nvSpPr>
          <p:cNvPr id="8" name="Slide Number Placeholder 7">
            <a:extLst>
              <a:ext uri="{FF2B5EF4-FFF2-40B4-BE49-F238E27FC236}">
                <a16:creationId xmlns:a16="http://schemas.microsoft.com/office/drawing/2014/main" id="{F0AC1FC1-2871-6247-B2AC-E7841832D0AB}"/>
              </a:ext>
            </a:extLst>
          </p:cNvPr>
          <p:cNvSpPr>
            <a:spLocks noGrp="1"/>
          </p:cNvSpPr>
          <p:nvPr>
            <p:ph type="sldNum" sz="quarter" idx="12"/>
          </p:nvPr>
        </p:nvSpPr>
        <p:spPr/>
        <p:txBody>
          <a:bodyPr/>
          <a:lstStyle/>
          <a:p>
            <a:fld id="{761CF5A0-9398-492E-BDB0-3D094766FCA7}" type="slidenum">
              <a:rPr lang="en-US" altLang="en-US" smtClean="0"/>
              <a:pPr/>
              <a:t>63</a:t>
            </a:fld>
            <a:endParaRPr lang="en-US" altLang="en-US"/>
          </a:p>
        </p:txBody>
      </p:sp>
    </p:spTree>
    <p:extLst>
      <p:ext uri="{BB962C8B-B14F-4D97-AF65-F5344CB8AC3E}">
        <p14:creationId xmlns:p14="http://schemas.microsoft.com/office/powerpoint/2010/main" val="13049234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4"/>
          <p:cNvSpPr>
            <a:spLocks noGrp="1" noChangeArrowheads="1"/>
          </p:cNvSpPr>
          <p:nvPr>
            <p:ph type="title"/>
          </p:nvPr>
        </p:nvSpPr>
        <p:spPr/>
        <p:txBody>
          <a:bodyPr/>
          <a:lstStyle/>
          <a:p>
            <a:r>
              <a:rPr lang="en-US" altLang="en-US" dirty="0"/>
              <a:t>2019 Workshop Details</a:t>
            </a:r>
          </a:p>
        </p:txBody>
      </p:sp>
      <p:pic>
        <p:nvPicPr>
          <p:cNvPr id="3" name="Picture 2">
            <a:extLst>
              <a:ext uri="{FF2B5EF4-FFF2-40B4-BE49-F238E27FC236}">
                <a16:creationId xmlns:a16="http://schemas.microsoft.com/office/drawing/2014/main" id="{1C41093C-F9F4-114A-8BDE-E5AB6CF21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913" y="2514600"/>
            <a:ext cx="4000500" cy="3200400"/>
          </a:xfrm>
          <a:prstGeom prst="rect">
            <a:avLst/>
          </a:prstGeom>
        </p:spPr>
      </p:pic>
      <p:sp>
        <p:nvSpPr>
          <p:cNvPr id="5" name="Rectangle 4">
            <a:extLst>
              <a:ext uri="{FF2B5EF4-FFF2-40B4-BE49-F238E27FC236}">
                <a16:creationId xmlns:a16="http://schemas.microsoft.com/office/drawing/2014/main" id="{6BE0D24A-2AF9-AF4F-A49D-34D346C8814D}"/>
              </a:ext>
            </a:extLst>
          </p:cNvPr>
          <p:cNvSpPr/>
          <p:nvPr/>
        </p:nvSpPr>
        <p:spPr>
          <a:xfrm>
            <a:off x="4174671" y="1143000"/>
            <a:ext cx="4378779" cy="2246769"/>
          </a:xfrm>
          <a:prstGeom prst="rect">
            <a:avLst/>
          </a:prstGeom>
        </p:spPr>
        <p:txBody>
          <a:bodyPr wrap="square">
            <a:spAutoFit/>
          </a:bodyPr>
          <a:lstStyle/>
          <a:p>
            <a:endParaRPr lang="en-US" b="1" dirty="0">
              <a:solidFill>
                <a:schemeClr val="accent6">
                  <a:lumMod val="50000"/>
                </a:schemeClr>
              </a:solidFill>
            </a:endParaRPr>
          </a:p>
          <a:p>
            <a:pPr algn="ctr"/>
            <a:r>
              <a:rPr lang="en-US" sz="3200" b="1" dirty="0">
                <a:solidFill>
                  <a:srgbClr val="005288"/>
                </a:solidFill>
              </a:rPr>
              <a:t>Convergence</a:t>
            </a:r>
          </a:p>
          <a:p>
            <a:pPr algn="ctr"/>
            <a:r>
              <a:rPr lang="en-US" dirty="0">
                <a:solidFill>
                  <a:srgbClr val="005288"/>
                </a:solidFill>
              </a:rPr>
              <a:t> </a:t>
            </a:r>
            <a:br>
              <a:rPr lang="en-US" dirty="0">
                <a:solidFill>
                  <a:srgbClr val="005288"/>
                </a:solidFill>
              </a:rPr>
            </a:br>
            <a:r>
              <a:rPr lang="en-US" sz="2000" dirty="0">
                <a:solidFill>
                  <a:srgbClr val="005288"/>
                </a:solidFill>
              </a:rPr>
              <a:t>Coming Together to Improve Hazards and Disaster Research, Policy, and Practice</a:t>
            </a:r>
          </a:p>
        </p:txBody>
      </p:sp>
      <p:sp>
        <p:nvSpPr>
          <p:cNvPr id="8" name="Slide Number Placeholder 7">
            <a:extLst>
              <a:ext uri="{FF2B5EF4-FFF2-40B4-BE49-F238E27FC236}">
                <a16:creationId xmlns:a16="http://schemas.microsoft.com/office/drawing/2014/main" id="{C28BC77B-D210-7B42-8772-E69FDE52BEB2}"/>
              </a:ext>
            </a:extLst>
          </p:cNvPr>
          <p:cNvSpPr>
            <a:spLocks noGrp="1"/>
          </p:cNvSpPr>
          <p:nvPr>
            <p:ph type="sldNum" sz="quarter" idx="12"/>
          </p:nvPr>
        </p:nvSpPr>
        <p:spPr/>
        <p:txBody>
          <a:bodyPr/>
          <a:lstStyle/>
          <a:p>
            <a:fld id="{761CF5A0-9398-492E-BDB0-3D094766FCA7}" type="slidenum">
              <a:rPr lang="en-US" altLang="en-US" smtClean="0"/>
              <a:pPr/>
              <a:t>64</a:t>
            </a:fld>
            <a:endParaRPr lang="en-US" alt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8A84A-ED6E-2D4F-B42C-96B913733916}"/>
              </a:ext>
            </a:extLst>
          </p:cNvPr>
          <p:cNvSpPr>
            <a:spLocks noGrp="1"/>
          </p:cNvSpPr>
          <p:nvPr>
            <p:ph type="title"/>
          </p:nvPr>
        </p:nvSpPr>
        <p:spPr/>
        <p:txBody>
          <a:bodyPr/>
          <a:lstStyle/>
          <a:p>
            <a:r>
              <a:rPr lang="en-US" dirty="0"/>
              <a:t>Graphic Recordings</a:t>
            </a:r>
          </a:p>
        </p:txBody>
      </p:sp>
      <p:sp>
        <p:nvSpPr>
          <p:cNvPr id="5" name="Slide Number Placeholder 4">
            <a:extLst>
              <a:ext uri="{FF2B5EF4-FFF2-40B4-BE49-F238E27FC236}">
                <a16:creationId xmlns:a16="http://schemas.microsoft.com/office/drawing/2014/main" id="{F081F916-E1AD-D447-B18E-B2F3E252D687}"/>
              </a:ext>
            </a:extLst>
          </p:cNvPr>
          <p:cNvSpPr>
            <a:spLocks noGrp="1"/>
          </p:cNvSpPr>
          <p:nvPr>
            <p:ph type="sldNum" sz="quarter" idx="12"/>
          </p:nvPr>
        </p:nvSpPr>
        <p:spPr/>
        <p:txBody>
          <a:bodyPr/>
          <a:lstStyle/>
          <a:p>
            <a:fld id="{761CF5A0-9398-492E-BDB0-3D094766FCA7}" type="slidenum">
              <a:rPr lang="en-US" altLang="en-US" smtClean="0"/>
              <a:pPr/>
              <a:t>65</a:t>
            </a:fld>
            <a:endParaRPr lang="en-US" altLang="en-US"/>
          </a:p>
        </p:txBody>
      </p:sp>
      <p:sp>
        <p:nvSpPr>
          <p:cNvPr id="9" name="Content Placeholder 8">
            <a:extLst>
              <a:ext uri="{FF2B5EF4-FFF2-40B4-BE49-F238E27FC236}">
                <a16:creationId xmlns:a16="http://schemas.microsoft.com/office/drawing/2014/main" id="{EC373618-188C-F04C-A8CE-0F2727C7EFE3}"/>
              </a:ext>
            </a:extLst>
          </p:cNvPr>
          <p:cNvSpPr>
            <a:spLocks noGrp="1"/>
          </p:cNvSpPr>
          <p:nvPr>
            <p:ph sz="half" idx="11"/>
          </p:nvPr>
        </p:nvSpPr>
        <p:spPr>
          <a:xfrm>
            <a:off x="653966" y="5334000"/>
            <a:ext cx="8037971" cy="712343"/>
          </a:xfrm>
        </p:spPr>
        <p:txBody>
          <a:bodyPr/>
          <a:lstStyle/>
          <a:p>
            <a:r>
              <a:rPr lang="en-US" sz="2000" i="1" dirty="0"/>
              <a:t>Thank you </a:t>
            </a:r>
            <a:r>
              <a:rPr lang="en-US" sz="2000" i="1" dirty="0" err="1"/>
              <a:t>Alece</a:t>
            </a:r>
            <a:r>
              <a:rPr lang="en-US" sz="2000" i="1" dirty="0"/>
              <a:t> Birnbach and Impact360 Alliance!</a:t>
            </a:r>
            <a:br>
              <a:rPr lang="en-US" sz="2000" i="1" dirty="0"/>
            </a:br>
            <a:r>
              <a:rPr lang="en-US" sz="1400" i="1" dirty="0">
                <a:hlinkClick r:id="rId2"/>
              </a:rPr>
              <a:t>hazards.colorado.edu/workshop/2019/graphic-recordings</a:t>
            </a:r>
            <a:endParaRPr lang="en-US" sz="1400" i="1" dirty="0"/>
          </a:p>
          <a:p>
            <a:endParaRPr lang="en-US" sz="1400" i="1" dirty="0"/>
          </a:p>
        </p:txBody>
      </p:sp>
      <p:pic>
        <p:nvPicPr>
          <p:cNvPr id="11" name="Picture 10">
            <a:extLst>
              <a:ext uri="{FF2B5EF4-FFF2-40B4-BE49-F238E27FC236}">
                <a16:creationId xmlns:a16="http://schemas.microsoft.com/office/drawing/2014/main" id="{1101CEAE-0C50-B04C-8231-39C16ADA9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966" y="1072578"/>
            <a:ext cx="7846341" cy="3962402"/>
          </a:xfrm>
          <a:prstGeom prst="rect">
            <a:avLst/>
          </a:prstGeom>
        </p:spPr>
      </p:pic>
    </p:spTree>
    <p:extLst>
      <p:ext uri="{BB962C8B-B14F-4D97-AF65-F5344CB8AC3E}">
        <p14:creationId xmlns:p14="http://schemas.microsoft.com/office/powerpoint/2010/main" val="16695763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D795F-F6F5-1144-9CB0-81D5D3690185}"/>
              </a:ext>
            </a:extLst>
          </p:cNvPr>
          <p:cNvSpPr>
            <a:spLocks noGrp="1"/>
          </p:cNvSpPr>
          <p:nvPr>
            <p:ph type="title"/>
          </p:nvPr>
        </p:nvSpPr>
        <p:spPr/>
        <p:txBody>
          <a:bodyPr/>
          <a:lstStyle/>
          <a:p>
            <a:r>
              <a:rPr lang="en-US" dirty="0"/>
              <a:t>After the Storm</a:t>
            </a:r>
          </a:p>
        </p:txBody>
      </p:sp>
      <p:pic>
        <p:nvPicPr>
          <p:cNvPr id="7" name="Content Placeholder 6">
            <a:extLst>
              <a:ext uri="{FF2B5EF4-FFF2-40B4-BE49-F238E27FC236}">
                <a16:creationId xmlns:a16="http://schemas.microsoft.com/office/drawing/2014/main" id="{D1C2498E-5B1C-8F47-BDB2-D44AB6D55659}"/>
              </a:ext>
            </a:extLst>
          </p:cNvPr>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28600" y="1447800"/>
            <a:ext cx="4794148" cy="3288556"/>
          </a:xfrm>
        </p:spPr>
      </p:pic>
      <p:sp>
        <p:nvSpPr>
          <p:cNvPr id="4" name="Content Placeholder 3">
            <a:extLst>
              <a:ext uri="{FF2B5EF4-FFF2-40B4-BE49-F238E27FC236}">
                <a16:creationId xmlns:a16="http://schemas.microsoft.com/office/drawing/2014/main" id="{0160103B-614C-4640-9CD5-D6CA37767044}"/>
              </a:ext>
            </a:extLst>
          </p:cNvPr>
          <p:cNvSpPr>
            <a:spLocks noGrp="1"/>
          </p:cNvSpPr>
          <p:nvPr>
            <p:ph sz="half" idx="11"/>
          </p:nvPr>
        </p:nvSpPr>
        <p:spPr>
          <a:xfrm>
            <a:off x="5181600" y="1295400"/>
            <a:ext cx="3505200" cy="4876800"/>
          </a:xfrm>
        </p:spPr>
        <p:txBody>
          <a:bodyPr/>
          <a:lstStyle/>
          <a:p>
            <a:r>
              <a:rPr lang="en-US" dirty="0"/>
              <a:t>A Dramatic Presentation of the Experiences of 2013 Moore, Oklahoma Tornado</a:t>
            </a:r>
          </a:p>
          <a:p>
            <a:r>
              <a:rPr lang="en-US" dirty="0"/>
              <a:t>A unique NSF CAREER proposal output</a:t>
            </a:r>
          </a:p>
          <a:p>
            <a:r>
              <a:rPr lang="en-US" dirty="0"/>
              <a:t>Convergence of academics, practitioners, policymakers, and artists.</a:t>
            </a:r>
          </a:p>
          <a:p>
            <a:pPr marL="0" indent="0">
              <a:buNone/>
            </a:pPr>
            <a:r>
              <a:rPr lang="en-US" sz="1400" i="1" dirty="0"/>
              <a:t>More Info: Ali Nejat, </a:t>
            </a:r>
            <a:r>
              <a:rPr lang="en-US" sz="1400" i="1" dirty="0" err="1"/>
              <a:t>Ali.Nejat@ttu.edu</a:t>
            </a:r>
            <a:r>
              <a:rPr lang="en-US" sz="1400" i="1" dirty="0"/>
              <a:t> </a:t>
            </a:r>
          </a:p>
        </p:txBody>
      </p:sp>
      <p:sp>
        <p:nvSpPr>
          <p:cNvPr id="5" name="Slide Number Placeholder 4">
            <a:extLst>
              <a:ext uri="{FF2B5EF4-FFF2-40B4-BE49-F238E27FC236}">
                <a16:creationId xmlns:a16="http://schemas.microsoft.com/office/drawing/2014/main" id="{499D7CC9-CE06-FC47-A304-9ECD1EC47DFF}"/>
              </a:ext>
            </a:extLst>
          </p:cNvPr>
          <p:cNvSpPr>
            <a:spLocks noGrp="1"/>
          </p:cNvSpPr>
          <p:nvPr>
            <p:ph type="sldNum" sz="quarter" idx="12"/>
          </p:nvPr>
        </p:nvSpPr>
        <p:spPr/>
        <p:txBody>
          <a:bodyPr/>
          <a:lstStyle/>
          <a:p>
            <a:fld id="{761CF5A0-9398-492E-BDB0-3D094766FCA7}" type="slidenum">
              <a:rPr lang="en-US" altLang="en-US" smtClean="0"/>
              <a:pPr/>
              <a:t>66</a:t>
            </a:fld>
            <a:endParaRPr lang="en-US" altLang="en-US"/>
          </a:p>
        </p:txBody>
      </p:sp>
    </p:spTree>
    <p:extLst>
      <p:ext uri="{BB962C8B-B14F-4D97-AF65-F5344CB8AC3E}">
        <p14:creationId xmlns:p14="http://schemas.microsoft.com/office/powerpoint/2010/main" val="11009374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B1FEC-B0D4-DB40-8E8A-CAC7FFB45866}"/>
              </a:ext>
            </a:extLst>
          </p:cNvPr>
          <p:cNvSpPr>
            <a:spLocks noGrp="1"/>
          </p:cNvSpPr>
          <p:nvPr>
            <p:ph type="title"/>
          </p:nvPr>
        </p:nvSpPr>
        <p:spPr/>
        <p:txBody>
          <a:bodyPr/>
          <a:lstStyle/>
          <a:p>
            <a:r>
              <a:rPr lang="en-US" dirty="0"/>
              <a:t>Bill Anderson Fund</a:t>
            </a:r>
          </a:p>
        </p:txBody>
      </p:sp>
      <p:pic>
        <p:nvPicPr>
          <p:cNvPr id="7" name="Content Placeholder 6">
            <a:extLst>
              <a:ext uri="{FF2B5EF4-FFF2-40B4-BE49-F238E27FC236}">
                <a16:creationId xmlns:a16="http://schemas.microsoft.com/office/drawing/2014/main" id="{2EFAF260-21AE-6241-AAD0-EAD5A918DF2E}"/>
              </a:ext>
            </a:extLst>
          </p:cNvPr>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15913" y="1219200"/>
            <a:ext cx="5000625" cy="3333750"/>
          </a:xfrm>
        </p:spPr>
      </p:pic>
      <p:sp>
        <p:nvSpPr>
          <p:cNvPr id="4" name="Content Placeholder 3">
            <a:extLst>
              <a:ext uri="{FF2B5EF4-FFF2-40B4-BE49-F238E27FC236}">
                <a16:creationId xmlns:a16="http://schemas.microsoft.com/office/drawing/2014/main" id="{61FA895E-3734-E346-B0FC-3B1881DFB289}"/>
              </a:ext>
            </a:extLst>
          </p:cNvPr>
          <p:cNvSpPr>
            <a:spLocks noGrp="1"/>
          </p:cNvSpPr>
          <p:nvPr>
            <p:ph sz="half" idx="11"/>
          </p:nvPr>
        </p:nvSpPr>
        <p:spPr>
          <a:xfrm>
            <a:off x="5715000" y="1143000"/>
            <a:ext cx="2971800" cy="4495801"/>
          </a:xfrm>
        </p:spPr>
        <p:txBody>
          <a:bodyPr/>
          <a:lstStyle/>
          <a:p>
            <a:pPr marL="0" indent="0">
              <a:buNone/>
            </a:pPr>
            <a:r>
              <a:rPr lang="en-US" b="1" dirty="0"/>
              <a:t>Bill Anderson Fund</a:t>
            </a:r>
          </a:p>
          <a:p>
            <a:r>
              <a:rPr lang="en-US" dirty="0"/>
              <a:t>Celebrated five years of mentoring the next generation of hazards leaders from historically underrepresented groups.</a:t>
            </a:r>
          </a:p>
        </p:txBody>
      </p:sp>
      <p:sp>
        <p:nvSpPr>
          <p:cNvPr id="5" name="Slide Number Placeholder 4">
            <a:extLst>
              <a:ext uri="{FF2B5EF4-FFF2-40B4-BE49-F238E27FC236}">
                <a16:creationId xmlns:a16="http://schemas.microsoft.com/office/drawing/2014/main" id="{EDD592BB-225B-BE49-B59D-6E42A1E47B2C}"/>
              </a:ext>
            </a:extLst>
          </p:cNvPr>
          <p:cNvSpPr>
            <a:spLocks noGrp="1"/>
          </p:cNvSpPr>
          <p:nvPr>
            <p:ph type="sldNum" sz="quarter" idx="12"/>
          </p:nvPr>
        </p:nvSpPr>
        <p:spPr/>
        <p:txBody>
          <a:bodyPr/>
          <a:lstStyle/>
          <a:p>
            <a:fld id="{761CF5A0-9398-492E-BDB0-3D094766FCA7}" type="slidenum">
              <a:rPr lang="en-US" altLang="en-US" smtClean="0"/>
              <a:pPr/>
              <a:t>67</a:t>
            </a:fld>
            <a:endParaRPr lang="en-US" altLang="en-US"/>
          </a:p>
        </p:txBody>
      </p:sp>
    </p:spTree>
    <p:extLst>
      <p:ext uri="{BB962C8B-B14F-4D97-AF65-F5344CB8AC3E}">
        <p14:creationId xmlns:p14="http://schemas.microsoft.com/office/powerpoint/2010/main" val="7601178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4"/>
          <p:cNvSpPr>
            <a:spLocks noGrp="1" noChangeArrowheads="1"/>
          </p:cNvSpPr>
          <p:nvPr>
            <p:ph type="title"/>
          </p:nvPr>
        </p:nvSpPr>
        <p:spPr/>
        <p:txBody>
          <a:bodyPr/>
          <a:lstStyle/>
          <a:p>
            <a:r>
              <a:rPr lang="en-US" altLang="en-US" dirty="0"/>
              <a:t>2019 Workshop Attendance </a:t>
            </a:r>
          </a:p>
        </p:txBody>
      </p:sp>
      <p:sp>
        <p:nvSpPr>
          <p:cNvPr id="8" name="TextBox 7">
            <a:extLst>
              <a:ext uri="{FF2B5EF4-FFF2-40B4-BE49-F238E27FC236}">
                <a16:creationId xmlns:a16="http://schemas.microsoft.com/office/drawing/2014/main" id="{90C2BDD0-986E-A24F-9834-8DCF670EDC46}"/>
              </a:ext>
            </a:extLst>
          </p:cNvPr>
          <p:cNvSpPr txBox="1"/>
          <p:nvPr/>
        </p:nvSpPr>
        <p:spPr>
          <a:xfrm>
            <a:off x="762000" y="5198955"/>
            <a:ext cx="7589728" cy="707886"/>
          </a:xfrm>
          <a:prstGeom prst="rect">
            <a:avLst/>
          </a:prstGeom>
          <a:noFill/>
        </p:spPr>
        <p:txBody>
          <a:bodyPr wrap="square" rtlCol="0">
            <a:spAutoFit/>
          </a:bodyPr>
          <a:lstStyle/>
          <a:p>
            <a:pPr algn="ctr"/>
            <a:r>
              <a:rPr lang="en-US" sz="4000" dirty="0">
                <a:solidFill>
                  <a:srgbClr val="005288"/>
                </a:solidFill>
                <a:latin typeface="+mj-lt"/>
                <a:cs typeface="Arial" panose="020B0604020202020204" pitchFamily="34" charset="0"/>
              </a:rPr>
              <a:t>661 Registrants</a:t>
            </a:r>
            <a:r>
              <a:rPr lang="en-US" sz="4000" b="1" dirty="0">
                <a:solidFill>
                  <a:srgbClr val="005288"/>
                </a:solidFill>
                <a:latin typeface="+mj-lt"/>
                <a:cs typeface="Arial" panose="020B0604020202020204" pitchFamily="34" charset="0"/>
              </a:rPr>
              <a:t> </a:t>
            </a:r>
          </a:p>
        </p:txBody>
      </p:sp>
      <p:sp>
        <p:nvSpPr>
          <p:cNvPr id="2" name="Slide Number Placeholder 1">
            <a:extLst>
              <a:ext uri="{FF2B5EF4-FFF2-40B4-BE49-F238E27FC236}">
                <a16:creationId xmlns:a16="http://schemas.microsoft.com/office/drawing/2014/main" id="{3CE95630-9862-7E47-BCAB-C994DAF0A746}"/>
              </a:ext>
            </a:extLst>
          </p:cNvPr>
          <p:cNvSpPr>
            <a:spLocks noGrp="1"/>
          </p:cNvSpPr>
          <p:nvPr>
            <p:ph type="sldNum" sz="quarter" idx="10"/>
          </p:nvPr>
        </p:nvSpPr>
        <p:spPr/>
        <p:txBody>
          <a:bodyPr/>
          <a:lstStyle/>
          <a:p>
            <a:fld id="{F7FA732E-F0FC-4546-B861-DF79321443FE}" type="slidenum">
              <a:rPr lang="en-US" altLang="en-US" smtClean="0"/>
              <a:pPr/>
              <a:t>68</a:t>
            </a:fld>
            <a:endParaRPr lang="en-US" altLang="en-US"/>
          </a:p>
        </p:txBody>
      </p:sp>
      <p:pic>
        <p:nvPicPr>
          <p:cNvPr id="4" name="Picture 3">
            <a:extLst>
              <a:ext uri="{FF2B5EF4-FFF2-40B4-BE49-F238E27FC236}">
                <a16:creationId xmlns:a16="http://schemas.microsoft.com/office/drawing/2014/main" id="{C5486A97-5D1F-9A40-880D-47F16405D1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913" y="1170031"/>
            <a:ext cx="8672740" cy="4028924"/>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title"/>
          </p:nvPr>
        </p:nvSpPr>
        <p:spPr/>
        <p:txBody>
          <a:bodyPr/>
          <a:lstStyle/>
          <a:p>
            <a:r>
              <a:rPr lang="en-US" altLang="en-US" dirty="0"/>
              <a:t>2019 Workshop Attendees by Sector</a:t>
            </a:r>
          </a:p>
        </p:txBody>
      </p:sp>
      <p:grpSp>
        <p:nvGrpSpPr>
          <p:cNvPr id="54" name="Group 53">
            <a:extLst>
              <a:ext uri="{FF2B5EF4-FFF2-40B4-BE49-F238E27FC236}">
                <a16:creationId xmlns:a16="http://schemas.microsoft.com/office/drawing/2014/main" id="{D372FFF9-7DE5-9146-9D4E-E6EA89EF446B}"/>
              </a:ext>
            </a:extLst>
          </p:cNvPr>
          <p:cNvGrpSpPr/>
          <p:nvPr/>
        </p:nvGrpSpPr>
        <p:grpSpPr>
          <a:xfrm>
            <a:off x="608809" y="1424459"/>
            <a:ext cx="8068462" cy="3922685"/>
            <a:chOff x="764826" y="947541"/>
            <a:chExt cx="11700858" cy="5614893"/>
          </a:xfrm>
        </p:grpSpPr>
        <p:grpSp>
          <p:nvGrpSpPr>
            <p:cNvPr id="55" name="Group 54">
              <a:extLst>
                <a:ext uri="{FF2B5EF4-FFF2-40B4-BE49-F238E27FC236}">
                  <a16:creationId xmlns:a16="http://schemas.microsoft.com/office/drawing/2014/main" id="{33E43A7B-A5E7-AC40-A9C6-BE600E2C721C}"/>
                </a:ext>
              </a:extLst>
            </p:cNvPr>
            <p:cNvGrpSpPr/>
            <p:nvPr/>
          </p:nvGrpSpPr>
          <p:grpSpPr>
            <a:xfrm>
              <a:off x="3948268" y="1002145"/>
              <a:ext cx="1598192" cy="5551054"/>
              <a:chOff x="360218" y="653473"/>
              <a:chExt cx="1598192" cy="5551054"/>
            </a:xfrm>
            <a:solidFill>
              <a:srgbClr val="69C071"/>
            </a:solidFill>
          </p:grpSpPr>
          <p:cxnSp>
            <p:nvCxnSpPr>
              <p:cNvPr id="74" name="Straight Connector 73">
                <a:extLst>
                  <a:ext uri="{FF2B5EF4-FFF2-40B4-BE49-F238E27FC236}">
                    <a16:creationId xmlns:a16="http://schemas.microsoft.com/office/drawing/2014/main" id="{CAC864DC-5D50-5241-8C1E-FDA0D87A6E39}"/>
                  </a:ext>
                </a:extLst>
              </p:cNvPr>
              <p:cNvCxnSpPr/>
              <p:nvPr/>
            </p:nvCxnSpPr>
            <p:spPr>
              <a:xfrm>
                <a:off x="360218" y="653473"/>
                <a:ext cx="0" cy="5551054"/>
              </a:xfrm>
              <a:prstGeom prst="line">
                <a:avLst/>
              </a:prstGeom>
              <a:solidFill>
                <a:srgbClr val="FDD900"/>
              </a:solidFill>
              <a:ln w="28575" cap="flat" cmpd="sng" algn="ctr">
                <a:solidFill>
                  <a:srgbClr val="FDD900"/>
                </a:solidFill>
                <a:prstDash val="solid"/>
              </a:ln>
              <a:effectLst/>
            </p:spPr>
          </p:cxnSp>
          <p:sp>
            <p:nvSpPr>
              <p:cNvPr id="75" name="Rectangle 74">
                <a:extLst>
                  <a:ext uri="{FF2B5EF4-FFF2-40B4-BE49-F238E27FC236}">
                    <a16:creationId xmlns:a16="http://schemas.microsoft.com/office/drawing/2014/main" id="{A1E7382A-923A-D447-B1FE-E33F03DEDEAB}"/>
                  </a:ext>
                </a:extLst>
              </p:cNvPr>
              <p:cNvSpPr/>
              <p:nvPr/>
            </p:nvSpPr>
            <p:spPr>
              <a:xfrm>
                <a:off x="376498" y="4757423"/>
                <a:ext cx="1581912" cy="1444752"/>
              </a:xfrm>
              <a:prstGeom prst="rect">
                <a:avLst/>
              </a:prstGeom>
              <a:solidFill>
                <a:srgbClr val="FDD900"/>
              </a:solidFill>
              <a:ln w="1397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DD900"/>
                  </a:solidFill>
                  <a:effectLst/>
                  <a:uLnTx/>
                  <a:uFillTx/>
                  <a:latin typeface="Century Schoolbook"/>
                  <a:ea typeface="+mn-ea"/>
                  <a:cs typeface="Arial" panose="020B0604020202020204" pitchFamily="34" charset="0"/>
                </a:endParaRPr>
              </a:p>
            </p:txBody>
          </p:sp>
        </p:grpSp>
        <p:sp>
          <p:nvSpPr>
            <p:cNvPr id="56" name="Rectangle 55">
              <a:extLst>
                <a:ext uri="{FF2B5EF4-FFF2-40B4-BE49-F238E27FC236}">
                  <a16:creationId xmlns:a16="http://schemas.microsoft.com/office/drawing/2014/main" id="{B8681888-C184-F44D-A335-60E59CC14E2F}"/>
                </a:ext>
              </a:extLst>
            </p:cNvPr>
            <p:cNvSpPr/>
            <p:nvPr/>
          </p:nvSpPr>
          <p:spPr>
            <a:xfrm>
              <a:off x="4008882" y="947541"/>
              <a:ext cx="2536681" cy="1718139"/>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4">
                      <a:lumMod val="10000"/>
                    </a:schemeClr>
                  </a:solidFill>
                  <a:effectLst/>
                  <a:uLnTx/>
                  <a:uFillTx/>
                  <a:latin typeface="+mn-lt"/>
                </a:rPr>
                <a:t>Local, State, &amp;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4">
                      <a:lumMod val="10000"/>
                    </a:schemeClr>
                  </a:solidFill>
                  <a:effectLst/>
                  <a:uLnTx/>
                  <a:uFillTx/>
                  <a:latin typeface="+mn-lt"/>
                </a:rPr>
                <a:t>Federal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4">
                      <a:lumMod val="10000"/>
                    </a:schemeClr>
                  </a:solidFill>
                  <a:effectLst/>
                  <a:uLnTx/>
                  <a:uFillTx/>
                  <a:latin typeface="+mn-lt"/>
                </a:rPr>
                <a:t>Government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accent4">
                      <a:lumMod val="10000"/>
                    </a:schemeClr>
                  </a:solidFill>
                  <a:effectLst/>
                  <a:uLnTx/>
                  <a:uFillTx/>
                  <a:latin typeface="+mn-lt"/>
                </a:rPr>
                <a:t>27%</a:t>
              </a:r>
            </a:p>
          </p:txBody>
        </p:sp>
        <p:grpSp>
          <p:nvGrpSpPr>
            <p:cNvPr id="57" name="Group 56">
              <a:extLst>
                <a:ext uri="{FF2B5EF4-FFF2-40B4-BE49-F238E27FC236}">
                  <a16:creationId xmlns:a16="http://schemas.microsoft.com/office/drawing/2014/main" id="{EC8B2B74-61D3-D142-82DE-55D905C98E3F}"/>
                </a:ext>
              </a:extLst>
            </p:cNvPr>
            <p:cNvGrpSpPr/>
            <p:nvPr/>
          </p:nvGrpSpPr>
          <p:grpSpPr>
            <a:xfrm>
              <a:off x="7128379" y="992909"/>
              <a:ext cx="1581918" cy="5557938"/>
              <a:chOff x="360218" y="653473"/>
              <a:chExt cx="1581918" cy="5557938"/>
            </a:xfrm>
            <a:solidFill>
              <a:srgbClr val="69C071"/>
            </a:solidFill>
          </p:grpSpPr>
          <p:cxnSp>
            <p:nvCxnSpPr>
              <p:cNvPr id="72" name="Straight Connector 71">
                <a:extLst>
                  <a:ext uri="{FF2B5EF4-FFF2-40B4-BE49-F238E27FC236}">
                    <a16:creationId xmlns:a16="http://schemas.microsoft.com/office/drawing/2014/main" id="{D29A75BC-E25E-1D40-BBD9-0D30F80753D2}"/>
                  </a:ext>
                </a:extLst>
              </p:cNvPr>
              <p:cNvCxnSpPr/>
              <p:nvPr/>
            </p:nvCxnSpPr>
            <p:spPr>
              <a:xfrm>
                <a:off x="360218" y="653473"/>
                <a:ext cx="0" cy="5551054"/>
              </a:xfrm>
              <a:prstGeom prst="line">
                <a:avLst/>
              </a:prstGeom>
              <a:grpFill/>
              <a:ln w="28575" cap="flat" cmpd="sng" algn="ctr">
                <a:solidFill>
                  <a:srgbClr val="F89820"/>
                </a:solidFill>
                <a:prstDash val="solid"/>
              </a:ln>
              <a:effectLst/>
            </p:spPr>
          </p:cxnSp>
          <p:sp>
            <p:nvSpPr>
              <p:cNvPr id="73" name="Rectangle 72">
                <a:extLst>
                  <a:ext uri="{FF2B5EF4-FFF2-40B4-BE49-F238E27FC236}">
                    <a16:creationId xmlns:a16="http://schemas.microsoft.com/office/drawing/2014/main" id="{39E4B92B-0BA0-B145-B69D-0A01E5667B88}"/>
                  </a:ext>
                </a:extLst>
              </p:cNvPr>
              <p:cNvSpPr/>
              <p:nvPr/>
            </p:nvSpPr>
            <p:spPr>
              <a:xfrm>
                <a:off x="360224" y="5635339"/>
                <a:ext cx="1581912" cy="576072"/>
              </a:xfrm>
              <a:prstGeom prst="rect">
                <a:avLst/>
              </a:prstGeom>
              <a:solidFill>
                <a:srgbClr val="F89820"/>
              </a:solidFill>
              <a:ln w="13970" cap="flat" cmpd="sng" algn="ctr">
                <a:solidFill>
                  <a:srgbClr val="F8982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entury Schoolbook"/>
                  <a:ea typeface="+mn-ea"/>
                  <a:cs typeface="Arial" panose="020B0604020202020204" pitchFamily="34" charset="0"/>
                </a:endParaRPr>
              </a:p>
            </p:txBody>
          </p:sp>
        </p:grpSp>
        <p:sp>
          <p:nvSpPr>
            <p:cNvPr id="58" name="Rectangle 57">
              <a:extLst>
                <a:ext uri="{FF2B5EF4-FFF2-40B4-BE49-F238E27FC236}">
                  <a16:creationId xmlns:a16="http://schemas.microsoft.com/office/drawing/2014/main" id="{41B45393-989F-674B-9331-A4359D028801}"/>
                </a:ext>
              </a:extLst>
            </p:cNvPr>
            <p:cNvSpPr/>
            <p:nvPr/>
          </p:nvSpPr>
          <p:spPr>
            <a:xfrm>
              <a:off x="7197934" y="947541"/>
              <a:ext cx="1309255" cy="1321646"/>
            </a:xfrm>
            <a:prstGeom prst="rect">
              <a:avLst/>
            </a:prstGeom>
            <a:ln>
              <a:noFill/>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4">
                      <a:lumMod val="10000"/>
                    </a:schemeClr>
                  </a:solidFill>
                  <a:effectLst/>
                  <a:uLnTx/>
                  <a:uFillTx/>
                  <a:latin typeface="+mn-lt"/>
                </a:rPr>
                <a:t>Private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4">
                      <a:lumMod val="10000"/>
                    </a:schemeClr>
                  </a:solidFill>
                  <a:effectLst/>
                  <a:uLnTx/>
                  <a:uFillTx/>
                  <a:latin typeface="+mn-lt"/>
                </a:rPr>
                <a:t>Sector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accent4">
                      <a:lumMod val="10000"/>
                    </a:schemeClr>
                  </a:solidFill>
                  <a:effectLst/>
                  <a:uLnTx/>
                  <a:uFillTx/>
                  <a:latin typeface="+mn-lt"/>
                </a:rPr>
                <a:t>11 %</a:t>
              </a:r>
            </a:p>
          </p:txBody>
        </p:sp>
        <p:grpSp>
          <p:nvGrpSpPr>
            <p:cNvPr id="59" name="Group 58">
              <a:extLst>
                <a:ext uri="{FF2B5EF4-FFF2-40B4-BE49-F238E27FC236}">
                  <a16:creationId xmlns:a16="http://schemas.microsoft.com/office/drawing/2014/main" id="{E3CD4934-4258-F948-922F-0BFA36425D58}"/>
                </a:ext>
              </a:extLst>
            </p:cNvPr>
            <p:cNvGrpSpPr/>
            <p:nvPr/>
          </p:nvGrpSpPr>
          <p:grpSpPr>
            <a:xfrm>
              <a:off x="764826" y="983673"/>
              <a:ext cx="1927789" cy="5560290"/>
              <a:chOff x="2614407" y="1002145"/>
              <a:chExt cx="1927789" cy="5560290"/>
            </a:xfrm>
          </p:grpSpPr>
          <p:grpSp>
            <p:nvGrpSpPr>
              <p:cNvPr id="67" name="Group 66">
                <a:extLst>
                  <a:ext uri="{FF2B5EF4-FFF2-40B4-BE49-F238E27FC236}">
                    <a16:creationId xmlns:a16="http://schemas.microsoft.com/office/drawing/2014/main" id="{C2FB9F52-429B-F24E-985B-F0E85793A98D}"/>
                  </a:ext>
                </a:extLst>
              </p:cNvPr>
              <p:cNvGrpSpPr/>
              <p:nvPr/>
            </p:nvGrpSpPr>
            <p:grpSpPr>
              <a:xfrm>
                <a:off x="2614407" y="1002145"/>
                <a:ext cx="1585249" cy="5560290"/>
                <a:chOff x="360218" y="653473"/>
                <a:chExt cx="1585249" cy="5560290"/>
              </a:xfrm>
              <a:solidFill>
                <a:srgbClr val="1FB6EB"/>
              </a:solidFill>
            </p:grpSpPr>
            <p:cxnSp>
              <p:nvCxnSpPr>
                <p:cNvPr id="70" name="Straight Connector 69">
                  <a:extLst>
                    <a:ext uri="{FF2B5EF4-FFF2-40B4-BE49-F238E27FC236}">
                      <a16:creationId xmlns:a16="http://schemas.microsoft.com/office/drawing/2014/main" id="{0904CBE0-4007-7942-B914-D59FD3B01272}"/>
                    </a:ext>
                  </a:extLst>
                </p:cNvPr>
                <p:cNvCxnSpPr/>
                <p:nvPr/>
              </p:nvCxnSpPr>
              <p:spPr>
                <a:xfrm>
                  <a:off x="360218" y="653473"/>
                  <a:ext cx="0" cy="5551054"/>
                </a:xfrm>
                <a:prstGeom prst="line">
                  <a:avLst/>
                </a:prstGeom>
                <a:grpFill/>
                <a:ln w="28575" cap="flat" cmpd="sng" algn="ctr">
                  <a:solidFill>
                    <a:srgbClr val="1FB6EB"/>
                  </a:solidFill>
                  <a:prstDash val="solid"/>
                </a:ln>
                <a:effectLst/>
              </p:spPr>
            </p:cxnSp>
            <p:sp>
              <p:nvSpPr>
                <p:cNvPr id="71" name="Rectangle 70">
                  <a:extLst>
                    <a:ext uri="{FF2B5EF4-FFF2-40B4-BE49-F238E27FC236}">
                      <a16:creationId xmlns:a16="http://schemas.microsoft.com/office/drawing/2014/main" id="{FDE32C85-D651-EC45-94A3-56DC800D0978}"/>
                    </a:ext>
                  </a:extLst>
                </p:cNvPr>
                <p:cNvSpPr/>
                <p:nvPr/>
              </p:nvSpPr>
              <p:spPr>
                <a:xfrm>
                  <a:off x="360225" y="3315854"/>
                  <a:ext cx="1585242" cy="2897909"/>
                </a:xfrm>
                <a:prstGeom prst="rect">
                  <a:avLst/>
                </a:prstGeom>
                <a:grpFill/>
                <a:ln w="1397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entury Schoolbook"/>
                    <a:ea typeface="+mn-ea"/>
                    <a:cs typeface="Arial" panose="020B0604020202020204" pitchFamily="34" charset="0"/>
                  </a:endParaRPr>
                </a:p>
              </p:txBody>
            </p:sp>
          </p:grpSp>
          <p:sp>
            <p:nvSpPr>
              <p:cNvPr id="68" name="Rectangle 67">
                <a:extLst>
                  <a:ext uri="{FF2B5EF4-FFF2-40B4-BE49-F238E27FC236}">
                    <a16:creationId xmlns:a16="http://schemas.microsoft.com/office/drawing/2014/main" id="{1F906431-29AA-3E40-ABA0-7482A5130F0B}"/>
                  </a:ext>
                </a:extLst>
              </p:cNvPr>
              <p:cNvSpPr/>
              <p:nvPr/>
            </p:nvSpPr>
            <p:spPr>
              <a:xfrm>
                <a:off x="2675021" y="1016314"/>
                <a:ext cx="1867175" cy="1321646"/>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4">
                        <a:lumMod val="10000"/>
                      </a:schemeClr>
                    </a:solidFill>
                    <a:effectLst/>
                    <a:uLnTx/>
                    <a:uFillTx/>
                    <a:latin typeface="+mn-lt"/>
                  </a:rPr>
                  <a:t>Academic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4">
                        <a:lumMod val="10000"/>
                      </a:schemeClr>
                    </a:solidFill>
                    <a:effectLst/>
                    <a:uLnTx/>
                    <a:uFillTx/>
                    <a:latin typeface="+mn-lt"/>
                  </a:rPr>
                  <a:t>Institutions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accent4">
                        <a:lumMod val="10000"/>
                      </a:schemeClr>
                    </a:solidFill>
                    <a:effectLst/>
                    <a:uLnTx/>
                    <a:uFillTx/>
                    <a:latin typeface="+mn-lt"/>
                  </a:rPr>
                  <a:t>52%</a:t>
                </a:r>
              </a:p>
            </p:txBody>
          </p:sp>
          <p:pic>
            <p:nvPicPr>
              <p:cNvPr id="69" name="Picture 68">
                <a:extLst>
                  <a:ext uri="{FF2B5EF4-FFF2-40B4-BE49-F238E27FC236}">
                    <a16:creationId xmlns:a16="http://schemas.microsoft.com/office/drawing/2014/main" id="{00452C23-6C0D-9E43-8F45-98BA86E091A0}"/>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2808178" y="2554031"/>
                <a:ext cx="1110495" cy="1110495"/>
              </a:xfrm>
              <a:prstGeom prst="rect">
                <a:avLst/>
              </a:prstGeom>
            </p:spPr>
          </p:pic>
        </p:grpSp>
        <p:pic>
          <p:nvPicPr>
            <p:cNvPr id="60" name="Picture 59">
              <a:extLst>
                <a:ext uri="{FF2B5EF4-FFF2-40B4-BE49-F238E27FC236}">
                  <a16:creationId xmlns:a16="http://schemas.microsoft.com/office/drawing/2014/main" id="{27FC9D4B-555D-FD45-BA1C-4CED3CE72F39}"/>
                </a:ext>
              </a:extLst>
            </p:cNvPr>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183982" y="3944916"/>
              <a:ext cx="1110495" cy="1110495"/>
            </a:xfrm>
            <a:prstGeom prst="rect">
              <a:avLst/>
            </a:prstGeom>
          </p:spPr>
        </p:pic>
        <p:pic>
          <p:nvPicPr>
            <p:cNvPr id="61" name="Picture 60">
              <a:extLst>
                <a:ext uri="{FF2B5EF4-FFF2-40B4-BE49-F238E27FC236}">
                  <a16:creationId xmlns:a16="http://schemas.microsoft.com/office/drawing/2014/main" id="{0E96B608-4F20-E648-92E3-32B306B85F13}"/>
                </a:ext>
              </a:extLst>
            </p:cNvPr>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7416054" y="4808223"/>
              <a:ext cx="1110495" cy="1110495"/>
            </a:xfrm>
            <a:prstGeom prst="rect">
              <a:avLst/>
            </a:prstGeom>
          </p:spPr>
        </p:pic>
        <p:grpSp>
          <p:nvGrpSpPr>
            <p:cNvPr id="62" name="Group 61">
              <a:extLst>
                <a:ext uri="{FF2B5EF4-FFF2-40B4-BE49-F238E27FC236}">
                  <a16:creationId xmlns:a16="http://schemas.microsoft.com/office/drawing/2014/main" id="{98668F07-D587-7D40-9A1B-DCA6C4BA2328}"/>
                </a:ext>
              </a:extLst>
            </p:cNvPr>
            <p:cNvGrpSpPr/>
            <p:nvPr/>
          </p:nvGrpSpPr>
          <p:grpSpPr>
            <a:xfrm>
              <a:off x="10308489" y="1002145"/>
              <a:ext cx="1581918" cy="5560289"/>
              <a:chOff x="360218" y="653473"/>
              <a:chExt cx="1581918" cy="5560289"/>
            </a:xfrm>
            <a:solidFill>
              <a:srgbClr val="69C071"/>
            </a:solidFill>
          </p:grpSpPr>
          <p:cxnSp>
            <p:nvCxnSpPr>
              <p:cNvPr id="65" name="Straight Connector 64">
                <a:extLst>
                  <a:ext uri="{FF2B5EF4-FFF2-40B4-BE49-F238E27FC236}">
                    <a16:creationId xmlns:a16="http://schemas.microsoft.com/office/drawing/2014/main" id="{8B06AD04-CCAC-274E-AAB6-4E87388F11C2}"/>
                  </a:ext>
                </a:extLst>
              </p:cNvPr>
              <p:cNvCxnSpPr/>
              <p:nvPr/>
            </p:nvCxnSpPr>
            <p:spPr>
              <a:xfrm>
                <a:off x="360218" y="653473"/>
                <a:ext cx="0" cy="5551054"/>
              </a:xfrm>
              <a:prstGeom prst="line">
                <a:avLst/>
              </a:prstGeom>
              <a:grpFill/>
              <a:ln w="28575" cap="flat" cmpd="sng" algn="ctr">
                <a:solidFill>
                  <a:srgbClr val="69C071"/>
                </a:solidFill>
                <a:prstDash val="solid"/>
              </a:ln>
              <a:effectLst/>
            </p:spPr>
          </p:cxnSp>
          <p:sp>
            <p:nvSpPr>
              <p:cNvPr id="66" name="Rectangle 65">
                <a:extLst>
                  <a:ext uri="{FF2B5EF4-FFF2-40B4-BE49-F238E27FC236}">
                    <a16:creationId xmlns:a16="http://schemas.microsoft.com/office/drawing/2014/main" id="{9567523B-CFCC-414C-87E0-5A3F072E3C25}"/>
                  </a:ext>
                </a:extLst>
              </p:cNvPr>
              <p:cNvSpPr/>
              <p:nvPr/>
            </p:nvSpPr>
            <p:spPr>
              <a:xfrm>
                <a:off x="360224" y="5709227"/>
                <a:ext cx="1581912" cy="504535"/>
              </a:xfrm>
              <a:prstGeom prst="rect">
                <a:avLst/>
              </a:prstGeom>
              <a:grpFill/>
              <a:ln w="13970" cap="flat" cmpd="sng" algn="ctr">
                <a:solidFill>
                  <a:srgbClr val="69C07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entury Schoolbook"/>
                  <a:ea typeface="+mn-ea"/>
                  <a:cs typeface="Arial" panose="020B0604020202020204" pitchFamily="34" charset="0"/>
                </a:endParaRPr>
              </a:p>
            </p:txBody>
          </p:sp>
        </p:grpSp>
        <p:sp>
          <p:nvSpPr>
            <p:cNvPr id="63" name="Rectangle 62">
              <a:extLst>
                <a:ext uri="{FF2B5EF4-FFF2-40B4-BE49-F238E27FC236}">
                  <a16:creationId xmlns:a16="http://schemas.microsoft.com/office/drawing/2014/main" id="{6711A12D-2F78-4749-9AFC-B545B61B8E4A}"/>
                </a:ext>
              </a:extLst>
            </p:cNvPr>
            <p:cNvSpPr/>
            <p:nvPr/>
          </p:nvSpPr>
          <p:spPr>
            <a:xfrm>
              <a:off x="10226561" y="999007"/>
              <a:ext cx="2239123" cy="1718139"/>
            </a:xfrm>
            <a:prstGeom prst="rect">
              <a:avLst/>
            </a:prstGeom>
            <a:ln>
              <a:noFill/>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accent4">
                      <a:lumMod val="10000"/>
                    </a:schemeClr>
                  </a:solidFill>
                  <a:effectLst/>
                  <a:uLnTx/>
                  <a:uFillTx/>
                  <a:latin typeface="+mn-lt"/>
                </a:rPr>
                <a:t>Nonprofit &amp;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100" normalizeH="0" baseline="0" noProof="0" dirty="0">
                  <a:ln>
                    <a:noFill/>
                  </a:ln>
                  <a:solidFill>
                    <a:schemeClr val="accent4">
                      <a:lumMod val="10000"/>
                    </a:schemeClr>
                  </a:solidFill>
                  <a:effectLst/>
                  <a:uLnTx/>
                  <a:uFillTx/>
                  <a:latin typeface="+mn-lt"/>
                </a:rPr>
                <a:t>Philanthropic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100" normalizeH="0" baseline="0" noProof="0" dirty="0">
                  <a:ln>
                    <a:noFill/>
                  </a:ln>
                  <a:solidFill>
                    <a:schemeClr val="accent4">
                      <a:lumMod val="10000"/>
                    </a:schemeClr>
                  </a:solidFill>
                  <a:effectLst/>
                  <a:uLnTx/>
                  <a:uFillTx/>
                  <a:latin typeface="+mn-lt"/>
                </a:rPr>
                <a:t>  Organizations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chemeClr val="accent4">
                      <a:lumMod val="10000"/>
                    </a:schemeClr>
                  </a:solidFill>
                  <a:effectLst/>
                  <a:uLnTx/>
                  <a:uFillTx/>
                  <a:latin typeface="+mn-lt"/>
                </a:rPr>
                <a:t>10 %</a:t>
              </a:r>
            </a:p>
          </p:txBody>
        </p:sp>
        <p:pic>
          <p:nvPicPr>
            <p:cNvPr id="64" name="Picture 63">
              <a:extLst>
                <a:ext uri="{FF2B5EF4-FFF2-40B4-BE49-F238E27FC236}">
                  <a16:creationId xmlns:a16="http://schemas.microsoft.com/office/drawing/2014/main" id="{E332EF74-844A-4E4C-BA30-C1F1CB4803A0}"/>
                </a:ext>
              </a:extLst>
            </p:cNvPr>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10596163" y="4962933"/>
              <a:ext cx="1110495" cy="1110495"/>
            </a:xfrm>
            <a:prstGeom prst="rect">
              <a:avLst/>
            </a:prstGeom>
          </p:spPr>
        </p:pic>
      </p:grpSp>
      <p:sp>
        <p:nvSpPr>
          <p:cNvPr id="76" name="Rectangle 75">
            <a:extLst>
              <a:ext uri="{FF2B5EF4-FFF2-40B4-BE49-F238E27FC236}">
                <a16:creationId xmlns:a16="http://schemas.microsoft.com/office/drawing/2014/main" id="{2D7CB452-7F61-9147-BD86-75DC595010FB}"/>
              </a:ext>
            </a:extLst>
          </p:cNvPr>
          <p:cNvSpPr/>
          <p:nvPr/>
        </p:nvSpPr>
        <p:spPr>
          <a:xfrm>
            <a:off x="-3838753" y="4775885"/>
            <a:ext cx="1080536" cy="92333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rPr>
              <a:t>113 </a:t>
            </a:r>
            <a:r>
              <a:rPr kumimoji="0" lang="en-US" sz="1800" b="0" i="0" u="none" strike="noStrike" kern="0" cap="none" spc="0" normalizeH="0" baseline="0" noProof="0" dirty="0">
                <a:ln>
                  <a:noFill/>
                </a:ln>
                <a:solidFill>
                  <a:srgbClr val="FFFFFF"/>
                </a:solidFill>
                <a:effectLst/>
                <a:uLnTx/>
                <a:uFillTx/>
              </a:rPr>
              <a:t>Students</a:t>
            </a:r>
          </a:p>
        </p:txBody>
      </p:sp>
      <p:sp>
        <p:nvSpPr>
          <p:cNvPr id="77" name="Rectangle 76">
            <a:extLst>
              <a:ext uri="{FF2B5EF4-FFF2-40B4-BE49-F238E27FC236}">
                <a16:creationId xmlns:a16="http://schemas.microsoft.com/office/drawing/2014/main" id="{602FF88F-3193-9D45-9AEC-6BD86D3BA283}"/>
              </a:ext>
            </a:extLst>
          </p:cNvPr>
          <p:cNvSpPr/>
          <p:nvPr/>
        </p:nvSpPr>
        <p:spPr>
          <a:xfrm>
            <a:off x="595865" y="4297532"/>
            <a:ext cx="1099474" cy="1033482"/>
          </a:xfrm>
          <a:prstGeom prst="rect">
            <a:avLst/>
          </a:prstGeom>
          <a:pattFill prst="pct50">
            <a:fgClr>
              <a:srgbClr val="1FB6EB"/>
            </a:fgClr>
            <a:bgClr>
              <a:schemeClr val="bg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009104DD-94F2-C447-A499-8D282EC5125B}"/>
              </a:ext>
            </a:extLst>
          </p:cNvPr>
          <p:cNvSpPr/>
          <p:nvPr/>
        </p:nvSpPr>
        <p:spPr>
          <a:xfrm>
            <a:off x="631409" y="4541994"/>
            <a:ext cx="987787" cy="584775"/>
          </a:xfrm>
          <a:prstGeom prst="rect">
            <a:avLst/>
          </a:prstGeom>
        </p:spPr>
        <p:txBody>
          <a:bodyPr wrap="square">
            <a:spAutoFit/>
          </a:bodyPr>
          <a:lstStyle/>
          <a:p>
            <a:pPr algn="ctr"/>
            <a:r>
              <a:rPr lang="en-US" sz="1600" dirty="0">
                <a:solidFill>
                  <a:schemeClr val="accent4">
                    <a:lumMod val="10000"/>
                  </a:schemeClr>
                </a:solidFill>
                <a:latin typeface="Arial" panose="020B0604020202020204" pitchFamily="34" charset="0"/>
                <a:cs typeface="Arial" panose="020B0604020202020204" pitchFamily="34" charset="0"/>
              </a:rPr>
              <a:t>113 Students</a:t>
            </a:r>
          </a:p>
        </p:txBody>
      </p:sp>
      <p:sp>
        <p:nvSpPr>
          <p:cNvPr id="2" name="Slide Number Placeholder 1">
            <a:extLst>
              <a:ext uri="{FF2B5EF4-FFF2-40B4-BE49-F238E27FC236}">
                <a16:creationId xmlns:a16="http://schemas.microsoft.com/office/drawing/2014/main" id="{E296D562-56ED-6649-8A08-D9C51D1F99AD}"/>
              </a:ext>
            </a:extLst>
          </p:cNvPr>
          <p:cNvSpPr>
            <a:spLocks noGrp="1"/>
          </p:cNvSpPr>
          <p:nvPr>
            <p:ph type="sldNum" sz="quarter" idx="12"/>
          </p:nvPr>
        </p:nvSpPr>
        <p:spPr/>
        <p:txBody>
          <a:bodyPr/>
          <a:lstStyle/>
          <a:p>
            <a:fld id="{797C0EDF-9634-4CB7-B069-2D35721C2235}" type="slidenum">
              <a:rPr lang="en-US" altLang="en-US" smtClean="0"/>
              <a:pPr/>
              <a:t>69</a:t>
            </a:fld>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51C9C-FB65-44FB-9099-825AB8DC85AA}"/>
              </a:ext>
            </a:extLst>
          </p:cNvPr>
          <p:cNvSpPr>
            <a:spLocks noGrp="1"/>
          </p:cNvSpPr>
          <p:nvPr>
            <p:ph type="title"/>
          </p:nvPr>
        </p:nvSpPr>
        <p:spPr/>
        <p:txBody>
          <a:bodyPr/>
          <a:lstStyle/>
          <a:p>
            <a:pPr algn="ctr"/>
            <a:r>
              <a:rPr lang="en-US" dirty="0"/>
              <a:t>Bill Anderson Fellow Perspective</a:t>
            </a:r>
          </a:p>
        </p:txBody>
      </p:sp>
      <p:pic>
        <p:nvPicPr>
          <p:cNvPr id="6" name="Content Placeholder 5">
            <a:extLst>
              <a:ext uri="{FF2B5EF4-FFF2-40B4-BE49-F238E27FC236}">
                <a16:creationId xmlns:a16="http://schemas.microsoft.com/office/drawing/2014/main" id="{9651CDB6-6AF4-4CED-8D3A-0FCB1A29A238}"/>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62486" y="1291326"/>
            <a:ext cx="3385714" cy="4118874"/>
          </a:xfrm>
        </p:spPr>
      </p:pic>
      <p:sp>
        <p:nvSpPr>
          <p:cNvPr id="4" name="Slide Number Placeholder 3">
            <a:extLst>
              <a:ext uri="{FF2B5EF4-FFF2-40B4-BE49-F238E27FC236}">
                <a16:creationId xmlns:a16="http://schemas.microsoft.com/office/drawing/2014/main" id="{E22EBA30-D4DE-4D58-AA54-80C8345AB0BA}"/>
              </a:ext>
            </a:extLst>
          </p:cNvPr>
          <p:cNvSpPr>
            <a:spLocks noGrp="1"/>
          </p:cNvSpPr>
          <p:nvPr>
            <p:ph type="sldNum"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F7FA732E-F0FC-4546-B861-DF79321443FE}" type="slidenum">
              <a:rPr kumimoji="0" lang="en-US" altLang="en-US" sz="2400" b="0" i="0" u="none" strike="noStrike" kern="1200" cap="none" spc="0" normalizeH="0" baseline="0" noProof="0" smtClean="0">
                <a:ln>
                  <a:noFill/>
                </a:ln>
                <a:solidFill>
                  <a:srgbClr val="FFFFFF"/>
                </a:solidFill>
                <a:effectLst/>
                <a:uLnTx/>
                <a:uFillTx/>
                <a:latin typeface="Arial" panose="020B0604020202020204" pitchFamily="34" charset="0"/>
                <a:ea typeface="+mn-ea"/>
                <a:cs typeface="Arial" panose="020B0604020202020204" pitchFamily="34" charset="0"/>
              </a:rPr>
              <a:pPr marL="0" marR="0" lvl="0" indent="0" algn="l" defTabSz="914400" rtl="0" eaLnBrk="1" fontAlgn="base" latinLnBrk="0" hangingPunct="1">
                <a:lnSpc>
                  <a:spcPct val="100000"/>
                </a:lnSpc>
                <a:spcBef>
                  <a:spcPct val="0"/>
                </a:spcBef>
                <a:spcAft>
                  <a:spcPct val="0"/>
                </a:spcAft>
                <a:buClrTx/>
                <a:buSzTx/>
                <a:buFontTx/>
                <a:buNone/>
                <a:tabLst/>
                <a:defRPr/>
              </a:pPr>
              <a:t>7</a:t>
            </a:fld>
            <a:endParaRPr kumimoji="0" lang="en-US" alt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2A25DFD7-E524-4204-B758-D74D425CF5B2}"/>
              </a:ext>
            </a:extLst>
          </p:cNvPr>
          <p:cNvSpPr txBox="1"/>
          <p:nvPr/>
        </p:nvSpPr>
        <p:spPr>
          <a:xfrm>
            <a:off x="4757162" y="2590800"/>
            <a:ext cx="3810000" cy="138499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005288"/>
                </a:solidFill>
                <a:effectLst/>
                <a:uLnTx/>
                <a:uFillTx/>
                <a:latin typeface="Times New Roman"/>
                <a:ea typeface="+mn-ea"/>
                <a:cs typeface="Arial" panose="020B0604020202020204" pitchFamily="34" charset="0"/>
              </a:rPr>
              <a:t>Marccus D. Hendricks</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005288"/>
                </a:solidFill>
                <a:effectLst/>
                <a:uLnTx/>
                <a:uFillTx/>
                <a:latin typeface="Times New Roman"/>
                <a:ea typeface="+mn-ea"/>
                <a:cs typeface="Arial" panose="020B0604020202020204" pitchFamily="34" charset="0"/>
              </a:rPr>
              <a:t>Assistant Professor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0" normalizeH="0" baseline="0" noProof="0" dirty="0">
                <a:ln>
                  <a:noFill/>
                </a:ln>
                <a:solidFill>
                  <a:srgbClr val="005288"/>
                </a:solidFill>
                <a:effectLst/>
                <a:uLnTx/>
                <a:uFillTx/>
                <a:latin typeface="Times New Roman"/>
                <a:ea typeface="+mn-ea"/>
                <a:cs typeface="Arial" panose="020B0604020202020204" pitchFamily="34" charset="0"/>
              </a:rPr>
              <a:t>University of Maryland</a:t>
            </a:r>
          </a:p>
        </p:txBody>
      </p:sp>
    </p:spTree>
    <p:extLst>
      <p:ext uri="{BB962C8B-B14F-4D97-AF65-F5344CB8AC3E}">
        <p14:creationId xmlns:p14="http://schemas.microsoft.com/office/powerpoint/2010/main" val="132703189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Content Placeholder 5"/>
          <p:cNvSpPr>
            <a:spLocks noGrp="1"/>
          </p:cNvSpPr>
          <p:nvPr>
            <p:ph sz="half" idx="11"/>
          </p:nvPr>
        </p:nvSpPr>
        <p:spPr bwMode="auto">
          <a:xfrm>
            <a:off x="5410200" y="914400"/>
            <a:ext cx="3143892" cy="4800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t>Twitter</a:t>
            </a:r>
            <a:br>
              <a:rPr lang="en-US" dirty="0">
                <a:hlinkClick r:id="rId2"/>
              </a:rPr>
            </a:br>
            <a:r>
              <a:rPr lang="en-US" dirty="0">
                <a:hlinkClick r:id="rId2"/>
              </a:rPr>
              <a:t>www.twitter.com/HazCenter</a:t>
            </a:r>
            <a:endParaRPr lang="en-US" dirty="0"/>
          </a:p>
          <a:p>
            <a:r>
              <a:rPr lang="en-US" dirty="0"/>
              <a:t>Facebook</a:t>
            </a:r>
            <a:br>
              <a:rPr lang="en-US" dirty="0">
                <a:hlinkClick r:id="rId3"/>
              </a:rPr>
            </a:br>
            <a:r>
              <a:rPr lang="en-US" dirty="0">
                <a:hlinkClick r:id="rId3"/>
              </a:rPr>
              <a:t>www.facebook.com/hazcenter</a:t>
            </a:r>
            <a:endParaRPr lang="en-US" dirty="0"/>
          </a:p>
          <a:p>
            <a:r>
              <a:rPr lang="en-US" sz="2000" dirty="0"/>
              <a:t>LinkedIn</a:t>
            </a:r>
            <a:br>
              <a:rPr lang="en-US" sz="2000" dirty="0">
                <a:hlinkClick r:id="rId4"/>
              </a:rPr>
            </a:br>
            <a:r>
              <a:rPr lang="en-US" sz="2000" dirty="0">
                <a:hlinkClick r:id="rId4"/>
              </a:rPr>
              <a:t>www.linkedin.com/company/natural-hazards-center</a:t>
            </a:r>
            <a:endParaRPr lang="en-US" sz="2000" dirty="0"/>
          </a:p>
          <a:p>
            <a:r>
              <a:rPr lang="en-US" sz="2000" dirty="0"/>
              <a:t>Instagram</a:t>
            </a:r>
            <a:br>
              <a:rPr lang="en-US" sz="2000" dirty="0"/>
            </a:br>
            <a:r>
              <a:rPr lang="en-US" sz="2000" dirty="0">
                <a:solidFill>
                  <a:srgbClr val="D5863A"/>
                </a:solidFill>
              </a:rPr>
              <a:t>@</a:t>
            </a:r>
            <a:r>
              <a:rPr lang="en-US" sz="2000" dirty="0" err="1">
                <a:solidFill>
                  <a:srgbClr val="D5863A"/>
                </a:solidFill>
              </a:rPr>
              <a:t>hazardscenter</a:t>
            </a:r>
            <a:endParaRPr lang="en-US" sz="2000" dirty="0">
              <a:solidFill>
                <a:srgbClr val="D5863A"/>
              </a:solidFill>
            </a:endParaRPr>
          </a:p>
        </p:txBody>
      </p:sp>
      <p:sp>
        <p:nvSpPr>
          <p:cNvPr id="13314" name="Rectangle 24"/>
          <p:cNvSpPr>
            <a:spLocks noGrp="1" noChangeArrowheads="1"/>
          </p:cNvSpPr>
          <p:nvPr>
            <p:ph type="title"/>
          </p:nvPr>
        </p:nvSpPr>
        <p:spPr/>
        <p:txBody>
          <a:bodyPr/>
          <a:lstStyle/>
          <a:p>
            <a:r>
              <a:rPr lang="en-US" altLang="en-US" dirty="0"/>
              <a:t>Social Media</a:t>
            </a:r>
          </a:p>
        </p:txBody>
      </p:sp>
      <p:sp>
        <p:nvSpPr>
          <p:cNvPr id="2" name="Slide Number Placeholder 1">
            <a:extLst>
              <a:ext uri="{FF2B5EF4-FFF2-40B4-BE49-F238E27FC236}">
                <a16:creationId xmlns:a16="http://schemas.microsoft.com/office/drawing/2014/main" id="{FF7552BD-F539-D14D-9702-7826BC8A90BF}"/>
              </a:ext>
            </a:extLst>
          </p:cNvPr>
          <p:cNvSpPr>
            <a:spLocks noGrp="1"/>
          </p:cNvSpPr>
          <p:nvPr>
            <p:ph type="sldNum" sz="quarter" idx="12"/>
          </p:nvPr>
        </p:nvSpPr>
        <p:spPr/>
        <p:txBody>
          <a:bodyPr/>
          <a:lstStyle/>
          <a:p>
            <a:fld id="{761CF5A0-9398-492E-BDB0-3D094766FCA7}" type="slidenum">
              <a:rPr lang="en-US" altLang="en-US" smtClean="0"/>
              <a:pPr/>
              <a:t>70</a:t>
            </a:fld>
            <a:endParaRPr lang="en-US" altLang="en-US"/>
          </a:p>
        </p:txBody>
      </p:sp>
      <p:pic>
        <p:nvPicPr>
          <p:cNvPr id="5" name="Picture 4">
            <a:extLst>
              <a:ext uri="{FF2B5EF4-FFF2-40B4-BE49-F238E27FC236}">
                <a16:creationId xmlns:a16="http://schemas.microsoft.com/office/drawing/2014/main" id="{49056123-0DE7-6C48-A49F-02C4F368449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913" y="1219200"/>
            <a:ext cx="4659302" cy="4038600"/>
          </a:xfrm>
          <a:prstGeom prst="rect">
            <a:avLst/>
          </a:prstGeom>
        </p:spPr>
      </p:pic>
    </p:spTree>
    <p:extLst>
      <p:ext uri="{BB962C8B-B14F-4D97-AF65-F5344CB8AC3E}">
        <p14:creationId xmlns:p14="http://schemas.microsoft.com/office/powerpoint/2010/main" val="233371604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ltLang="en-US" sz="4400" dirty="0"/>
              <a:t>Save the Date! July 12-15, 2020</a:t>
            </a:r>
          </a:p>
        </p:txBody>
      </p:sp>
      <p:sp>
        <p:nvSpPr>
          <p:cNvPr id="14341" name="Subtitle 11"/>
          <p:cNvSpPr>
            <a:spLocks noGrp="1"/>
          </p:cNvSpPr>
          <p:nvPr>
            <p:ph type="subTitle" idx="11"/>
          </p:nvPr>
        </p:nvSpPr>
        <p:spPr>
          <a:xfrm>
            <a:off x="342900" y="914400"/>
            <a:ext cx="7769225" cy="504825"/>
          </a:xfrm>
          <a:noFill/>
        </p:spPr>
        <p:txBody>
          <a:bodyPr/>
          <a:lstStyle/>
          <a:p>
            <a:r>
              <a:rPr lang="en-US" altLang="en-US" dirty="0"/>
              <a:t>45</a:t>
            </a:r>
            <a:r>
              <a:rPr lang="en-US" altLang="en-US" baseline="30000" dirty="0"/>
              <a:t>th</a:t>
            </a:r>
            <a:r>
              <a:rPr lang="en-US" altLang="en-US" dirty="0"/>
              <a:t> Annual Natural Hazards Workshop and Researcher’s Meeting</a:t>
            </a:r>
          </a:p>
        </p:txBody>
      </p:sp>
      <p:sp>
        <p:nvSpPr>
          <p:cNvPr id="14342" name="Content Placeholder 27"/>
          <p:cNvSpPr>
            <a:spLocks noGrp="1"/>
          </p:cNvSpPr>
          <p:nvPr>
            <p:ph sz="half" idx="12"/>
          </p:nvPr>
        </p:nvSpPr>
        <p:spPr bwMode="auto">
          <a:xfrm>
            <a:off x="4648200" y="1600200"/>
            <a:ext cx="4038600" cy="4038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t>Where: Omni Interlocken Hotel, Broomfield, Colorado</a:t>
            </a:r>
          </a:p>
          <a:p>
            <a:r>
              <a:rPr lang="en-US" dirty="0"/>
              <a:t>How to Participate:</a:t>
            </a:r>
          </a:p>
          <a:p>
            <a:pPr lvl="1"/>
            <a:r>
              <a:rPr lang="en-US" dirty="0"/>
              <a:t>Sign up to receive Workshop announcements and invitations to submit ideas: </a:t>
            </a:r>
            <a:r>
              <a:rPr lang="en-US" dirty="0">
                <a:hlinkClick r:id="rId2"/>
              </a:rPr>
              <a:t>hazards.colorado.edu/signup</a:t>
            </a:r>
            <a:r>
              <a:rPr lang="en-US" dirty="0"/>
              <a:t> </a:t>
            </a:r>
          </a:p>
          <a:p>
            <a:pPr lvl="1"/>
            <a:r>
              <a:rPr lang="en-US" dirty="0"/>
              <a:t>Awards and Scholarships</a:t>
            </a:r>
          </a:p>
          <a:p>
            <a:pPr lvl="1"/>
            <a:r>
              <a:rPr lang="en-US" dirty="0"/>
              <a:t>Volunteer!</a:t>
            </a:r>
          </a:p>
        </p:txBody>
      </p:sp>
      <p:pic>
        <p:nvPicPr>
          <p:cNvPr id="5" name="Content Placeholder 4">
            <a:extLst>
              <a:ext uri="{FF2B5EF4-FFF2-40B4-BE49-F238E27FC236}">
                <a16:creationId xmlns:a16="http://schemas.microsoft.com/office/drawing/2014/main" id="{E4D81AC9-473E-224B-A2FA-14D98963003E}"/>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838200" y="2320782"/>
            <a:ext cx="3514725" cy="2480982"/>
          </a:xfrm>
        </p:spPr>
      </p:pic>
      <p:sp>
        <p:nvSpPr>
          <p:cNvPr id="2" name="Slide Number Placeholder 1">
            <a:extLst>
              <a:ext uri="{FF2B5EF4-FFF2-40B4-BE49-F238E27FC236}">
                <a16:creationId xmlns:a16="http://schemas.microsoft.com/office/drawing/2014/main" id="{1631EE16-5B2F-2E49-B3D5-2EEC0D54EC08}"/>
              </a:ext>
            </a:extLst>
          </p:cNvPr>
          <p:cNvSpPr>
            <a:spLocks noGrp="1"/>
          </p:cNvSpPr>
          <p:nvPr>
            <p:ph type="sldNum" sz="quarter" idx="13"/>
          </p:nvPr>
        </p:nvSpPr>
        <p:spPr/>
        <p:txBody>
          <a:bodyPr/>
          <a:lstStyle/>
          <a:p>
            <a:fld id="{79F1A077-644B-4B5D-96E9-FC4491938B95}" type="slidenum">
              <a:rPr lang="en-US" altLang="en-US" smtClean="0"/>
              <a:pPr/>
              <a:t>71</a:t>
            </a:fld>
            <a:endParaRPr lang="en-US"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76961-398D-B24E-B48E-00325E87C896}"/>
              </a:ext>
            </a:extLst>
          </p:cNvPr>
          <p:cNvSpPr>
            <a:spLocks noGrp="1"/>
          </p:cNvSpPr>
          <p:nvPr>
            <p:ph type="title"/>
          </p:nvPr>
        </p:nvSpPr>
        <p:spPr>
          <a:xfrm>
            <a:off x="315913" y="381000"/>
            <a:ext cx="8447087" cy="914400"/>
          </a:xfrm>
        </p:spPr>
        <p:txBody>
          <a:bodyPr/>
          <a:lstStyle/>
          <a:p>
            <a:pPr algn="ctr"/>
            <a:r>
              <a:rPr lang="en-US" dirty="0"/>
              <a:t>Thank You!</a:t>
            </a:r>
          </a:p>
        </p:txBody>
      </p:sp>
      <p:sp>
        <p:nvSpPr>
          <p:cNvPr id="7" name="Content Placeholder 6">
            <a:extLst>
              <a:ext uri="{FF2B5EF4-FFF2-40B4-BE49-F238E27FC236}">
                <a16:creationId xmlns:a16="http://schemas.microsoft.com/office/drawing/2014/main" id="{E118F5A8-1C14-6543-8E0A-69141F30B7D8}"/>
              </a:ext>
            </a:extLst>
          </p:cNvPr>
          <p:cNvSpPr>
            <a:spLocks noGrp="1"/>
          </p:cNvSpPr>
          <p:nvPr>
            <p:ph idx="1"/>
          </p:nvPr>
        </p:nvSpPr>
        <p:spPr>
          <a:xfrm>
            <a:off x="424656" y="1584325"/>
            <a:ext cx="8229600" cy="4495800"/>
          </a:xfrm>
        </p:spPr>
        <p:txBody>
          <a:bodyPr/>
          <a:lstStyle/>
          <a:p>
            <a:pPr marL="0" indent="0" algn="ctr">
              <a:spcBef>
                <a:spcPts val="600"/>
              </a:spcBef>
              <a:buNone/>
            </a:pPr>
            <a:r>
              <a:rPr lang="en-US" dirty="0"/>
              <a:t>Jolie Breeden</a:t>
            </a:r>
          </a:p>
          <a:p>
            <a:pPr marL="0" indent="0" algn="ctr">
              <a:spcBef>
                <a:spcPts val="600"/>
              </a:spcBef>
              <a:buNone/>
            </a:pPr>
            <a:r>
              <a:rPr lang="en-US" dirty="0"/>
              <a:t>Lead Editor and Science Communicator</a:t>
            </a:r>
          </a:p>
          <a:p>
            <a:pPr marL="0" indent="0" algn="ctr">
              <a:spcBef>
                <a:spcPts val="600"/>
              </a:spcBef>
              <a:buNone/>
            </a:pPr>
            <a:r>
              <a:rPr lang="en-US" dirty="0"/>
              <a:t>Natural Hazards Center</a:t>
            </a:r>
          </a:p>
          <a:p>
            <a:pPr marL="0" indent="0" algn="ctr">
              <a:spcBef>
                <a:spcPts val="600"/>
              </a:spcBef>
              <a:buNone/>
            </a:pPr>
            <a:r>
              <a:rPr lang="en-US" dirty="0"/>
              <a:t>University of Colorado Boulder</a:t>
            </a:r>
          </a:p>
          <a:p>
            <a:pPr marL="0" indent="0" algn="ctr">
              <a:spcBef>
                <a:spcPts val="600"/>
              </a:spcBef>
              <a:buNone/>
            </a:pPr>
            <a:r>
              <a:rPr lang="en-US" dirty="0">
                <a:hlinkClick r:id="rId2"/>
              </a:rPr>
              <a:t>Jolie.Breeden@Colorado.edu</a:t>
            </a:r>
            <a:endParaRPr lang="en-US" dirty="0"/>
          </a:p>
          <a:p>
            <a:pPr marL="0" indent="0" algn="ctr">
              <a:spcBef>
                <a:spcPts val="600"/>
              </a:spcBef>
              <a:buNone/>
            </a:pPr>
            <a:r>
              <a:rPr lang="en-US" dirty="0">
                <a:hlinkClick r:id="rId3"/>
              </a:rPr>
              <a:t>https://hazards.colorado.edu/</a:t>
            </a:r>
            <a:r>
              <a:rPr lang="en-US" dirty="0"/>
              <a:t> </a:t>
            </a:r>
          </a:p>
          <a:p>
            <a:pPr marL="0" indent="0">
              <a:buNone/>
            </a:pPr>
            <a:endParaRPr lang="en-US" dirty="0"/>
          </a:p>
        </p:txBody>
      </p:sp>
      <p:pic>
        <p:nvPicPr>
          <p:cNvPr id="9" name="Picture 8">
            <a:extLst>
              <a:ext uri="{FF2B5EF4-FFF2-40B4-BE49-F238E27FC236}">
                <a16:creationId xmlns:a16="http://schemas.microsoft.com/office/drawing/2014/main" id="{1F8EC0E2-00F0-454F-B4DC-E4604C308E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8356" y="4495800"/>
            <a:ext cx="2362200" cy="1003300"/>
          </a:xfrm>
          <a:prstGeom prst="rect">
            <a:avLst/>
          </a:prstGeom>
        </p:spPr>
      </p:pic>
      <p:sp>
        <p:nvSpPr>
          <p:cNvPr id="3" name="Slide Number Placeholder 2">
            <a:extLst>
              <a:ext uri="{FF2B5EF4-FFF2-40B4-BE49-F238E27FC236}">
                <a16:creationId xmlns:a16="http://schemas.microsoft.com/office/drawing/2014/main" id="{C5A8511E-060C-DF45-91EE-AB69FCFDDC98}"/>
              </a:ext>
            </a:extLst>
          </p:cNvPr>
          <p:cNvSpPr>
            <a:spLocks noGrp="1"/>
          </p:cNvSpPr>
          <p:nvPr>
            <p:ph type="sldNum" sz="quarter" idx="10"/>
          </p:nvPr>
        </p:nvSpPr>
        <p:spPr/>
        <p:txBody>
          <a:bodyPr/>
          <a:lstStyle/>
          <a:p>
            <a:fld id="{F7FA732E-F0FC-4546-B861-DF79321443FE}" type="slidenum">
              <a:rPr lang="en-US" altLang="en-US" smtClean="0"/>
              <a:pPr/>
              <a:t>72</a:t>
            </a:fld>
            <a:endParaRPr lang="en-US" altLang="en-US"/>
          </a:p>
        </p:txBody>
      </p:sp>
    </p:spTree>
    <p:extLst>
      <p:ext uri="{BB962C8B-B14F-4D97-AF65-F5344CB8AC3E}">
        <p14:creationId xmlns:p14="http://schemas.microsoft.com/office/powerpoint/2010/main" val="31646314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title"/>
          </p:nvPr>
        </p:nvSpPr>
        <p:spPr/>
        <p:txBody>
          <a:bodyPr/>
          <a:lstStyle/>
          <a:p>
            <a:r>
              <a:rPr lang="en-US" altLang="en-US" sz="3600" dirty="0"/>
              <a:t>Contact Information</a:t>
            </a:r>
          </a:p>
        </p:txBody>
      </p:sp>
      <p:sp>
        <p:nvSpPr>
          <p:cNvPr id="9219" name="Slide Number Placeholder 3"/>
          <p:cNvSpPr>
            <a:spLocks noGrp="1"/>
          </p:cNvSpPr>
          <p:nvPr>
            <p:ph type="sldNum" sz="quarter" idx="12"/>
          </p:nvPr>
        </p:nvSpPr>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742950" indent="-285750" eaLnBrk="0" hangingPunct="0">
              <a:defRPr sz="2400">
                <a:solidFill>
                  <a:schemeClr val="tx1"/>
                </a:solidFill>
                <a:latin typeface="Arial" panose="020B0604020202020204" pitchFamily="34" charset="0"/>
                <a:cs typeface="Arial" panose="020B0604020202020204" pitchFamily="34" charset="0"/>
              </a:defRPr>
            </a:lvl2pPr>
            <a:lvl3pPr marL="1143000" indent="-228600" eaLnBrk="0" hangingPunct="0">
              <a:defRPr sz="2400">
                <a:solidFill>
                  <a:schemeClr val="tx1"/>
                </a:solidFill>
                <a:latin typeface="Arial" panose="020B0604020202020204" pitchFamily="34" charset="0"/>
                <a:cs typeface="Arial" panose="020B0604020202020204" pitchFamily="34" charset="0"/>
              </a:defRPr>
            </a:lvl3pPr>
            <a:lvl4pPr marL="1600200" indent="-228600" eaLnBrk="0" hangingPunct="0">
              <a:defRPr sz="2400">
                <a:solidFill>
                  <a:schemeClr val="tx1"/>
                </a:solidFill>
                <a:latin typeface="Arial" panose="020B0604020202020204" pitchFamily="34" charset="0"/>
                <a:cs typeface="Arial" panose="020B0604020202020204" pitchFamily="34" charset="0"/>
              </a:defRPr>
            </a:lvl4pPr>
            <a:lvl5pPr marL="2057400" indent="-228600" eaLnBrk="0" hangingPunct="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fld id="{F9431781-FC91-47F8-9652-F584135537B8}" type="slidenum">
              <a:rPr kumimoji="0" lang="en-US" altLang="en-US" sz="1100" b="0" i="0" u="none" strike="noStrike" kern="1200" cap="none" spc="0" normalizeH="0" baseline="0" noProof="0">
                <a:ln>
                  <a:noFill/>
                </a:ln>
                <a:solidFill>
                  <a:srgbClr val="333333"/>
                </a:solidFill>
                <a:effectLst/>
                <a:uLnTx/>
                <a:uFillTx/>
                <a:latin typeface="Arial" panose="020B0604020202020204" pitchFamily="34"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73</a:t>
            </a:fld>
            <a:endParaRPr kumimoji="0" lang="en-US" altLang="en-US" sz="1100" b="0" i="0" u="none" strike="noStrike" kern="1200" cap="none" spc="0" normalizeH="0" baseline="0" noProof="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9220" name="Content Placeholder 2"/>
          <p:cNvSpPr>
            <a:spLocks noGrp="1"/>
          </p:cNvSpPr>
          <p:nvPr>
            <p:ph idx="11"/>
          </p:nvPr>
        </p:nvSpPr>
        <p:spPr bwMode="auto">
          <a:xfrm>
            <a:off x="549442" y="1066800"/>
            <a:ext cx="8153400" cy="4648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227012">
              <a:spcBef>
                <a:spcPts val="0"/>
              </a:spcBef>
              <a:spcAft>
                <a:spcPts val="0"/>
              </a:spcAft>
              <a:buNone/>
            </a:pPr>
            <a:endParaRPr lang="en-US" altLang="en-US" sz="1800" u="sng" dirty="0"/>
          </a:p>
          <a:p>
            <a:pPr marL="0" indent="-227012">
              <a:lnSpc>
                <a:spcPct val="150000"/>
              </a:lnSpc>
              <a:spcBef>
                <a:spcPts val="0"/>
              </a:spcBef>
              <a:spcAft>
                <a:spcPts val="0"/>
              </a:spcAft>
              <a:buNone/>
            </a:pPr>
            <a:r>
              <a:rPr lang="en-US" altLang="en-US" sz="1800" u="sng" dirty="0"/>
              <a:t>Natural Hazards Center:</a:t>
            </a:r>
          </a:p>
          <a:p>
            <a:pPr marL="0" indent="-227012">
              <a:lnSpc>
                <a:spcPct val="150000"/>
              </a:lnSpc>
              <a:spcBef>
                <a:spcPts val="0"/>
              </a:spcBef>
              <a:spcAft>
                <a:spcPts val="0"/>
              </a:spcAft>
              <a:buNone/>
            </a:pPr>
            <a:r>
              <a:rPr lang="en-US" altLang="en-US" sz="1800" dirty="0"/>
              <a:t>Jolie Breeden </a:t>
            </a:r>
            <a:r>
              <a:rPr lang="nl-NL" altLang="en-US" sz="1800" u="sng" dirty="0">
                <a:hlinkClick r:id="rId3"/>
              </a:rPr>
              <a:t>jolie.breeden@colorado.edu</a:t>
            </a:r>
            <a:r>
              <a:rPr lang="nl-NL" altLang="en-US" sz="1800" dirty="0"/>
              <a:t> 303-492-4180</a:t>
            </a:r>
            <a:endParaRPr lang="en-US" altLang="en-US" sz="1800" dirty="0"/>
          </a:p>
          <a:p>
            <a:pPr marL="0" indent="-227012">
              <a:spcBef>
                <a:spcPts val="0"/>
              </a:spcBef>
              <a:spcAft>
                <a:spcPts val="0"/>
              </a:spcAft>
              <a:buNone/>
            </a:pPr>
            <a:endParaRPr lang="en-US" altLang="en-US" sz="1800" u="sng" dirty="0"/>
          </a:p>
          <a:p>
            <a:pPr marL="0" indent="-227012">
              <a:spcBef>
                <a:spcPts val="0"/>
              </a:spcBef>
              <a:spcAft>
                <a:spcPts val="0"/>
              </a:spcAft>
              <a:buNone/>
            </a:pPr>
            <a:endParaRPr lang="en-US" altLang="en-US" sz="1800" u="sng" dirty="0"/>
          </a:p>
          <a:p>
            <a:pPr marL="0" indent="-227012">
              <a:spcBef>
                <a:spcPts val="0"/>
              </a:spcBef>
              <a:spcAft>
                <a:spcPts val="0"/>
              </a:spcAft>
              <a:buNone/>
            </a:pPr>
            <a:r>
              <a:rPr lang="en-US" altLang="en-US" sz="1800" u="sng" dirty="0"/>
              <a:t>EMI Higher Education Program Information:</a:t>
            </a:r>
          </a:p>
          <a:p>
            <a:pPr marL="0" indent="0">
              <a:spcBef>
                <a:spcPts val="600"/>
              </a:spcBef>
              <a:buNone/>
            </a:pPr>
            <a:r>
              <a:rPr lang="en-US" altLang="en-US" sz="1600" dirty="0"/>
              <a:t>Wendy Walsh </a:t>
            </a:r>
            <a:r>
              <a:rPr lang="en-US" altLang="en-US" sz="1600" dirty="0">
                <a:hlinkClick r:id="rId4"/>
              </a:rPr>
              <a:t>wendy.walsh@fema.dhs.gov</a:t>
            </a:r>
            <a:r>
              <a:rPr lang="en-US" altLang="en-US" sz="1600" dirty="0"/>
              <a:t> 301-447-1262</a:t>
            </a:r>
          </a:p>
          <a:p>
            <a:pPr marL="0" indent="0">
              <a:spcBef>
                <a:spcPts val="600"/>
              </a:spcBef>
              <a:buNone/>
            </a:pPr>
            <a:r>
              <a:rPr lang="en-US" altLang="en-US" sz="1600" dirty="0"/>
              <a:t>Barbara Johnson </a:t>
            </a:r>
            <a:r>
              <a:rPr lang="en-US" altLang="en-US" sz="1600" dirty="0">
                <a:hlinkClick r:id="rId5"/>
              </a:rPr>
              <a:t>Barbara.Johnson3@fema.dhs.gov</a:t>
            </a:r>
            <a:r>
              <a:rPr lang="en-US" altLang="en-US" sz="1600" dirty="0"/>
              <a:t> 301-447-1452</a:t>
            </a:r>
          </a:p>
          <a:p>
            <a:pPr marL="0" indent="0">
              <a:spcBef>
                <a:spcPts val="600"/>
              </a:spcBef>
              <a:buNone/>
            </a:pPr>
            <a:r>
              <a:rPr lang="en-US" altLang="en-US" sz="1600" dirty="0"/>
              <a:t>Danielle Green </a:t>
            </a:r>
            <a:r>
              <a:rPr lang="en-US" altLang="en-US" sz="1600" dirty="0">
                <a:hlinkClick r:id="rId6"/>
              </a:rPr>
              <a:t>Danielle.green@associates.fema.dhs.gov</a:t>
            </a:r>
            <a:r>
              <a:rPr lang="en-US" altLang="en-US" sz="1600" dirty="0"/>
              <a:t> 301-447-7251</a:t>
            </a:r>
          </a:p>
          <a:p>
            <a:pPr marL="0" indent="0" algn="ctr">
              <a:spcBef>
                <a:spcPts val="600"/>
              </a:spcBef>
              <a:buNone/>
            </a:pPr>
            <a:endParaRPr lang="en-US" altLang="en-US" sz="1600" dirty="0">
              <a:hlinkClick r:id=""/>
            </a:endParaRPr>
          </a:p>
          <a:p>
            <a:pPr marL="0" indent="0" algn="ctr">
              <a:spcBef>
                <a:spcPts val="600"/>
              </a:spcBef>
              <a:buNone/>
            </a:pPr>
            <a:r>
              <a:rPr lang="en-US" altLang="en-US" sz="1600" dirty="0">
                <a:hlinkClick r:id=""/>
              </a:rPr>
              <a:t>http://training.fema.gov/hiedu/</a:t>
            </a:r>
            <a:r>
              <a:rPr lang="en-US" altLang="en-US" sz="1600" dirty="0"/>
              <a:t> </a:t>
            </a:r>
          </a:p>
          <a:p>
            <a:pPr marL="0" indent="0" algn="ctr">
              <a:spcBef>
                <a:spcPts val="600"/>
              </a:spcBef>
              <a:buNone/>
            </a:pPr>
            <a:r>
              <a:rPr lang="en-US" altLang="en-US" sz="1600" dirty="0"/>
              <a:t>22</a:t>
            </a:r>
            <a:r>
              <a:rPr lang="en-US" altLang="en-US" sz="1600" baseline="30000" dirty="0"/>
              <a:t>nd</a:t>
            </a:r>
            <a:r>
              <a:rPr lang="en-US" altLang="en-US" sz="1600" dirty="0"/>
              <a:t> Annual Emergency Management Higher Education Symposium </a:t>
            </a:r>
          </a:p>
        </p:txBody>
      </p:sp>
    </p:spTree>
    <p:extLst>
      <p:ext uri="{BB962C8B-B14F-4D97-AF65-F5344CB8AC3E}">
        <p14:creationId xmlns:p14="http://schemas.microsoft.com/office/powerpoint/2010/main" val="24571371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23" descr="U.S. Department of Homeland Security seal with the Federal Emergency Management Agency word mark." title="Image"/>
          <p:cNvPicPr preferRelativeResize="0"/>
          <p:nvPr/>
        </p:nvPicPr>
        <p:blipFill rotWithShape="1">
          <a:blip r:embed="rId3">
            <a:alphaModFix/>
          </a:blip>
          <a:srcRect/>
          <a:stretch/>
        </p:blipFill>
        <p:spPr>
          <a:xfrm>
            <a:off x="990600" y="2074863"/>
            <a:ext cx="7023100" cy="24828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47087" cy="1295400"/>
          </a:xfrm>
        </p:spPr>
        <p:txBody>
          <a:bodyPr>
            <a:normAutofit fontScale="90000"/>
          </a:bodyPr>
          <a:lstStyle/>
          <a:p>
            <a:r>
              <a:rPr lang="en-US" dirty="0"/>
              <a:t>Location of BAF Fellows and Fellows Alumni</a:t>
            </a:r>
          </a:p>
        </p:txBody>
      </p:sp>
      <p:pic>
        <p:nvPicPr>
          <p:cNvPr id="5" name="Content Placeholder 4">
            <a:extLst>
              <a:ext uri="{FF2B5EF4-FFF2-40B4-BE49-F238E27FC236}">
                <a16:creationId xmlns:a16="http://schemas.microsoft.com/office/drawing/2014/main" id="{4DBA8444-DFFB-6D41-BC40-C3F39D952F77}"/>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1600200" y="1600200"/>
            <a:ext cx="6356024" cy="4220876"/>
          </a:xfrm>
        </p:spPr>
      </p:pic>
    </p:spTree>
    <p:extLst>
      <p:ext uri="{BB962C8B-B14F-4D97-AF65-F5344CB8AC3E}">
        <p14:creationId xmlns:p14="http://schemas.microsoft.com/office/powerpoint/2010/main" val="15160227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797EB-CBC8-48D7-9B2A-E717DCC88ED8}"/>
              </a:ext>
            </a:extLst>
          </p:cNvPr>
          <p:cNvSpPr>
            <a:spLocks noGrp="1"/>
          </p:cNvSpPr>
          <p:nvPr>
            <p:ph type="title"/>
          </p:nvPr>
        </p:nvSpPr>
        <p:spPr>
          <a:xfrm>
            <a:off x="348456" y="606288"/>
            <a:ext cx="8447087" cy="609599"/>
          </a:xfrm>
        </p:spPr>
        <p:txBody>
          <a:bodyPr/>
          <a:lstStyle/>
          <a:p>
            <a:pPr algn="ctr"/>
            <a:r>
              <a:rPr lang="en-US" dirty="0"/>
              <a:t>BAF Contact Information</a:t>
            </a:r>
          </a:p>
        </p:txBody>
      </p:sp>
      <p:sp>
        <p:nvSpPr>
          <p:cNvPr id="3" name="Content Placeholder 2">
            <a:extLst>
              <a:ext uri="{FF2B5EF4-FFF2-40B4-BE49-F238E27FC236}">
                <a16:creationId xmlns:a16="http://schemas.microsoft.com/office/drawing/2014/main" id="{1FC4B8F5-258A-417A-93F3-8EF53B256DB7}"/>
              </a:ext>
            </a:extLst>
          </p:cNvPr>
          <p:cNvSpPr>
            <a:spLocks noGrp="1"/>
          </p:cNvSpPr>
          <p:nvPr>
            <p:ph idx="1"/>
          </p:nvPr>
        </p:nvSpPr>
        <p:spPr>
          <a:xfrm>
            <a:off x="239713" y="1600199"/>
            <a:ext cx="8447087" cy="4038601"/>
          </a:xfrm>
        </p:spPr>
        <p:txBody>
          <a:bodyPr/>
          <a:lstStyle/>
          <a:p>
            <a:pPr algn="ctr">
              <a:buFont typeface="Wingdings" panose="05000000000000000000" pitchFamily="2" charset="2"/>
              <a:buChar char="q"/>
            </a:pPr>
            <a:r>
              <a:rPr lang="en-US" sz="2800" dirty="0"/>
              <a:t>To find out more about the Bill Anderson Fund,</a:t>
            </a:r>
          </a:p>
          <a:p>
            <a:pPr algn="ctr">
              <a:buFont typeface="Wingdings" panose="05000000000000000000" pitchFamily="2" charset="2"/>
              <a:buChar char="q"/>
            </a:pPr>
            <a:r>
              <a:rPr lang="en-US" sz="2800" dirty="0"/>
              <a:t>To apply to become a Bill Anderson Fund Fellow:</a:t>
            </a:r>
          </a:p>
          <a:p>
            <a:pPr marL="0" indent="0" algn="ctr">
              <a:buNone/>
            </a:pPr>
            <a:br>
              <a:rPr lang="en-US" sz="2800" dirty="0"/>
            </a:br>
            <a:r>
              <a:rPr lang="en-US" sz="4400" dirty="0">
                <a:hlinkClick r:id="rId3"/>
              </a:rPr>
              <a:t>www.billandersonfund.org</a:t>
            </a:r>
            <a:r>
              <a:rPr lang="en-US" sz="4400" dirty="0"/>
              <a:t> </a:t>
            </a:r>
          </a:p>
          <a:p>
            <a:pPr marL="685800" lvl="2" indent="0">
              <a:buNone/>
            </a:pPr>
            <a:endParaRPr lang="en-US" dirty="0"/>
          </a:p>
          <a:p>
            <a:pPr marL="349250" lvl="1" indent="0">
              <a:buNone/>
            </a:pPr>
            <a:endParaRPr lang="en-US" dirty="0"/>
          </a:p>
          <a:p>
            <a:pPr lvl="2"/>
            <a:endParaRPr lang="en-US" dirty="0"/>
          </a:p>
          <a:p>
            <a:pPr lvl="1"/>
            <a:endParaRPr lang="en-US" dirty="0"/>
          </a:p>
        </p:txBody>
      </p:sp>
    </p:spTree>
    <p:extLst>
      <p:ext uri="{BB962C8B-B14F-4D97-AF65-F5344CB8AC3E}">
        <p14:creationId xmlns:p14="http://schemas.microsoft.com/office/powerpoint/2010/main" val="3667200680"/>
      </p:ext>
    </p:extLst>
  </p:cSld>
  <p:clrMapOvr>
    <a:masterClrMapping/>
  </p:clrMapOvr>
</p:sld>
</file>

<file path=ppt/theme/theme1.xml><?xml version="1.0" encoding="utf-8"?>
<a:theme xmlns:a="http://schemas.openxmlformats.org/drawingml/2006/main" name="DHS_Template_White">
  <a:themeElements>
    <a:clrScheme name="">
      <a:dk1>
        <a:srgbClr val="70BC1F"/>
      </a:dk1>
      <a:lt1>
        <a:srgbClr val="FFFFFF"/>
      </a:lt1>
      <a:dk2>
        <a:srgbClr val="000063"/>
      </a:dk2>
      <a:lt2>
        <a:srgbClr val="FF0000"/>
      </a:lt2>
      <a:accent1>
        <a:srgbClr val="FFDB00"/>
      </a:accent1>
      <a:accent2>
        <a:srgbClr val="0062C8"/>
      </a:accent2>
      <a:accent3>
        <a:srgbClr val="AAAAB7"/>
      </a:accent3>
      <a:accent4>
        <a:srgbClr val="DADADA"/>
      </a:accent4>
      <a:accent5>
        <a:srgbClr val="FFEAAA"/>
      </a:accent5>
      <a:accent6>
        <a:srgbClr val="0058B5"/>
      </a:accent6>
      <a:hlink>
        <a:srgbClr val="CC6600"/>
      </a:hlink>
      <a:folHlink>
        <a:srgbClr val="990099"/>
      </a:folHlink>
    </a:clrScheme>
    <a:fontScheme name="DHS_Template_Whit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DHS_Template_White 1">
        <a:dk1>
          <a:srgbClr val="595959"/>
        </a:dk1>
        <a:lt1>
          <a:srgbClr val="F8D167"/>
        </a:lt1>
        <a:dk2>
          <a:srgbClr val="BF5FA7"/>
        </a:dk2>
        <a:lt2>
          <a:srgbClr val="92C9DD"/>
        </a:lt2>
        <a:accent1>
          <a:srgbClr val="9ED47C"/>
        </a:accent1>
        <a:accent2>
          <a:srgbClr val="F3728D"/>
        </a:accent2>
        <a:accent3>
          <a:srgbClr val="FBE5B8"/>
        </a:accent3>
        <a:accent4>
          <a:srgbClr val="4B4B4B"/>
        </a:accent4>
        <a:accent5>
          <a:srgbClr val="CCE6BF"/>
        </a:accent5>
        <a:accent6>
          <a:srgbClr val="DC677F"/>
        </a:accent6>
        <a:hlink>
          <a:srgbClr val="6E91BA"/>
        </a:hlink>
        <a:folHlink>
          <a:srgbClr val="BDBFD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HS_Template_White">
  <a:themeElements>
    <a:clrScheme name="">
      <a:dk1>
        <a:srgbClr val="70BC1F"/>
      </a:dk1>
      <a:lt1>
        <a:srgbClr val="FFFFFF"/>
      </a:lt1>
      <a:dk2>
        <a:srgbClr val="000063"/>
      </a:dk2>
      <a:lt2>
        <a:srgbClr val="FF0000"/>
      </a:lt2>
      <a:accent1>
        <a:srgbClr val="FFDB00"/>
      </a:accent1>
      <a:accent2>
        <a:srgbClr val="0062C8"/>
      </a:accent2>
      <a:accent3>
        <a:srgbClr val="AAAAB7"/>
      </a:accent3>
      <a:accent4>
        <a:srgbClr val="DADADA"/>
      </a:accent4>
      <a:accent5>
        <a:srgbClr val="FFEAAA"/>
      </a:accent5>
      <a:accent6>
        <a:srgbClr val="0058B5"/>
      </a:accent6>
      <a:hlink>
        <a:srgbClr val="CC6600"/>
      </a:hlink>
      <a:folHlink>
        <a:srgbClr val="990099"/>
      </a:folHlink>
    </a:clrScheme>
    <a:fontScheme name="DHS_Template_Whit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DHS_Template_White 1">
        <a:dk1>
          <a:srgbClr val="595959"/>
        </a:dk1>
        <a:lt1>
          <a:srgbClr val="F8D167"/>
        </a:lt1>
        <a:dk2>
          <a:srgbClr val="BF5FA7"/>
        </a:dk2>
        <a:lt2>
          <a:srgbClr val="92C9DD"/>
        </a:lt2>
        <a:accent1>
          <a:srgbClr val="9ED47C"/>
        </a:accent1>
        <a:accent2>
          <a:srgbClr val="F3728D"/>
        </a:accent2>
        <a:accent3>
          <a:srgbClr val="FBE5B8"/>
        </a:accent3>
        <a:accent4>
          <a:srgbClr val="4B4B4B"/>
        </a:accent4>
        <a:accent5>
          <a:srgbClr val="CCE6BF"/>
        </a:accent5>
        <a:accent6>
          <a:srgbClr val="DC677F"/>
        </a:accent6>
        <a:hlink>
          <a:srgbClr val="6E91BA"/>
        </a:hlink>
        <a:folHlink>
          <a:srgbClr val="BDBFD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A704B8F-E943-47B0-A532-D078AA034AF2}"/>
</file>

<file path=customXml/itemProps2.xml><?xml version="1.0" encoding="utf-8"?>
<ds:datastoreItem xmlns:ds="http://schemas.openxmlformats.org/officeDocument/2006/customXml" ds:itemID="{E2AACCCC-3136-479D-9EB3-E1428DF1B112}"/>
</file>

<file path=customXml/itemProps3.xml><?xml version="1.0" encoding="utf-8"?>
<ds:datastoreItem xmlns:ds="http://schemas.openxmlformats.org/officeDocument/2006/customXml" ds:itemID="{86D859E6-5933-498C-A0AD-7ECB19E5256B}"/>
</file>

<file path=docProps/app.xml><?xml version="1.0" encoding="utf-8"?>
<Properties xmlns="http://schemas.openxmlformats.org/officeDocument/2006/extended-properties" xmlns:vt="http://schemas.openxmlformats.org/officeDocument/2006/docPropsVTypes">
  <Template/>
  <TotalTime>7242</TotalTime>
  <Words>4432</Words>
  <Application>Microsoft Office PowerPoint</Application>
  <PresentationFormat>On-screen Show (4:3)</PresentationFormat>
  <Paragraphs>769</Paragraphs>
  <Slides>74</Slides>
  <Notes>62</Notes>
  <HiddenSlides>0</HiddenSlides>
  <MMClips>1</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74</vt:i4>
      </vt:variant>
    </vt:vector>
  </HeadingPairs>
  <TitlesOfParts>
    <vt:vector size="92" baseType="lpstr">
      <vt:lpstr>ＭＳ Ｐゴシック</vt:lpstr>
      <vt:lpstr>Adobe Devanagari</vt:lpstr>
      <vt:lpstr>Arial</vt:lpstr>
      <vt:lpstr>Arial Bold</vt:lpstr>
      <vt:lpstr>Calibri</vt:lpstr>
      <vt:lpstr>Century Schoolbook</vt:lpstr>
      <vt:lpstr>Franklin Gothic Book</vt:lpstr>
      <vt:lpstr>Franklin Gothic Medium</vt:lpstr>
      <vt:lpstr>Franklin Gothic Medium Cond</vt:lpstr>
      <vt:lpstr>Joanna MT Std SemiBold</vt:lpstr>
      <vt:lpstr>Noto Sans Symbols</vt:lpstr>
      <vt:lpstr>Segoe UI Semibold</vt:lpstr>
      <vt:lpstr>Times</vt:lpstr>
      <vt:lpstr>Times New Roman</vt:lpstr>
      <vt:lpstr>Wingdings</vt:lpstr>
      <vt:lpstr>Wingdings 2</vt:lpstr>
      <vt:lpstr>DHS_Template_White</vt:lpstr>
      <vt:lpstr>1_DHS_Template_White</vt:lpstr>
      <vt:lpstr>Highlights from the 21st Annual EM Higher Education Symposium and the 44th Annual Natural Hazards Research and Applications Workshop</vt:lpstr>
      <vt:lpstr>Administrative</vt:lpstr>
      <vt:lpstr>21st Annual Higher Education Symposium</vt:lpstr>
      <vt:lpstr>PowerPoint Presentation</vt:lpstr>
      <vt:lpstr>Gracious Space</vt:lpstr>
      <vt:lpstr>Our Symposium Artist &amp; Singing Tree</vt:lpstr>
      <vt:lpstr>Bill Anderson Fellow Perspective</vt:lpstr>
      <vt:lpstr>Location of BAF Fellows and Fellows Alumni</vt:lpstr>
      <vt:lpstr>BAF Contact Information</vt:lpstr>
      <vt:lpstr>Aaron Titus, J.D.</vt:lpstr>
      <vt:lpstr>World Café- Talking about What Matters</vt:lpstr>
      <vt:lpstr>Incorporating Research into Teaching Moderated by DeeDee Bennett, University at Albany, SUNY</vt:lpstr>
      <vt:lpstr>PowerPoint Presentation</vt:lpstr>
      <vt:lpstr>PowerPoint Presentation</vt:lpstr>
      <vt:lpstr>Ms. Jo Linda Johnson, Esq.</vt:lpstr>
      <vt:lpstr>PowerPoint Presentation</vt:lpstr>
      <vt:lpstr>Afternoon Breakout Sessions</vt:lpstr>
      <vt:lpstr>Afternoon Breakout Sessions</vt:lpstr>
      <vt:lpstr>21st Annual Higher Education Symposium</vt:lpstr>
      <vt:lpstr>Carlos Castillo</vt:lpstr>
      <vt:lpstr>Resilience Organization</vt:lpstr>
      <vt:lpstr>FEMA Resilience</vt:lpstr>
      <vt:lpstr>Major Initiatives</vt:lpstr>
      <vt:lpstr>Poster Awards</vt:lpstr>
      <vt:lpstr>The University of Central Florida SoTL Award is Presented to: </vt:lpstr>
      <vt:lpstr>2019 Dr. B. Wayne Blanchard Awardee</vt:lpstr>
      <vt:lpstr>         DeeDee Bennett, Ph.D. University of Albany- SUNY Assistant Professor College of Emergency Preparedness,  Homeland Security &amp; Cyber Security</vt:lpstr>
      <vt:lpstr>Matthew Prager</vt:lpstr>
      <vt:lpstr>2019 State of the Community Report</vt:lpstr>
      <vt:lpstr>Overview</vt:lpstr>
      <vt:lpstr>Metrics of Success</vt:lpstr>
      <vt:lpstr>Online Resources</vt:lpstr>
      <vt:lpstr>FEMA Higher Education Webinars</vt:lpstr>
      <vt:lpstr>In Sum..</vt:lpstr>
      <vt:lpstr>Gianina Baker, Ph.D.</vt:lpstr>
      <vt:lpstr>Equity and Assessment</vt:lpstr>
      <vt:lpstr>Mapping</vt:lpstr>
      <vt:lpstr>Mapping Examples</vt:lpstr>
      <vt:lpstr>2019Focus Group Overview</vt:lpstr>
      <vt:lpstr>Afternoon Sessions</vt:lpstr>
      <vt:lpstr>Afternoon Sessions</vt:lpstr>
      <vt:lpstr>PowerPoint Presentation</vt:lpstr>
      <vt:lpstr>World Café</vt:lpstr>
      <vt:lpstr>PowerPoint Presentation</vt:lpstr>
      <vt:lpstr>Stephanie Yanta</vt:lpstr>
      <vt:lpstr>Scott Kelberg</vt:lpstr>
      <vt:lpstr>PowerPoint Presentation</vt:lpstr>
      <vt:lpstr>PowerPoint Presentation</vt:lpstr>
      <vt:lpstr>International Association of  Emergency Managers (IAEM)</vt:lpstr>
      <vt:lpstr>Regional Collaborations</vt:lpstr>
      <vt:lpstr>Purpose &amp; Accomplishments</vt:lpstr>
      <vt:lpstr>Region 6 Exemplar</vt:lpstr>
      <vt:lpstr>FEMA Higher Education Program: Serving the Emergency Management Higher Education Academic Community Connecting Emergency Management Academics - Teachers, Researchers, &amp; Practitioners</vt:lpstr>
      <vt:lpstr>Higher Education Program: Building &amp; Sustaining  A Learning Community to Scale Success</vt:lpstr>
      <vt:lpstr>Special Interest Groups (SIG)   As Implementation Teams?</vt:lpstr>
      <vt:lpstr>FY2019Focus Group Activity</vt:lpstr>
      <vt:lpstr>Course Modules &amp; Research Inquiries</vt:lpstr>
      <vt:lpstr>Afternoon Sessions</vt:lpstr>
      <vt:lpstr>Afternoon Sessions</vt:lpstr>
      <vt:lpstr>Highlights from the 44th Annual Natural Hazards Workshop</vt:lpstr>
      <vt:lpstr>Workshop Overview</vt:lpstr>
      <vt:lpstr>Communication Philosophy</vt:lpstr>
      <vt:lpstr>Certification Credits and Evaluation</vt:lpstr>
      <vt:lpstr>2019 Workshop Details</vt:lpstr>
      <vt:lpstr>Graphic Recordings</vt:lpstr>
      <vt:lpstr>After the Storm</vt:lpstr>
      <vt:lpstr>Bill Anderson Fund</vt:lpstr>
      <vt:lpstr>2019 Workshop Attendance </vt:lpstr>
      <vt:lpstr>2019 Workshop Attendees by Sector</vt:lpstr>
      <vt:lpstr>Social Media</vt:lpstr>
      <vt:lpstr>Save the Date! July 12-15, 2020</vt:lpstr>
      <vt:lpstr>Thank You!</vt:lpstr>
      <vt:lpstr>Contact Information</vt:lpstr>
      <vt:lpstr>PowerPoint Presentation</vt:lpstr>
    </vt:vector>
  </TitlesOfParts>
  <Company>Transportation Security Administration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slide - 42 pt Times New Roman, White</dc:title>
  <dc:creator>Joseph B. Adamoli</dc:creator>
  <cp:lastModifiedBy>Johnson, Barbara L</cp:lastModifiedBy>
  <cp:revision>131</cp:revision>
  <cp:lastPrinted>2002-02-25T16:50:36Z</cp:lastPrinted>
  <dcterms:created xsi:type="dcterms:W3CDTF">2003-10-28T16:04:33Z</dcterms:created>
  <dcterms:modified xsi:type="dcterms:W3CDTF">2019-07-23T17:36:28Z</dcterms:modified>
</cp:coreProperties>
</file>