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83" r:id="rId3"/>
    <p:sldId id="258" r:id="rId4"/>
    <p:sldId id="277" r:id="rId5"/>
    <p:sldId id="278" r:id="rId6"/>
    <p:sldId id="279" r:id="rId7"/>
    <p:sldId id="285" r:id="rId8"/>
    <p:sldId id="280" r:id="rId9"/>
    <p:sldId id="281" r:id="rId10"/>
    <p:sldId id="284" r:id="rId11"/>
    <p:sldId id="27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288"/>
    <a:srgbClr val="B0B1B3"/>
    <a:srgbClr val="000000"/>
    <a:srgbClr val="A50021"/>
    <a:srgbClr val="598600"/>
    <a:srgbClr val="0070B2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34" autoAdjust="0"/>
    <p:restoredTop sz="94660"/>
  </p:normalViewPr>
  <p:slideViewPr>
    <p:cSldViewPr snapToGrid="0">
      <p:cViewPr varScale="1">
        <p:scale>
          <a:sx n="64" d="100"/>
          <a:sy n="64" d="100"/>
        </p:scale>
        <p:origin x="480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b3860\Downloads\UserCourseTranscripts_2021-05-13-21-03-20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earthinst.sharepoint.com/sites/ncdponedrive/Shared%20Documents/Training/FEMA/Conferences/HiEd%20Symposium/LearnerDemographicData_5_13_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earthinst-my.sharepoint.com/personal/jb3860_earthinst_onmicrosoft_com/Documents/QualCoding_EmergingThemesEvalMGT462MGT46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Discipline of</a:t>
            </a:r>
            <a:r>
              <a:rPr lang="en-US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NCDP Learners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Discipline!$C$1</c:f>
              <c:strCache>
                <c:ptCount val="1"/>
                <c:pt idx="0">
                  <c:v>Percentage of Learners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Discipline!$A$2:$A$18</c:f>
              <c:strCache>
                <c:ptCount val="17"/>
                <c:pt idx="0">
                  <c:v>Emergency Management (EM)</c:v>
                </c:pt>
                <c:pt idx="1">
                  <c:v>Other (OTH)</c:v>
                </c:pt>
                <c:pt idx="2">
                  <c:v>Governmental Administrative (GA)</c:v>
                </c:pt>
                <c:pt idx="3">
                  <c:v>Healthcare (HC)</c:v>
                </c:pt>
                <c:pt idx="4">
                  <c:v>Public Health (PH)</c:v>
                </c:pt>
                <c:pt idx="5">
                  <c:v>Law Enforcement (LE)</c:v>
                </c:pt>
                <c:pt idx="6">
                  <c:v>Citizen/Community Volunteer (CV)</c:v>
                </c:pt>
                <c:pt idx="7">
                  <c:v>Agricultural Safety (Pre and Post Harvest) (AGS)</c:v>
                </c:pt>
                <c:pt idx="8">
                  <c:v>Fire Service (FS)</c:v>
                </c:pt>
                <c:pt idx="9">
                  <c:v>Private Sector/Corporate Security and Safety Professionals (PSP)</c:v>
                </c:pt>
                <c:pt idx="10">
                  <c:v>Emergency Medical Services (EMS)</c:v>
                </c:pt>
                <c:pt idx="11">
                  <c:v>Education (E)</c:v>
                </c:pt>
                <c:pt idx="12">
                  <c:v>Public Works (PW)</c:v>
                </c:pt>
                <c:pt idx="13">
                  <c:v>Private Sector (PSP)</c:v>
                </c:pt>
                <c:pt idx="14">
                  <c:v>Information Technology (IT)</c:v>
                </c:pt>
                <c:pt idx="15">
                  <c:v>Public Safety Communications (PSC)</c:v>
                </c:pt>
                <c:pt idx="16">
                  <c:v>Citizen/ Community Volunteer (CV)</c:v>
                </c:pt>
              </c:strCache>
            </c:strRef>
          </c:cat>
          <c:val>
            <c:numRef>
              <c:f>Discipline!$C$2:$C$18</c:f>
              <c:numCache>
                <c:formatCode>0%</c:formatCode>
                <c:ptCount val="17"/>
                <c:pt idx="0">
                  <c:v>0.33505624809972634</c:v>
                </c:pt>
                <c:pt idx="1">
                  <c:v>0.16327151109759805</c:v>
                </c:pt>
                <c:pt idx="2">
                  <c:v>0.10124657950744907</c:v>
                </c:pt>
                <c:pt idx="3">
                  <c:v>9.5165703861356032E-2</c:v>
                </c:pt>
                <c:pt idx="4">
                  <c:v>6.0200668896321072E-2</c:v>
                </c:pt>
                <c:pt idx="5">
                  <c:v>3.374885983581636E-2</c:v>
                </c:pt>
                <c:pt idx="6">
                  <c:v>3.1620553359683792E-2</c:v>
                </c:pt>
                <c:pt idx="7">
                  <c:v>2.8884159318941928E-2</c:v>
                </c:pt>
                <c:pt idx="8">
                  <c:v>2.5235633931286104E-2</c:v>
                </c:pt>
                <c:pt idx="9">
                  <c:v>2.4019458802067496E-2</c:v>
                </c:pt>
                <c:pt idx="10">
                  <c:v>2.097902097902098E-2</c:v>
                </c:pt>
                <c:pt idx="11">
                  <c:v>1.1857707509881422E-2</c:v>
                </c:pt>
                <c:pt idx="12">
                  <c:v>1.1553663727576772E-2</c:v>
                </c:pt>
                <c:pt idx="13">
                  <c:v>1.0945576162967468E-2</c:v>
                </c:pt>
                <c:pt idx="14">
                  <c:v>1.0945576162967468E-2</c:v>
                </c:pt>
                <c:pt idx="15">
                  <c:v>6.688963210702341E-3</c:v>
                </c:pt>
                <c:pt idx="16">
                  <c:v>5.7768318637883859E-3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E1-5A48-A1DB-8213E23525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73011728"/>
        <c:axId val="673012144"/>
      </c:barChart>
      <c:catAx>
        <c:axId val="67301172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Self-Reported Discipline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73012144"/>
        <c:crosses val="autoZero"/>
        <c:auto val="1"/>
        <c:lblAlgn val="ctr"/>
        <c:lblOffset val="100"/>
        <c:noMultiLvlLbl val="0"/>
      </c:catAx>
      <c:valAx>
        <c:axId val="6730121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Percentage of Learners in</a:t>
                </a:r>
                <a:r>
                  <a:rPr lang="en-US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Discipline</a:t>
                </a:r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73011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Government Level of NCDP Learners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'Government Level'!$C$1</c:f>
              <c:strCache>
                <c:ptCount val="1"/>
                <c:pt idx="0">
                  <c:v>Percentage of Learners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'Government Level'!$A$2:$A$13</c:f>
              <c:strCache>
                <c:ptCount val="12"/>
                <c:pt idx="0">
                  <c:v>Local Government (L) </c:v>
                </c:pt>
                <c:pt idx="1">
                  <c:v>Not Applicable (NA) </c:v>
                </c:pt>
                <c:pt idx="2">
                  <c:v>Federal (Non-DHS) (NF) </c:v>
                </c:pt>
                <c:pt idx="3">
                  <c:v>Private Sector (P) </c:v>
                </c:pt>
                <c:pt idx="4">
                  <c:v>Statewide/Territorial (S) </c:v>
                </c:pt>
                <c:pt idx="5">
                  <c:v>Not Applicable (NA)</c:v>
                </c:pt>
                <c:pt idx="6">
                  <c:v>Federal FEMA (FF) </c:v>
                </c:pt>
                <c:pt idx="7">
                  <c:v>International (I) </c:v>
                </c:pt>
                <c:pt idx="8">
                  <c:v>Federal DHS (DF) </c:v>
                </c:pt>
                <c:pt idx="9">
                  <c:v>Tribal Nation (T) </c:v>
                </c:pt>
                <c:pt idx="10">
                  <c:v>Military (M) </c:v>
                </c:pt>
                <c:pt idx="11">
                  <c:v>Special District (SD) </c:v>
                </c:pt>
              </c:strCache>
            </c:strRef>
          </c:cat>
          <c:val>
            <c:numRef>
              <c:f>'Government Level'!$C$2:$C$13</c:f>
              <c:numCache>
                <c:formatCode>0%</c:formatCode>
                <c:ptCount val="12"/>
                <c:pt idx="0">
                  <c:v>0.3183338400729705</c:v>
                </c:pt>
                <c:pt idx="1">
                  <c:v>0.16144724840377014</c:v>
                </c:pt>
                <c:pt idx="2">
                  <c:v>0.1295226512617817</c:v>
                </c:pt>
                <c:pt idx="3">
                  <c:v>0.12283368805107936</c:v>
                </c:pt>
                <c:pt idx="4">
                  <c:v>0.1225296442687747</c:v>
                </c:pt>
                <c:pt idx="5">
                  <c:v>5.3815749467923384E-2</c:v>
                </c:pt>
                <c:pt idx="6">
                  <c:v>2.918820310124658E-2</c:v>
                </c:pt>
                <c:pt idx="7">
                  <c:v>1.3986013986013986E-2</c:v>
                </c:pt>
                <c:pt idx="8">
                  <c:v>1.2465795074490726E-2</c:v>
                </c:pt>
                <c:pt idx="9">
                  <c:v>1.1553663727576772E-2</c:v>
                </c:pt>
                <c:pt idx="10">
                  <c:v>1.2161751292186074E-2</c:v>
                </c:pt>
                <c:pt idx="11">
                  <c:v>1.2161751292186074E-2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B8-CC4A-9D80-5D30C1CB2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19770176"/>
        <c:axId val="1519768512"/>
      </c:barChart>
      <c:catAx>
        <c:axId val="151977017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Self-Reported</a:t>
                </a:r>
                <a:r>
                  <a:rPr lang="en-US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Government Level</a:t>
                </a:r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19768512"/>
        <c:crosses val="autoZero"/>
        <c:auto val="1"/>
        <c:lblAlgn val="ctr"/>
        <c:lblOffset val="100"/>
        <c:noMultiLvlLbl val="0"/>
      </c:catAx>
      <c:valAx>
        <c:axId val="15197685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Percent</a:t>
                </a:r>
                <a:r>
                  <a:rPr lang="en-US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Learners in Self-Reported Government Level Category</a:t>
                </a:r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19770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Figure 1: Emerging Topics Identified in Qualitative Coding of Evaluation Data Compared with THIRA/SPR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Evaluation Areas of Interest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15F-47FF-ABEA-A180EB682F1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15F-47FF-ABEA-A180EB682F13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15F-47FF-ABEA-A180EB682F13}"/>
              </c:ext>
            </c:extLst>
          </c:dPt>
          <c:dLbls>
            <c:dLbl>
              <c:idx val="0"/>
              <c:layout>
                <c:manualLayout>
                  <c:x val="-5.5962062008922439E-2"/>
                  <c:y val="-7.676238315107425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THIRA/SPR - Recovery core capabilities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097485568464902"/>
                      <c:h val="8.086213337831046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215F-47FF-ABEA-A180EB682F13}"/>
                </c:ext>
              </c:extLst>
            </c:dLbl>
            <c:dLbl>
              <c:idx val="4"/>
              <c:layout>
                <c:manualLayout>
                  <c:x val="7.5880762045996294E-2"/>
                  <c:y val="-6.7014004789912163E-17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THIRA/SPR - Reopen Businesses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78521771056986"/>
                      <c:h val="5.161932074932980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215F-47FF-ABEA-A180EB682F13}"/>
                </c:ext>
              </c:extLst>
            </c:dLbl>
            <c:dLbl>
              <c:idx val="6"/>
              <c:layout>
                <c:manualLayout>
                  <c:x val="0.10433597312745548"/>
                  <c:y val="1.827675789311325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THIRA/SPR - Long-term housing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626824088377784"/>
                      <c:h val="5.5274672327952384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215F-47FF-ABEA-A180EB682F13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Sheet1!$A$3:$A$10</c:f>
              <c:strCache>
                <c:ptCount val="8"/>
                <c:pt idx="0">
                  <c:v>Recovery Planning</c:v>
                </c:pt>
                <c:pt idx="1">
                  <c:v>Federal programs and procurement</c:v>
                </c:pt>
                <c:pt idx="2">
                  <c:v>Mitigation</c:v>
                </c:pt>
                <c:pt idx="3">
                  <c:v>Tools and Frameworks</c:v>
                </c:pt>
                <c:pt idx="4">
                  <c:v>Business Resilience</c:v>
                </c:pt>
                <c:pt idx="5">
                  <c:v>Stakeholder engagement</c:v>
                </c:pt>
                <c:pt idx="6">
                  <c:v>Housing</c:v>
                </c:pt>
                <c:pt idx="7">
                  <c:v>Economics</c:v>
                </c:pt>
              </c:strCache>
            </c:strRef>
          </c:cat>
          <c:val>
            <c:numRef>
              <c:f>Sheet1!$C$3:$C$10</c:f>
              <c:numCache>
                <c:formatCode>General</c:formatCode>
                <c:ptCount val="8"/>
                <c:pt idx="0">
                  <c:v>47</c:v>
                </c:pt>
                <c:pt idx="1">
                  <c:v>17</c:v>
                </c:pt>
                <c:pt idx="2">
                  <c:v>16</c:v>
                </c:pt>
                <c:pt idx="3">
                  <c:v>15</c:v>
                </c:pt>
                <c:pt idx="4">
                  <c:v>9</c:v>
                </c:pt>
                <c:pt idx="5">
                  <c:v>7</c:v>
                </c:pt>
                <c:pt idx="6">
                  <c:v>7</c:v>
                </c:pt>
                <c:pt idx="7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15F-47FF-ABEA-A180EB682F13}"/>
            </c:ext>
          </c:extLst>
        </c:ser>
        <c:ser>
          <c:idx val="1"/>
          <c:order val="1"/>
          <c:tx>
            <c:v>Evaluation Areas of Interest Similar to THIRA/SPR gaps</c:v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(Sheet1!$A$3,Sheet1!$A$7,Sheet1!$A$9)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15F-47FF-ABEA-A180EB682F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2078160"/>
        <c:axId val="412057360"/>
      </c:barChart>
      <c:catAx>
        <c:axId val="41207816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Coded Areas of Intetest Identified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057360"/>
        <c:crosses val="autoZero"/>
        <c:auto val="1"/>
        <c:lblAlgn val="ctr"/>
        <c:lblOffset val="100"/>
        <c:noMultiLvlLbl val="0"/>
      </c:catAx>
      <c:valAx>
        <c:axId val="4120573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mentions of code in Areas of Interest in Evaluations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078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E2943-AE45-4889-81AC-E5C35376969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63E7E-768D-4801-B796-B8FF4CD6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53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3E779-5CA9-496C-8DC3-CC4CCEC56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122363"/>
            <a:ext cx="10515599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19C9A2-D722-4ED0-BDB2-36E3A6081F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10515600" cy="1655762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baseline="0" dirty="0" smtClean="0">
                <a:solidFill>
                  <a:srgbClr val="43484E"/>
                </a:solidFill>
                <a:latin typeface="Franklin Gothic Medium" panose="020B06030201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16" descr="U.S. Department of Homeland Security seal with the Federal Emergency Management Agency word mark." title="Image">
            <a:extLst>
              <a:ext uri="{FF2B5EF4-FFF2-40B4-BE49-F238E27FC236}">
                <a16:creationId xmlns:a16="http://schemas.microsoft.com/office/drawing/2014/main" id="{57E1236A-AF66-4FC7-BB67-A954F88DE5E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47726" y="6117372"/>
            <a:ext cx="1775402" cy="6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CABA4A06-2F88-4598-ACB3-63BC493244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39275" y="6356350"/>
            <a:ext cx="12763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June 8 – 10, 2021</a:t>
            </a:r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97E07CF8-A919-46DA-856B-50D9AA53BE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91296" y="6356350"/>
            <a:ext cx="50479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23</a:t>
            </a:r>
            <a:r>
              <a:rPr lang="en-US" baseline="30000" dirty="0"/>
              <a:t>rd</a:t>
            </a:r>
            <a:r>
              <a:rPr lang="en-US" dirty="0"/>
              <a:t> Annual Emergency Management Higher Education Symposium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085CA33D-765C-44F0-A48D-1A78E9D248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15626" y="6356350"/>
            <a:ext cx="6381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60BB3-CF85-4DCC-BFC9-16AB39DB9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22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059BA-0AC3-4E9F-B4D1-19312B590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59280E-F2FB-44A2-8B6B-CBB3513AE9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 marL="800100" indent="-342900">
              <a:defRPr lang="en-US" sz="2200" kern="1200" baseline="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>
              <a:defRPr lang="en-US" sz="2200" kern="1200" baseline="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>
              <a:defRPr lang="en-US" sz="200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>
              <a:defRPr lang="en-US" sz="2000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marL="742950" lvl="1" indent="-285750" algn="l" defTabSz="457200" rtl="0" eaLnBrk="1" fontAlgn="base" latinLnBrk="0" hangingPunct="1">
              <a:lnSpc>
                <a:spcPts val="2600"/>
              </a:lnSpc>
              <a:spcBef>
                <a:spcPts val="1000"/>
              </a:spcBef>
              <a:spcAft>
                <a:spcPct val="0"/>
              </a:spcAft>
              <a:buClr>
                <a:schemeClr val="accent3">
                  <a:lumMod val="75000"/>
                </a:schemeClr>
              </a:buClr>
              <a:buSzPct val="50000"/>
              <a:buFont typeface="Wingdings" charset="2"/>
              <a:buChar char=""/>
            </a:pPr>
            <a:r>
              <a:rPr lang="en-US" dirty="0"/>
              <a:t>Second level</a:t>
            </a:r>
          </a:p>
          <a:p>
            <a:pPr marL="1143000" lvl="2" indent="-228600" algn="l" defTabSz="457200" rtl="0" eaLnBrk="1" fontAlgn="base" latinLnBrk="0" hangingPunct="1">
              <a:lnSpc>
                <a:spcPts val="2600"/>
              </a:lnSpc>
              <a:spcBef>
                <a:spcPts val="1000"/>
              </a:spcBef>
              <a:spcAft>
                <a:spcPct val="0"/>
              </a:spcAft>
              <a:buClr>
                <a:schemeClr val="accent3">
                  <a:lumMod val="75000"/>
                </a:schemeClr>
              </a:buClr>
              <a:buFont typeface="Arial"/>
              <a:buChar char="•"/>
            </a:pPr>
            <a:r>
              <a:rPr lang="en-US" dirty="0"/>
              <a:t>Third level</a:t>
            </a:r>
          </a:p>
          <a:p>
            <a:pPr marL="1600200" lvl="3" indent="-228600" algn="l" defTabSz="457200" rtl="0" eaLnBrk="1" fontAlgn="base" latinLnBrk="0" hangingPunct="1">
              <a:lnSpc>
                <a:spcPts val="2600"/>
              </a:lnSpc>
              <a:spcBef>
                <a:spcPct val="20000"/>
              </a:spcBef>
              <a:spcAft>
                <a:spcPct val="0"/>
              </a:spcAft>
              <a:buClr>
                <a:schemeClr val="accent3">
                  <a:lumMod val="75000"/>
                </a:schemeClr>
              </a:buClr>
              <a:buFont typeface="Arial"/>
              <a:buChar char="–"/>
            </a:pPr>
            <a:r>
              <a:rPr lang="en-US" dirty="0"/>
              <a:t>Fourth level</a:t>
            </a:r>
          </a:p>
          <a:p>
            <a:pPr marL="2057400" lvl="4" indent="-228600" algn="l" defTabSz="457200" rtl="0" eaLnBrk="1" fontAlgn="base" latinLnBrk="0" hangingPunct="1">
              <a:lnSpc>
                <a:spcPts val="2600"/>
              </a:lnSpc>
              <a:spcBef>
                <a:spcPct val="20000"/>
              </a:spcBef>
              <a:spcAft>
                <a:spcPct val="0"/>
              </a:spcAft>
              <a:buClr>
                <a:schemeClr val="accent3">
                  <a:lumMod val="75000"/>
                </a:schemeClr>
              </a:buClr>
              <a:buFont typeface="Arial"/>
              <a:buChar char="»"/>
            </a:pPr>
            <a:r>
              <a:rPr lang="en-US" dirty="0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F351EC2-ECF0-4AC8-921B-2D26204CA298}"/>
              </a:ext>
            </a:extLst>
          </p:cNvPr>
          <p:cNvCxnSpPr/>
          <p:nvPr userDrawn="1"/>
        </p:nvCxnSpPr>
        <p:spPr bwMode="auto">
          <a:xfrm>
            <a:off x="838200" y="1416767"/>
            <a:ext cx="10515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D167DDB0-68BD-4D9D-8DED-D7E72D7B6B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39275" y="6356350"/>
            <a:ext cx="12763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June 8 – 10, 2021</a:t>
            </a:r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DD355A36-F89A-4248-B1F9-614DC1E95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24475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Presenter’s Name, Title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A48ACD31-89F2-4E03-970D-B863289410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15626" y="6356350"/>
            <a:ext cx="6381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60BB3-CF85-4DCC-BFC9-16AB39DB997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16" descr="U.S. Department of Homeland Security seal with the Federal Emergency Management Agency word mark." title="Image">
            <a:extLst>
              <a:ext uri="{FF2B5EF4-FFF2-40B4-BE49-F238E27FC236}">
                <a16:creationId xmlns:a16="http://schemas.microsoft.com/office/drawing/2014/main" id="{A479B1FB-AC0A-470E-A418-D7641550E2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47726" y="6117372"/>
            <a:ext cx="1775402" cy="6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679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E1AB74-988D-4A31-9548-D2B7C0CB4B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693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153A35-42EB-42F1-9706-6484BC3043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693573"/>
          </a:xfrm>
        </p:spPr>
        <p:txBody>
          <a:bodyPr vert="eaVert"/>
          <a:lstStyle>
            <a:lvl2pPr marL="800100" indent="-342900">
              <a:defRPr lang="en-US" sz="2200" kern="1200" baseline="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>
              <a:defRPr lang="en-US" sz="2200" kern="1200" baseline="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>
              <a:defRPr lang="en-US" sz="200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>
              <a:defRPr lang="en-US" sz="2000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marL="742950" lvl="1" indent="-285750" algn="l" defTabSz="457200" rtl="0" eaLnBrk="1" fontAlgn="base" latinLnBrk="0" hangingPunct="1">
              <a:lnSpc>
                <a:spcPts val="2600"/>
              </a:lnSpc>
              <a:spcBef>
                <a:spcPts val="1000"/>
              </a:spcBef>
              <a:spcAft>
                <a:spcPct val="0"/>
              </a:spcAft>
              <a:buClr>
                <a:schemeClr val="accent3">
                  <a:lumMod val="75000"/>
                </a:schemeClr>
              </a:buClr>
              <a:buSzPct val="50000"/>
              <a:buFont typeface="Wingdings" charset="2"/>
              <a:buChar char=""/>
            </a:pPr>
            <a:r>
              <a:rPr lang="en-US" dirty="0"/>
              <a:t>Second level</a:t>
            </a:r>
          </a:p>
          <a:p>
            <a:pPr marL="1143000" lvl="2" indent="-228600" algn="l" defTabSz="457200" rtl="0" eaLnBrk="1" fontAlgn="base" latinLnBrk="0" hangingPunct="1">
              <a:lnSpc>
                <a:spcPts val="2600"/>
              </a:lnSpc>
              <a:spcBef>
                <a:spcPts val="1000"/>
              </a:spcBef>
              <a:spcAft>
                <a:spcPct val="0"/>
              </a:spcAft>
              <a:buClr>
                <a:schemeClr val="accent3">
                  <a:lumMod val="75000"/>
                </a:schemeClr>
              </a:buClr>
              <a:buFont typeface="Arial"/>
              <a:buChar char="•"/>
            </a:pPr>
            <a:r>
              <a:rPr lang="en-US" dirty="0"/>
              <a:t>Third level</a:t>
            </a:r>
          </a:p>
          <a:p>
            <a:pPr marL="1600200" lvl="3" indent="-228600" algn="l" defTabSz="457200" rtl="0" eaLnBrk="1" fontAlgn="base" latinLnBrk="0" hangingPunct="1">
              <a:lnSpc>
                <a:spcPts val="2600"/>
              </a:lnSpc>
              <a:spcBef>
                <a:spcPct val="20000"/>
              </a:spcBef>
              <a:spcAft>
                <a:spcPct val="0"/>
              </a:spcAft>
              <a:buClr>
                <a:schemeClr val="accent3">
                  <a:lumMod val="75000"/>
                </a:schemeClr>
              </a:buClr>
              <a:buFont typeface="Arial"/>
              <a:buChar char="–"/>
            </a:pPr>
            <a:r>
              <a:rPr lang="en-US" dirty="0"/>
              <a:t>Fourth level</a:t>
            </a:r>
          </a:p>
          <a:p>
            <a:pPr marL="2057400" lvl="4" indent="-228600" algn="l" defTabSz="457200" rtl="0" eaLnBrk="1" fontAlgn="base" latinLnBrk="0" hangingPunct="1">
              <a:lnSpc>
                <a:spcPts val="2600"/>
              </a:lnSpc>
              <a:spcBef>
                <a:spcPct val="20000"/>
              </a:spcBef>
              <a:spcAft>
                <a:spcPct val="0"/>
              </a:spcAft>
              <a:buClr>
                <a:schemeClr val="accent3">
                  <a:lumMod val="75000"/>
                </a:schemeClr>
              </a:buClr>
              <a:buFont typeface="Arial"/>
              <a:buChar char="»"/>
            </a:pPr>
            <a:r>
              <a:rPr lang="en-US" dirty="0"/>
              <a:t>Fifth level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FEE89D5-91E3-41D6-9A2C-A85F5D172FE4}"/>
              </a:ext>
            </a:extLst>
          </p:cNvPr>
          <p:cNvCxnSpPr/>
          <p:nvPr userDrawn="1"/>
        </p:nvCxnSpPr>
        <p:spPr>
          <a:xfrm>
            <a:off x="9649102" y="365125"/>
            <a:ext cx="0" cy="566928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7BA68261-1B0B-4B0B-B6F4-8A00D765D1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39275" y="6356350"/>
            <a:ext cx="12763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June 8 – 10, 2021</a:t>
            </a:r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B68A0273-508E-453F-A11D-38D3397CFB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24475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Presenter’s Name, Title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CDA82D22-94DC-4551-A23F-0A95A1074B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15626" y="6356350"/>
            <a:ext cx="6381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60BB3-CF85-4DCC-BFC9-16AB39DB997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16" descr="U.S. Department of Homeland Security seal with the Federal Emergency Management Agency word mark." title="Image">
            <a:extLst>
              <a:ext uri="{FF2B5EF4-FFF2-40B4-BE49-F238E27FC236}">
                <a16:creationId xmlns:a16="http://schemas.microsoft.com/office/drawing/2014/main" id="{7C7F5F83-6964-4F6E-A375-66AEFC3779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47726" y="6117372"/>
            <a:ext cx="1775402" cy="6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905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3D9AA-CB9B-4FA9-8D72-10071C5FC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2800" kern="1200" dirty="0">
                <a:solidFill>
                  <a:srgbClr val="005288"/>
                </a:solidFill>
                <a:latin typeface="Franklin Gothic Medium" panose="020B06030201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9E2EC-5E0C-4F3C-928A-9356BBFE2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33073"/>
          </a:xfrm>
        </p:spPr>
        <p:txBody>
          <a:bodyPr/>
          <a:lstStyle>
            <a:lvl2pPr marL="742950" indent="-285750" algn="l" defTabSz="457200" rtl="0" eaLnBrk="1" latinLnBrk="0" hangingPunct="1">
              <a:spcBef>
                <a:spcPts val="1000"/>
              </a:spcBef>
              <a:buClr>
                <a:schemeClr val="accent3">
                  <a:lumMod val="75000"/>
                </a:schemeClr>
              </a:buClr>
              <a:buSzPct val="50000"/>
              <a:buFont typeface="Wingdings" charset="2"/>
              <a:buChar char="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buFont typeface="Arial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 lang="en-US" sz="20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>
              <a:defRPr lang="en-US" sz="20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marL="742950" lvl="1" indent="-285750" algn="l" defTabSz="457200" rtl="0" eaLnBrk="1" latinLnBrk="0" hangingPunct="1">
              <a:spcBef>
                <a:spcPts val="1000"/>
              </a:spcBef>
              <a:buClr>
                <a:schemeClr val="accent3">
                  <a:lumMod val="75000"/>
                </a:schemeClr>
              </a:buClr>
              <a:buSzPct val="50000"/>
              <a:buFont typeface="Wingdings" charset="2"/>
              <a:buChar char=""/>
            </a:pPr>
            <a:r>
              <a:rPr lang="en-US" dirty="0"/>
              <a:t>Second level</a:t>
            </a:r>
          </a:p>
          <a:p>
            <a:pPr marL="1143000" lvl="2" indent="-228600" algn="l" defTabSz="457200" rtl="0" eaLnBrk="1" latinLnBrk="0" hangingPunct="1">
              <a:spcBef>
                <a:spcPts val="1000"/>
              </a:spcBef>
              <a:buFont typeface="Arial"/>
              <a:buChar char="•"/>
            </a:pPr>
            <a:r>
              <a:rPr lang="en-US" dirty="0"/>
              <a:t>Third level</a:t>
            </a:r>
          </a:p>
          <a:p>
            <a:pPr marL="1600200" lvl="3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</a:pPr>
            <a:r>
              <a:rPr lang="en-US" dirty="0"/>
              <a:t>Fourth level</a:t>
            </a:r>
          </a:p>
          <a:p>
            <a:pPr marL="2057400" lvl="4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</a:pPr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0CFBC7A-207C-4C11-B4DB-AEC5897DC355}"/>
              </a:ext>
            </a:extLst>
          </p:cNvPr>
          <p:cNvCxnSpPr/>
          <p:nvPr userDrawn="1"/>
        </p:nvCxnSpPr>
        <p:spPr bwMode="auto">
          <a:xfrm>
            <a:off x="838200" y="1416767"/>
            <a:ext cx="10515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04D12FA-4903-4CE3-86A8-8C0AEF34BE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39275" y="6356350"/>
            <a:ext cx="12763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June 8 – 10, 2021</a:t>
            </a:r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02054E3-1AF5-4145-89F5-8460E34636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24475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Presenter’s Name, Title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9E32FD9A-9581-461F-9B75-21A10AE213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15626" y="6356350"/>
            <a:ext cx="6381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60BB3-CF85-4DCC-BFC9-16AB39DB997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16" descr="U.S. Department of Homeland Security seal with the Federal Emergency Management Agency word mark." title="Image">
            <a:extLst>
              <a:ext uri="{FF2B5EF4-FFF2-40B4-BE49-F238E27FC236}">
                <a16:creationId xmlns:a16="http://schemas.microsoft.com/office/drawing/2014/main" id="{79AD351D-E6EF-485D-8888-297518CD44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47726" y="6117372"/>
            <a:ext cx="1775402" cy="6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30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43809-C647-4795-9BC8-39679B299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800" kern="1200" dirty="0">
                <a:solidFill>
                  <a:srgbClr val="005288"/>
                </a:solidFill>
                <a:latin typeface="Franklin Gothic Medium" panose="020B06030201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BB66D-2533-4239-ABF0-7799FF9AE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469235"/>
          </a:xfrm>
        </p:spPr>
        <p:txBody>
          <a:bodyPr>
            <a:normAutofit/>
          </a:bodyPr>
          <a:lstStyle>
            <a:lvl1pPr marL="0" indent="0" algn="l" defTabSz="457200" rtl="0" eaLnBrk="1" fontAlgn="base" latinLnBrk="0" hangingPunct="1">
              <a:lnSpc>
                <a:spcPts val="2600"/>
              </a:lnSpc>
              <a:spcBef>
                <a:spcPts val="1000"/>
              </a:spcBef>
              <a:spcAft>
                <a:spcPct val="0"/>
              </a:spcAft>
              <a:buClr>
                <a:schemeClr val="accent3">
                  <a:lumMod val="75000"/>
                </a:schemeClr>
              </a:buClr>
              <a:buFont typeface="Wingdings" charset="2"/>
              <a:buNone/>
              <a:defRPr lang="en-US" sz="2400" kern="1200" baseline="0" dirty="0" smtClean="0">
                <a:solidFill>
                  <a:srgbClr val="43484E"/>
                </a:solidFill>
                <a:latin typeface="Franklin Gothic Medium" panose="020B06030201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AA3E6F9-ECFD-4F8F-AAD6-DC0740A0F3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39275" y="6356350"/>
            <a:ext cx="12763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June 8 – 10, 2021</a:t>
            </a:r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8CE450D3-EBC3-45CF-AAFB-DB116266C3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24475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Presenter’s Name, Title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AB5C3A-A5EB-49F7-A81C-406FFDCFF9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15626" y="6356350"/>
            <a:ext cx="6381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60BB3-CF85-4DCC-BFC9-16AB39DB997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16" descr="U.S. Department of Homeland Security seal with the Federal Emergency Management Agency word mark." title="Image">
            <a:extLst>
              <a:ext uri="{FF2B5EF4-FFF2-40B4-BE49-F238E27FC236}">
                <a16:creationId xmlns:a16="http://schemas.microsoft.com/office/drawing/2014/main" id="{01FBC4B6-297F-449E-8BD7-4E5EACEA27C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47726" y="6117372"/>
            <a:ext cx="1775402" cy="6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3092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D7135-EE8C-4740-9596-2089138B3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6EE53-AF0F-4693-A649-53443287AF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3073"/>
          </a:xfrm>
        </p:spPr>
        <p:txBody>
          <a:bodyPr/>
          <a:lstStyle>
            <a:lvl2pPr marL="800100" indent="-342900">
              <a:defRPr lang="en-US" sz="220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>
              <a:defRPr lang="en-US" sz="22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lang="en-US" sz="2000" kern="1200" baseline="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marL="742950" lvl="1" indent="-285750" algn="l" defTabSz="457200" rtl="0" eaLnBrk="1" latinLnBrk="0" hangingPunct="1">
              <a:spcBef>
                <a:spcPts val="1000"/>
              </a:spcBef>
              <a:buClr>
                <a:schemeClr val="accent3">
                  <a:lumMod val="75000"/>
                </a:schemeClr>
              </a:buClr>
              <a:buSzPct val="50000"/>
              <a:buFont typeface="Wingdings" charset="2"/>
              <a:buChar char=""/>
            </a:pPr>
            <a:r>
              <a:rPr lang="en-US" dirty="0"/>
              <a:t>Second level</a:t>
            </a:r>
          </a:p>
          <a:p>
            <a:pPr marL="1143000" lvl="2" indent="-228600" algn="l" defTabSz="457200" rtl="0" eaLnBrk="1" latinLnBrk="0" hangingPunct="1">
              <a:spcBef>
                <a:spcPts val="1000"/>
              </a:spcBef>
              <a:buFont typeface="Arial"/>
              <a:buChar char="•"/>
            </a:pPr>
            <a:r>
              <a:rPr lang="en-US" dirty="0"/>
              <a:t>Third level</a:t>
            </a:r>
          </a:p>
          <a:p>
            <a:pPr marL="1600200" lvl="3" indent="-228600" algn="l" defTabSz="457200" rtl="0" eaLnBrk="1" fontAlgn="base" latinLnBrk="0" hangingPunct="1">
              <a:lnSpc>
                <a:spcPts val="2600"/>
              </a:lnSpc>
              <a:spcBef>
                <a:spcPct val="20000"/>
              </a:spcBef>
              <a:spcAft>
                <a:spcPct val="0"/>
              </a:spcAft>
              <a:buClr>
                <a:schemeClr val="accent3">
                  <a:lumMod val="75000"/>
                </a:schemeClr>
              </a:buClr>
              <a:buFont typeface="Arial"/>
              <a:buChar char="–"/>
            </a:pPr>
            <a:r>
              <a:rPr lang="en-US" dirty="0"/>
              <a:t>Fourth level</a:t>
            </a:r>
          </a:p>
          <a:p>
            <a:pPr marL="2057400" lvl="4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</a:pPr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83226B-5894-4BCA-AE0C-89B8BA66E5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3073"/>
          </a:xfrm>
        </p:spPr>
        <p:txBody>
          <a:bodyPr/>
          <a:lstStyle>
            <a:lvl2pPr marL="742950" indent="-285750" algn="l" defTabSz="457200" rtl="0" eaLnBrk="1" latinLnBrk="0" hangingPunct="1">
              <a:spcBef>
                <a:spcPts val="1000"/>
              </a:spcBef>
              <a:buClr>
                <a:schemeClr val="accent3">
                  <a:lumMod val="75000"/>
                </a:schemeClr>
              </a:buClr>
              <a:buSzPct val="50000"/>
              <a:buFont typeface="Wingdings" charset="2"/>
              <a:buChar char=""/>
              <a:defRPr/>
            </a:lvl2pPr>
            <a:lvl3pPr marL="1143000" indent="-228600" algn="l" defTabSz="457200" rtl="0" eaLnBrk="1" latinLnBrk="0" hangingPunct="1">
              <a:spcBef>
                <a:spcPts val="1000"/>
              </a:spcBef>
              <a:buFont typeface="Arial"/>
              <a:buChar char="•"/>
              <a:defRPr/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lang="en-US" sz="2000" kern="1200" baseline="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marL="742950" lvl="1" indent="-285750" algn="l" defTabSz="457200" rtl="0" eaLnBrk="1" latinLnBrk="0" hangingPunct="1">
              <a:spcBef>
                <a:spcPts val="1000"/>
              </a:spcBef>
              <a:buClr>
                <a:schemeClr val="accent3">
                  <a:lumMod val="75000"/>
                </a:schemeClr>
              </a:buClr>
              <a:buSzPct val="50000"/>
              <a:buFont typeface="Wingdings" charset="2"/>
              <a:buChar char=""/>
            </a:pPr>
            <a:r>
              <a:rPr lang="en-US" dirty="0"/>
              <a:t>Second level</a:t>
            </a:r>
          </a:p>
          <a:p>
            <a:pPr marL="1143000" lvl="2" indent="-228600" algn="l" defTabSz="457200" rtl="0" eaLnBrk="1" latinLnBrk="0" hangingPunct="1">
              <a:spcBef>
                <a:spcPts val="1000"/>
              </a:spcBef>
              <a:buFont typeface="Arial"/>
              <a:buChar char="•"/>
            </a:pPr>
            <a:r>
              <a:rPr lang="en-US" dirty="0"/>
              <a:t>Third level</a:t>
            </a:r>
          </a:p>
          <a:p>
            <a:pPr marL="1600200" lvl="3" indent="-228600" algn="l" defTabSz="457200" rtl="0" eaLnBrk="1" fontAlgn="base" latinLnBrk="0" hangingPunct="1">
              <a:lnSpc>
                <a:spcPts val="2600"/>
              </a:lnSpc>
              <a:spcBef>
                <a:spcPct val="20000"/>
              </a:spcBef>
              <a:spcAft>
                <a:spcPct val="0"/>
              </a:spcAft>
              <a:buClr>
                <a:schemeClr val="accent3">
                  <a:lumMod val="75000"/>
                </a:schemeClr>
              </a:buClr>
              <a:buFont typeface="Arial"/>
              <a:buChar char="–"/>
            </a:pPr>
            <a:r>
              <a:rPr lang="en-US" dirty="0"/>
              <a:t>Fourth level</a:t>
            </a:r>
          </a:p>
          <a:p>
            <a:pPr marL="2057400" lvl="4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</a:pPr>
            <a:r>
              <a:rPr lang="en-US" dirty="0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991A3C-E82E-4296-8975-F072696A4A99}"/>
              </a:ext>
            </a:extLst>
          </p:cNvPr>
          <p:cNvCxnSpPr/>
          <p:nvPr userDrawn="1"/>
        </p:nvCxnSpPr>
        <p:spPr bwMode="auto">
          <a:xfrm>
            <a:off x="838200" y="1416767"/>
            <a:ext cx="10515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29E47463-6A9E-4C40-9552-3499D2A5D6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39275" y="6356350"/>
            <a:ext cx="12763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June 8 – 10, 2021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34F171D-955C-4C38-8859-D0E7EB0B73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24475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Presenter’s Name, Title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8D984CC7-A493-4999-B6E9-10912945FC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15626" y="6356350"/>
            <a:ext cx="6381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60BB3-CF85-4DCC-BFC9-16AB39DB997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16" descr="U.S. Department of Homeland Security seal with the Federal Emergency Management Agency word mark." title="Image">
            <a:extLst>
              <a:ext uri="{FF2B5EF4-FFF2-40B4-BE49-F238E27FC236}">
                <a16:creationId xmlns:a16="http://schemas.microsoft.com/office/drawing/2014/main" id="{124B3FBE-83E3-4641-B486-A2DC7CBCC9A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47726" y="6117372"/>
            <a:ext cx="1775402" cy="6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730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556CE-9464-4915-B470-568512E04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DD773B-F180-421C-BD6C-770E7958F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lang="en-US" sz="2400" kern="1200" baseline="0" dirty="0" smtClean="0">
                <a:solidFill>
                  <a:srgbClr val="43484E"/>
                </a:solidFill>
                <a:latin typeface="Franklin Gothic Medium" panose="020B06030201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457200" rtl="0" eaLnBrk="1" fontAlgn="base" latinLnBrk="0" hangingPunct="1">
              <a:lnSpc>
                <a:spcPts val="2600"/>
              </a:lnSpc>
              <a:spcBef>
                <a:spcPts val="1000"/>
              </a:spcBef>
              <a:spcAft>
                <a:spcPct val="0"/>
              </a:spcAft>
              <a:buClr>
                <a:schemeClr val="accent3">
                  <a:lumMod val="75000"/>
                </a:schemeClr>
              </a:buClr>
              <a:buFont typeface="Wingdings" charset="2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0FA82F-79C3-46A7-8B89-2AD3648F3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3623"/>
          </a:xfrm>
        </p:spPr>
        <p:txBody>
          <a:bodyPr/>
          <a:lstStyle>
            <a:lvl2pPr marL="800100" indent="-342900">
              <a:defRPr lang="en-US" sz="220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>
              <a:defRPr lang="en-US" sz="220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>
              <a:defRPr lang="en-US" sz="2000" kern="1200" baseline="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>
              <a:defRPr lang="en-US" sz="2000" kern="1200" baseline="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marL="742950" lvl="1" indent="-285750" algn="l" defTabSz="457200" rtl="0" eaLnBrk="1" fontAlgn="base" latinLnBrk="0" hangingPunct="1">
              <a:lnSpc>
                <a:spcPts val="2600"/>
              </a:lnSpc>
              <a:spcBef>
                <a:spcPts val="1000"/>
              </a:spcBef>
              <a:spcAft>
                <a:spcPct val="0"/>
              </a:spcAft>
              <a:buClr>
                <a:schemeClr val="accent3">
                  <a:lumMod val="75000"/>
                </a:schemeClr>
              </a:buClr>
              <a:buSzPct val="50000"/>
              <a:buFont typeface="Wingdings" charset="2"/>
              <a:buChar char=""/>
            </a:pPr>
            <a:r>
              <a:rPr lang="en-US" dirty="0"/>
              <a:t>Second level</a:t>
            </a:r>
          </a:p>
          <a:p>
            <a:pPr marL="1143000" lvl="2" indent="-228600" algn="l" defTabSz="457200" rtl="0" eaLnBrk="1" fontAlgn="base" latinLnBrk="0" hangingPunct="1">
              <a:lnSpc>
                <a:spcPts val="2600"/>
              </a:lnSpc>
              <a:spcBef>
                <a:spcPts val="1000"/>
              </a:spcBef>
              <a:spcAft>
                <a:spcPct val="0"/>
              </a:spcAft>
              <a:buClr>
                <a:schemeClr val="accent3">
                  <a:lumMod val="75000"/>
                </a:schemeClr>
              </a:buClr>
              <a:buFont typeface="Arial"/>
              <a:buChar char="•"/>
            </a:pPr>
            <a:r>
              <a:rPr lang="en-US" dirty="0"/>
              <a:t>Third level</a:t>
            </a:r>
          </a:p>
          <a:p>
            <a:pPr marL="1600200" lvl="3" indent="-228600" algn="l" defTabSz="457200" rtl="0" eaLnBrk="1" fontAlgn="base" latinLnBrk="0" hangingPunct="1">
              <a:lnSpc>
                <a:spcPts val="2600"/>
              </a:lnSpc>
              <a:spcBef>
                <a:spcPct val="20000"/>
              </a:spcBef>
              <a:spcAft>
                <a:spcPct val="0"/>
              </a:spcAft>
              <a:buClr>
                <a:schemeClr val="accent3">
                  <a:lumMod val="75000"/>
                </a:schemeClr>
              </a:buClr>
              <a:buFont typeface="Arial"/>
              <a:buChar char="–"/>
            </a:pPr>
            <a:r>
              <a:rPr lang="en-US" dirty="0"/>
              <a:t>Fourth level</a:t>
            </a:r>
          </a:p>
          <a:p>
            <a:pPr marL="2057400" lvl="4" indent="-228600" algn="l" defTabSz="457200" rtl="0" eaLnBrk="1" fontAlgn="base" latinLnBrk="0" hangingPunct="1">
              <a:lnSpc>
                <a:spcPts val="2600"/>
              </a:lnSpc>
              <a:spcBef>
                <a:spcPct val="20000"/>
              </a:spcBef>
              <a:spcAft>
                <a:spcPct val="0"/>
              </a:spcAft>
              <a:buClr>
                <a:schemeClr val="accent3">
                  <a:lumMod val="75000"/>
                </a:schemeClr>
              </a:buClr>
              <a:buFont typeface="Arial"/>
              <a:buChar char="»"/>
            </a:pPr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C03166-F798-452E-9B8B-B256BD8CB4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lang="en-US" sz="2400" kern="1200" baseline="0" dirty="0" smtClean="0">
                <a:solidFill>
                  <a:srgbClr val="43484E"/>
                </a:solidFill>
                <a:latin typeface="Franklin Gothic Medium" panose="020B06030201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457200" rtl="0" eaLnBrk="1" fontAlgn="base" latinLnBrk="0" hangingPunct="1">
              <a:lnSpc>
                <a:spcPts val="2600"/>
              </a:lnSpc>
              <a:spcBef>
                <a:spcPts val="1000"/>
              </a:spcBef>
              <a:spcAft>
                <a:spcPct val="0"/>
              </a:spcAft>
              <a:buClr>
                <a:schemeClr val="accent3">
                  <a:lumMod val="75000"/>
                </a:schemeClr>
              </a:buClr>
              <a:buFont typeface="Wingdings" charset="2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6BB8BF-BA4C-494E-982A-BDA5FFBC93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3623"/>
          </a:xfrm>
        </p:spPr>
        <p:txBody>
          <a:bodyPr/>
          <a:lstStyle>
            <a:lvl2pPr marL="800100" indent="-342900">
              <a:defRPr lang="en-US" sz="220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>
              <a:defRPr lang="en-US" sz="220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>
              <a:defRPr lang="en-US" sz="2000" kern="1200" baseline="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>
              <a:defRPr lang="en-US" sz="2000" kern="1200" baseline="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marL="742950" lvl="1" indent="-285750" algn="l" defTabSz="457200" rtl="0" eaLnBrk="1" fontAlgn="base" latinLnBrk="0" hangingPunct="1">
              <a:lnSpc>
                <a:spcPts val="2600"/>
              </a:lnSpc>
              <a:spcBef>
                <a:spcPts val="1000"/>
              </a:spcBef>
              <a:spcAft>
                <a:spcPct val="0"/>
              </a:spcAft>
              <a:buClr>
                <a:schemeClr val="accent3">
                  <a:lumMod val="75000"/>
                </a:schemeClr>
              </a:buClr>
              <a:buSzPct val="50000"/>
              <a:buFont typeface="Wingdings" charset="2"/>
              <a:buChar char=""/>
            </a:pPr>
            <a:r>
              <a:rPr lang="en-US" dirty="0"/>
              <a:t>Second level</a:t>
            </a:r>
          </a:p>
          <a:p>
            <a:pPr marL="1143000" lvl="2" indent="-228600" algn="l" defTabSz="457200" rtl="0" eaLnBrk="1" fontAlgn="base" latinLnBrk="0" hangingPunct="1">
              <a:lnSpc>
                <a:spcPts val="2600"/>
              </a:lnSpc>
              <a:spcBef>
                <a:spcPts val="1000"/>
              </a:spcBef>
              <a:spcAft>
                <a:spcPct val="0"/>
              </a:spcAft>
              <a:buClr>
                <a:schemeClr val="accent3">
                  <a:lumMod val="75000"/>
                </a:schemeClr>
              </a:buClr>
              <a:buFont typeface="Arial"/>
              <a:buChar char="•"/>
            </a:pPr>
            <a:r>
              <a:rPr lang="en-US" dirty="0"/>
              <a:t>Third level</a:t>
            </a:r>
          </a:p>
          <a:p>
            <a:pPr marL="1600200" lvl="3" indent="-228600" algn="l" defTabSz="457200" rtl="0" eaLnBrk="1" fontAlgn="base" latinLnBrk="0" hangingPunct="1">
              <a:lnSpc>
                <a:spcPts val="2600"/>
              </a:lnSpc>
              <a:spcBef>
                <a:spcPct val="20000"/>
              </a:spcBef>
              <a:spcAft>
                <a:spcPct val="0"/>
              </a:spcAft>
              <a:buClr>
                <a:schemeClr val="accent3">
                  <a:lumMod val="75000"/>
                </a:schemeClr>
              </a:buClr>
              <a:buFont typeface="Arial"/>
              <a:buChar char="–"/>
            </a:pPr>
            <a:r>
              <a:rPr lang="en-US" dirty="0"/>
              <a:t>Fourth level</a:t>
            </a:r>
          </a:p>
          <a:p>
            <a:pPr marL="2057400" lvl="4" indent="-228600" algn="l" defTabSz="457200" rtl="0" eaLnBrk="1" fontAlgn="base" latinLnBrk="0" hangingPunct="1">
              <a:lnSpc>
                <a:spcPts val="2600"/>
              </a:lnSpc>
              <a:spcBef>
                <a:spcPct val="20000"/>
              </a:spcBef>
              <a:spcAft>
                <a:spcPct val="0"/>
              </a:spcAft>
              <a:buClr>
                <a:schemeClr val="accent3">
                  <a:lumMod val="75000"/>
                </a:schemeClr>
              </a:buClr>
              <a:buFont typeface="Arial"/>
              <a:buChar char="»"/>
            </a:pPr>
            <a:r>
              <a:rPr lang="en-US" dirty="0"/>
              <a:t>Fifth level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AB1DC7A-80ED-47EE-B599-021EC9BE58D0}"/>
              </a:ext>
            </a:extLst>
          </p:cNvPr>
          <p:cNvCxnSpPr/>
          <p:nvPr userDrawn="1"/>
        </p:nvCxnSpPr>
        <p:spPr bwMode="auto">
          <a:xfrm>
            <a:off x="838200" y="1416767"/>
            <a:ext cx="10515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64F94229-F6E5-47DE-BB51-EE61AE3C28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39275" y="6356350"/>
            <a:ext cx="12763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June 8 – 10, 2021</a:t>
            </a:r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B5E5DDFC-870D-4A9A-A1D8-82B8407BC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24475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Presenter’s Name, Title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53C2CCD4-8C81-4C33-8B5C-4764D891D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15626" y="6356350"/>
            <a:ext cx="6381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60BB3-CF85-4DCC-BFC9-16AB39DB997D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6" descr="U.S. Department of Homeland Security seal with the Federal Emergency Management Agency word mark." title="Image">
            <a:extLst>
              <a:ext uri="{FF2B5EF4-FFF2-40B4-BE49-F238E27FC236}">
                <a16:creationId xmlns:a16="http://schemas.microsoft.com/office/drawing/2014/main" id="{999878C0-7AB8-4560-80D2-CAC412EBA08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47726" y="6117372"/>
            <a:ext cx="1775402" cy="6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2175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E489D-F697-433A-B379-227F24C00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69A7AD-C693-47AF-8F05-8163477C7409}"/>
              </a:ext>
            </a:extLst>
          </p:cNvPr>
          <p:cNvCxnSpPr/>
          <p:nvPr userDrawn="1"/>
        </p:nvCxnSpPr>
        <p:spPr bwMode="auto">
          <a:xfrm>
            <a:off x="838200" y="1416767"/>
            <a:ext cx="10515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323D44-A97F-477A-AAB1-9E6445A94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39275" y="6356350"/>
            <a:ext cx="12763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June 8 – 10, 2021</a:t>
            </a:r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6FEF479E-1C9A-44D0-8352-17DE217E12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24475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Presenter’s Name, Title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8792FE34-F7F3-4696-9E5E-269C68BD41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15626" y="6356350"/>
            <a:ext cx="6381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60BB3-CF85-4DCC-BFC9-16AB39DB997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16" descr="U.S. Department of Homeland Security seal with the Federal Emergency Management Agency word mark." title="Image">
            <a:extLst>
              <a:ext uri="{FF2B5EF4-FFF2-40B4-BE49-F238E27FC236}">
                <a16:creationId xmlns:a16="http://schemas.microsoft.com/office/drawing/2014/main" id="{3827F1CA-49B6-441E-BF35-25091637CAB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47726" y="6117372"/>
            <a:ext cx="1775402" cy="6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7124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B7BF118-07DC-45A1-A9FB-887584C3C0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39275" y="6356350"/>
            <a:ext cx="12763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June 8 – 10, 2021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E86F89E-BB87-4549-A071-6E3DCCE4EF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24475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Presenter’s Name, Title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8135B25-1356-43A4-9990-412EB0DB59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15626" y="6356350"/>
            <a:ext cx="6381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60BB3-CF85-4DCC-BFC9-16AB39DB997D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16" descr="U.S. Department of Homeland Security seal with the Federal Emergency Management Agency word mark." title="Image">
            <a:extLst>
              <a:ext uri="{FF2B5EF4-FFF2-40B4-BE49-F238E27FC236}">
                <a16:creationId xmlns:a16="http://schemas.microsoft.com/office/drawing/2014/main" id="{64004CED-577A-4793-A1F0-B070B0CA12C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47726" y="6117372"/>
            <a:ext cx="1775402" cy="6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3600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D3817-1BF7-4F5F-A336-93019A4C1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ABFF3-49DC-4A59-B833-C0F73D831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071273"/>
          </a:xfrm>
        </p:spPr>
        <p:txBody>
          <a:bodyPr/>
          <a:lstStyle>
            <a:lvl1pPr marL="342900" indent="-347472">
              <a:defRPr lang="en-US" sz="2200" kern="1200" baseline="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>
              <a:defRPr lang="en-US" sz="2200" kern="1200" baseline="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>
              <a:defRPr lang="en-US" sz="2200" kern="1200" baseline="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>
              <a:defRPr lang="en-US" sz="200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>
              <a:defRPr lang="en-US" sz="2000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342900" lvl="0" indent="-347472" algn="l" defTabSz="457200" rtl="0" eaLnBrk="1" fontAlgn="base" latinLnBrk="0" hangingPunct="1">
              <a:lnSpc>
                <a:spcPts val="2600"/>
              </a:lnSpc>
              <a:spcBef>
                <a:spcPts val="1000"/>
              </a:spcBef>
              <a:spcAft>
                <a:spcPct val="0"/>
              </a:spcAft>
              <a:buClr>
                <a:schemeClr val="accent3">
                  <a:lumMod val="75000"/>
                </a:schemeClr>
              </a:buClr>
              <a:buFont typeface="Wingdings" charset="2"/>
              <a:buChar char="§"/>
            </a:pPr>
            <a:r>
              <a:rPr lang="en-US" dirty="0"/>
              <a:t>Click to edit Master text styles</a:t>
            </a:r>
          </a:p>
          <a:p>
            <a:pPr marL="742950" lvl="1" indent="-285750" algn="l" defTabSz="457200" rtl="0" eaLnBrk="1" fontAlgn="base" latinLnBrk="0" hangingPunct="1">
              <a:lnSpc>
                <a:spcPts val="2600"/>
              </a:lnSpc>
              <a:spcBef>
                <a:spcPts val="1000"/>
              </a:spcBef>
              <a:spcAft>
                <a:spcPct val="0"/>
              </a:spcAft>
              <a:buClr>
                <a:schemeClr val="accent3">
                  <a:lumMod val="75000"/>
                </a:schemeClr>
              </a:buClr>
              <a:buSzPct val="50000"/>
              <a:buFont typeface="Wingdings" charset="2"/>
              <a:buChar char=""/>
            </a:pPr>
            <a:r>
              <a:rPr lang="en-US" dirty="0"/>
              <a:t>Second level</a:t>
            </a:r>
          </a:p>
          <a:p>
            <a:pPr marL="1143000" lvl="2" indent="-228600" algn="l" defTabSz="457200" rtl="0" eaLnBrk="1" fontAlgn="base" latinLnBrk="0" hangingPunct="1">
              <a:lnSpc>
                <a:spcPts val="2600"/>
              </a:lnSpc>
              <a:spcBef>
                <a:spcPts val="1000"/>
              </a:spcBef>
              <a:spcAft>
                <a:spcPct val="0"/>
              </a:spcAft>
              <a:buClr>
                <a:schemeClr val="accent3">
                  <a:lumMod val="75000"/>
                </a:schemeClr>
              </a:buClr>
              <a:buFont typeface="Arial"/>
              <a:buChar char="•"/>
            </a:pPr>
            <a:r>
              <a:rPr lang="en-US" dirty="0"/>
              <a:t>Third level</a:t>
            </a:r>
          </a:p>
          <a:p>
            <a:pPr marL="1600200" lvl="3" indent="-228600" algn="l" defTabSz="457200" rtl="0" eaLnBrk="1" fontAlgn="base" latinLnBrk="0" hangingPunct="1">
              <a:lnSpc>
                <a:spcPts val="2600"/>
              </a:lnSpc>
              <a:spcBef>
                <a:spcPct val="20000"/>
              </a:spcBef>
              <a:spcAft>
                <a:spcPct val="0"/>
              </a:spcAft>
              <a:buClr>
                <a:schemeClr val="accent3">
                  <a:lumMod val="75000"/>
                </a:schemeClr>
              </a:buClr>
              <a:buFont typeface="Arial"/>
              <a:buChar char="–"/>
            </a:pPr>
            <a:r>
              <a:rPr lang="en-US" dirty="0"/>
              <a:t>Fourth level</a:t>
            </a:r>
          </a:p>
          <a:p>
            <a:pPr marL="2057400" lvl="4" indent="-228600" algn="l" defTabSz="457200" rtl="0" eaLnBrk="1" fontAlgn="base" latinLnBrk="0" hangingPunct="1">
              <a:lnSpc>
                <a:spcPts val="2600"/>
              </a:lnSpc>
              <a:spcBef>
                <a:spcPct val="20000"/>
              </a:spcBef>
              <a:spcAft>
                <a:spcPct val="0"/>
              </a:spcAft>
              <a:buClr>
                <a:schemeClr val="accent3">
                  <a:lumMod val="75000"/>
                </a:schemeClr>
              </a:buClr>
              <a:buFont typeface="Arial"/>
              <a:buChar char="»"/>
            </a:pPr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E70E59-A619-4DF9-BA63-F59D9B0972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001298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1BA7ACC1-D1AA-490B-9B0E-08DD962969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39275" y="6356350"/>
            <a:ext cx="12763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June 8 – 10, 2021</a:t>
            </a:r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0AA9AC8D-DBD1-47E6-9F71-E322CDDBF9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24475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Presenter’s Name, Title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65B7CDFF-4AB5-48E5-B63F-154E531306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15626" y="6356350"/>
            <a:ext cx="6381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60BB3-CF85-4DCC-BFC9-16AB39DB997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16" descr="U.S. Department of Homeland Security seal with the Federal Emergency Management Agency word mark." title="Image">
            <a:extLst>
              <a:ext uri="{FF2B5EF4-FFF2-40B4-BE49-F238E27FC236}">
                <a16:creationId xmlns:a16="http://schemas.microsoft.com/office/drawing/2014/main" id="{01443B04-0D0E-4958-B5C9-290CB63B1B2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47726" y="6117372"/>
            <a:ext cx="1775402" cy="6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0723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45653-A04F-4476-852D-076A2B23A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89158A-8E2C-4572-AE59-FC92D2A039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507127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0D8C06-D743-4F32-B935-87519C0249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001298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354814C7-8E8E-438A-85B9-057CDA889B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39275" y="6356350"/>
            <a:ext cx="12763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June 8 – 10, 2021</a:t>
            </a:r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F9F2960-EE1A-4CCB-B8AF-BE1E2F8F82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24475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Presenter’s Name, Title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79901F3-06BB-4EDB-80A7-2B1106B9C9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15626" y="6356350"/>
            <a:ext cx="6381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60BB3-CF85-4DCC-BFC9-16AB39DB997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16" descr="U.S. Department of Homeland Security seal with the Federal Emergency Management Agency word mark." title="Image">
            <a:extLst>
              <a:ext uri="{FF2B5EF4-FFF2-40B4-BE49-F238E27FC236}">
                <a16:creationId xmlns:a16="http://schemas.microsoft.com/office/drawing/2014/main" id="{780E68B5-8353-4C6F-BB78-1252E7D7983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47726" y="6117372"/>
            <a:ext cx="1775402" cy="6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025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5E5537-BF67-42D1-8DD3-780B7CC52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4DB932-9351-4C09-B18B-8A032A45E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330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marL="742950" lvl="1" indent="-285750" algn="l" defTabSz="457200" rtl="0" eaLnBrk="1" fontAlgn="base" latinLnBrk="0" hangingPunct="1">
              <a:lnSpc>
                <a:spcPts val="2600"/>
              </a:lnSpc>
              <a:spcBef>
                <a:spcPts val="1000"/>
              </a:spcBef>
              <a:spcAft>
                <a:spcPct val="0"/>
              </a:spcAft>
              <a:buClr>
                <a:schemeClr val="accent3">
                  <a:lumMod val="75000"/>
                </a:schemeClr>
              </a:buClr>
              <a:buSzPct val="50000"/>
              <a:buFont typeface="Wingdings" charset="2"/>
              <a:buChar char=""/>
            </a:pPr>
            <a:r>
              <a:rPr lang="en-US" dirty="0"/>
              <a:t>Second level</a:t>
            </a:r>
          </a:p>
          <a:p>
            <a:pPr marL="1143000" lvl="2" indent="-228600" algn="l" defTabSz="457200" rtl="0" eaLnBrk="1" fontAlgn="base" latinLnBrk="0" hangingPunct="1">
              <a:lnSpc>
                <a:spcPts val="2600"/>
              </a:lnSpc>
              <a:spcBef>
                <a:spcPts val="1000"/>
              </a:spcBef>
              <a:spcAft>
                <a:spcPct val="0"/>
              </a:spcAft>
              <a:buClr>
                <a:schemeClr val="accent3">
                  <a:lumMod val="75000"/>
                </a:schemeClr>
              </a:buClr>
              <a:buFont typeface="Arial"/>
              <a:buChar char="•"/>
            </a:pPr>
            <a:r>
              <a:rPr lang="en-US" dirty="0"/>
              <a:t>Third level</a:t>
            </a:r>
          </a:p>
          <a:p>
            <a:pPr marL="1600200" lvl="3" indent="-228600" algn="l" defTabSz="457200" rtl="0" eaLnBrk="1" fontAlgn="base" latinLnBrk="0" hangingPunct="1">
              <a:lnSpc>
                <a:spcPts val="2600"/>
              </a:lnSpc>
              <a:spcBef>
                <a:spcPct val="20000"/>
              </a:spcBef>
              <a:spcAft>
                <a:spcPct val="0"/>
              </a:spcAft>
              <a:buClr>
                <a:schemeClr val="accent3">
                  <a:lumMod val="75000"/>
                </a:schemeClr>
              </a:buClr>
              <a:buFont typeface="Arial"/>
              <a:buChar char="–"/>
            </a:pPr>
            <a:r>
              <a:rPr lang="en-US" dirty="0"/>
              <a:t>Fourth level</a:t>
            </a:r>
          </a:p>
          <a:p>
            <a:pPr marL="2057400" lvl="4" indent="-228600" algn="l" defTabSz="457200" rtl="0" eaLnBrk="1" fontAlgn="base" latinLnBrk="0" hangingPunct="1">
              <a:lnSpc>
                <a:spcPts val="2600"/>
              </a:lnSpc>
              <a:spcBef>
                <a:spcPct val="20000"/>
              </a:spcBef>
              <a:spcAft>
                <a:spcPct val="0"/>
              </a:spcAft>
              <a:buClr>
                <a:schemeClr val="accent3">
                  <a:lumMod val="75000"/>
                </a:schemeClr>
              </a:buClr>
              <a:buFont typeface="Arial"/>
              <a:buChar char="»"/>
            </a:pPr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3A5E9-C98D-4E7E-8834-099840A444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39275" y="6356350"/>
            <a:ext cx="12763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June 8 – 10, 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753BE-769B-4EA7-92F5-1EAFDD72F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24475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Presenter’s Name,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EA89B-46F8-440B-8B3C-C827FBA2FC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15626" y="6356350"/>
            <a:ext cx="6381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60BB3-CF85-4DCC-BFC9-16AB39DB9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1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0" fontAlgn="base" latinLnBrk="0" hangingPunct="0">
        <a:lnSpc>
          <a:spcPct val="90000"/>
        </a:lnSpc>
        <a:spcBef>
          <a:spcPct val="0"/>
        </a:spcBef>
        <a:spcAft>
          <a:spcPct val="0"/>
        </a:spcAft>
        <a:buNone/>
        <a:defRPr lang="en-US" sz="2800" kern="1200" dirty="0">
          <a:solidFill>
            <a:srgbClr val="005288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342900" indent="-347472" algn="l" defTabSz="457200" rtl="0" eaLnBrk="1" fontAlgn="base" latinLnBrk="0" hangingPunct="1">
        <a:lnSpc>
          <a:spcPts val="2600"/>
        </a:lnSpc>
        <a:spcBef>
          <a:spcPts val="1000"/>
        </a:spcBef>
        <a:spcAft>
          <a:spcPct val="0"/>
        </a:spcAft>
        <a:buClr>
          <a:schemeClr val="accent3">
            <a:lumMod val="75000"/>
          </a:schemeClr>
        </a:buClr>
        <a:buFont typeface="Wingdings" charset="2"/>
        <a:buChar char="§"/>
        <a:defRPr lang="en-US" sz="2200" kern="1200" baseline="0" dirty="0" smtClean="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457200" rtl="0" eaLnBrk="1" fontAlgn="base" latinLnBrk="0" hangingPunct="1">
        <a:lnSpc>
          <a:spcPts val="2600"/>
        </a:lnSpc>
        <a:spcBef>
          <a:spcPts val="1000"/>
        </a:spcBef>
        <a:spcAft>
          <a:spcPct val="0"/>
        </a:spcAft>
        <a:buClr>
          <a:schemeClr val="accent3">
            <a:lumMod val="75000"/>
          </a:schemeClr>
        </a:buClr>
        <a:buFont typeface="Wingdings" charset="2"/>
        <a:buChar char="§"/>
        <a:defRPr lang="en-US" sz="2200" kern="1200" baseline="0" dirty="0" smtClean="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457200" rtl="0" eaLnBrk="1" fontAlgn="base" latinLnBrk="0" hangingPunct="1">
        <a:lnSpc>
          <a:spcPts val="2600"/>
        </a:lnSpc>
        <a:spcBef>
          <a:spcPts val="1000"/>
        </a:spcBef>
        <a:spcAft>
          <a:spcPct val="0"/>
        </a:spcAft>
        <a:buClr>
          <a:schemeClr val="accent3">
            <a:lumMod val="75000"/>
          </a:schemeClr>
        </a:buClr>
        <a:buFont typeface="Wingdings" charset="2"/>
        <a:buChar char="§"/>
        <a:defRPr lang="en-US" sz="2200" kern="1200" baseline="0" dirty="0" smtClean="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14500" indent="-342900" algn="l" defTabSz="457200" rtl="0" eaLnBrk="1" fontAlgn="base" latinLnBrk="0" hangingPunct="1">
        <a:lnSpc>
          <a:spcPts val="2600"/>
        </a:lnSpc>
        <a:spcBef>
          <a:spcPts val="1000"/>
        </a:spcBef>
        <a:spcAft>
          <a:spcPct val="0"/>
        </a:spcAft>
        <a:buClr>
          <a:schemeClr val="accent3">
            <a:lumMod val="75000"/>
          </a:schemeClr>
        </a:buClr>
        <a:buFont typeface="Wingdings" charset="2"/>
        <a:buChar char="§"/>
        <a:defRPr lang="en-US" sz="2000" kern="1200" baseline="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71700" indent="-342900" algn="l" defTabSz="457200" rtl="0" eaLnBrk="1" fontAlgn="base" latinLnBrk="0" hangingPunct="1">
        <a:lnSpc>
          <a:spcPts val="2600"/>
        </a:lnSpc>
        <a:spcBef>
          <a:spcPts val="1000"/>
        </a:spcBef>
        <a:spcAft>
          <a:spcPct val="0"/>
        </a:spcAft>
        <a:buClr>
          <a:schemeClr val="accent3">
            <a:lumMod val="75000"/>
          </a:schemeClr>
        </a:buClr>
        <a:buFont typeface="Wingdings" charset="2"/>
        <a:buChar char="§"/>
        <a:defRPr lang="en-US" sz="2000" kern="1200" baseline="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jb3860@Columbia.edu" TargetMode="External"/><Relationship Id="rId2" Type="http://schemas.openxmlformats.org/officeDocument/2006/relationships/hyperlink" Target="mailto:jld2225@columbia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cdpcourses.org/" TargetMode="External"/><Relationship Id="rId2" Type="http://schemas.openxmlformats.org/officeDocument/2006/relationships/hyperlink" Target="https://ncdp.columbia.ed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DE14F-6754-4C6A-9871-EAF9DC00EA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8" y="3239510"/>
            <a:ext cx="10515599" cy="1530463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/>
              <a:t>The Role of Emergent Systems in Identifying and Adapting to the Training Needs of Emergency Management Practitioners in the COVID-19 Era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E9F636-0568-44B0-AF51-42C5911139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8" y="4821400"/>
            <a:ext cx="10515600" cy="1371600"/>
          </a:xfrm>
        </p:spPr>
        <p:txBody>
          <a:bodyPr>
            <a:normAutofit/>
          </a:bodyPr>
          <a:lstStyle/>
          <a:p>
            <a:pPr lvl="0" algn="l" defTabSz="457200" fontAlgn="base">
              <a:lnSpc>
                <a:spcPts val="2600"/>
              </a:lnSpc>
              <a:spcAft>
                <a:spcPct val="0"/>
              </a:spcAft>
              <a:buClr>
                <a:srgbClr val="AAAAB7">
                  <a:lumMod val="75000"/>
                </a:srgbClr>
              </a:buClr>
            </a:pPr>
            <a:r>
              <a:rPr lang="en-US" altLang="en-US" dirty="0"/>
              <a:t>Joshua DeVincenzo</a:t>
            </a:r>
            <a:r>
              <a:rPr lang="en-US" altLang="en-US" dirty="0">
                <a:solidFill>
                  <a:srgbClr val="43484E"/>
                </a:solidFill>
                <a:latin typeface="Franklin Gothic Medium" panose="020B0603020102020204" pitchFamily="34" charset="0"/>
              </a:rPr>
              <a:t>, Sr. Instructional Designer </a:t>
            </a:r>
            <a:r>
              <a:rPr lang="en-US" altLang="en-US" dirty="0"/>
              <a:t>&amp; Jeremy Brooks, Sr. Program Manager, NCDP, Columbia University </a:t>
            </a:r>
          </a:p>
          <a:p>
            <a:pPr lvl="0" algn="l" defTabSz="457200" fontAlgn="base">
              <a:lnSpc>
                <a:spcPts val="2600"/>
              </a:lnSpc>
              <a:spcAft>
                <a:spcPct val="0"/>
              </a:spcAft>
              <a:buClr>
                <a:srgbClr val="AAAAB7">
                  <a:lumMod val="75000"/>
                </a:srgbClr>
              </a:buClr>
            </a:pPr>
            <a:endParaRPr lang="en-US" altLang="en-US" dirty="0">
              <a:solidFill>
                <a:srgbClr val="43484E"/>
              </a:solidFill>
              <a:latin typeface="Franklin Gothic Medium" panose="020B0603020102020204" pitchFamily="34" charset="0"/>
            </a:endParaRPr>
          </a:p>
          <a:p>
            <a:pPr lvl="0" algn="l" defTabSz="457200" fontAlgn="base">
              <a:lnSpc>
                <a:spcPts val="2600"/>
              </a:lnSpc>
              <a:spcAft>
                <a:spcPct val="0"/>
              </a:spcAft>
              <a:buClr>
                <a:srgbClr val="AAAAB7">
                  <a:lumMod val="75000"/>
                </a:srgbClr>
              </a:buClr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2C7A7C8-283A-4C05-BB76-D6406225E9D8}"/>
              </a:ext>
            </a:extLst>
          </p:cNvPr>
          <p:cNvGrpSpPr/>
          <p:nvPr/>
        </p:nvGrpSpPr>
        <p:grpSpPr>
          <a:xfrm>
            <a:off x="1523998" y="89433"/>
            <a:ext cx="9144000" cy="3059634"/>
            <a:chOff x="0" y="0"/>
            <a:chExt cx="4491990" cy="150304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BAD50DC-10FF-43CA-B5BD-C917BB5FE71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728" r="1666"/>
            <a:stretch/>
          </p:blipFill>
          <p:spPr bwMode="auto">
            <a:xfrm>
              <a:off x="2255520" y="746760"/>
              <a:ext cx="1123950" cy="75628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339F5FF1-AD5A-4993-BF7C-1DE8DEEEB5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8840" y="0"/>
              <a:ext cx="1328420" cy="747395"/>
            </a:xfrm>
            <a:prstGeom prst="rect">
              <a:avLst/>
            </a:prstGeom>
          </p:spPr>
        </p:pic>
        <p:pic>
          <p:nvPicPr>
            <p:cNvPr id="7" name="Picture 6" descr="A picture containing text, person, indoor&#10;&#10;Description automatically generated">
              <a:extLst>
                <a:ext uri="{FF2B5EF4-FFF2-40B4-BE49-F238E27FC236}">
                  <a16:creationId xmlns:a16="http://schemas.microsoft.com/office/drawing/2014/main" id="{B2C2F838-724A-4F0C-98CF-4F80CE4081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64" t="4816"/>
            <a:stretch/>
          </p:blipFill>
          <p:spPr bwMode="auto">
            <a:xfrm>
              <a:off x="3375660" y="0"/>
              <a:ext cx="1116330" cy="80327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Picture 7" descr="A picture containing outdoor, pile, fungus, wood&#10;&#10;Description automatically generated">
              <a:extLst>
                <a:ext uri="{FF2B5EF4-FFF2-40B4-BE49-F238E27FC236}">
                  <a16:creationId xmlns:a16="http://schemas.microsoft.com/office/drawing/2014/main" id="{8606ABBA-3436-4034-953E-5EF80CAF902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6540"/>
            <a:stretch/>
          </p:blipFill>
          <p:spPr bwMode="auto">
            <a:xfrm>
              <a:off x="3375660" y="746760"/>
              <a:ext cx="1116330" cy="75184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Picture 8" descr="A picture containing text, building, car, outdoor&#10;&#10;Description automatically generated">
              <a:extLst>
                <a:ext uri="{FF2B5EF4-FFF2-40B4-BE49-F238E27FC236}">
                  <a16:creationId xmlns:a16="http://schemas.microsoft.com/office/drawing/2014/main" id="{0ACE7465-0ACE-4E66-95DC-F9DF1918626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538"/>
            <a:stretch/>
          </p:blipFill>
          <p:spPr bwMode="auto">
            <a:xfrm>
              <a:off x="0" y="655320"/>
              <a:ext cx="1156970" cy="84264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C987F4EF-EA35-4FD0-9CC1-AA9B63CECB2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417"/>
            <a:stretch/>
          </p:blipFill>
          <p:spPr bwMode="auto">
            <a:xfrm>
              <a:off x="0" y="0"/>
              <a:ext cx="1124585" cy="74739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5D6CBC8-F8A3-46E9-9381-9EA1F3E1720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45" t="4801" r="11198" b="5586"/>
            <a:stretch/>
          </p:blipFill>
          <p:spPr bwMode="auto">
            <a:xfrm>
              <a:off x="1127760" y="701040"/>
              <a:ext cx="1124585" cy="79946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1171A3CC-7ABE-4D0E-9BAB-B1F157161FE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667" r="-324" b="14834"/>
            <a:stretch/>
          </p:blipFill>
          <p:spPr bwMode="auto">
            <a:xfrm>
              <a:off x="1127760" y="0"/>
              <a:ext cx="1128395" cy="74739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354E262-7D7C-4427-89AE-684D7D1952E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74895">
              <a:off x="1885950" y="384810"/>
              <a:ext cx="192024" cy="120650"/>
            </a:xfrm>
            <a:prstGeom prst="rect">
              <a:avLst/>
            </a:prstGeom>
            <a:solidFill>
              <a:srgbClr val="4B88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23" name="Date Placeholder 17">
            <a:extLst>
              <a:ext uri="{FF2B5EF4-FFF2-40B4-BE49-F238E27FC236}">
                <a16:creationId xmlns:a16="http://schemas.microsoft.com/office/drawing/2014/main" id="{B12C3732-9188-4707-9E76-488B3A71FF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39275" y="6356350"/>
            <a:ext cx="1276350" cy="365125"/>
          </a:xfrm>
        </p:spPr>
        <p:txBody>
          <a:bodyPr/>
          <a:lstStyle/>
          <a:p>
            <a:r>
              <a:rPr lang="en-US" dirty="0"/>
              <a:t>June 8 – 10, 2021</a:t>
            </a:r>
          </a:p>
        </p:txBody>
      </p:sp>
      <p:sp>
        <p:nvSpPr>
          <p:cNvPr id="25" name="Slide Number Placeholder 19">
            <a:extLst>
              <a:ext uri="{FF2B5EF4-FFF2-40B4-BE49-F238E27FC236}">
                <a16:creationId xmlns:a16="http://schemas.microsoft.com/office/drawing/2014/main" id="{5E97C0C8-C16B-443D-A49F-70DC99AE33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15626" y="6356350"/>
            <a:ext cx="638174" cy="365125"/>
          </a:xfrm>
        </p:spPr>
        <p:txBody>
          <a:bodyPr/>
          <a:lstStyle/>
          <a:p>
            <a:fld id="{D1A60BB3-CF85-4DCC-BFC9-16AB39DB997D}" type="slidenum">
              <a:rPr lang="en-US" smtClean="0"/>
              <a:t>1</a:t>
            </a:fld>
            <a:endParaRPr lang="en-US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B36BDAA0-FBAD-485E-8FDB-8488A8AB28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91296" y="6356350"/>
            <a:ext cx="5047979" cy="365125"/>
          </a:xfrm>
        </p:spPr>
        <p:txBody>
          <a:bodyPr/>
          <a:lstStyle/>
          <a:p>
            <a:r>
              <a:rPr lang="en-US" dirty="0"/>
              <a:t>23</a:t>
            </a:r>
            <a:r>
              <a:rPr lang="en-US" baseline="30000" dirty="0"/>
              <a:t>rd</a:t>
            </a:r>
            <a:r>
              <a:rPr lang="en-US" dirty="0"/>
              <a:t> Annual Emergency Management Higher Education Symposium</a:t>
            </a:r>
          </a:p>
        </p:txBody>
      </p:sp>
    </p:spTree>
    <p:extLst>
      <p:ext uri="{BB962C8B-B14F-4D97-AF65-F5344CB8AC3E}">
        <p14:creationId xmlns:p14="http://schemas.microsoft.com/office/powerpoint/2010/main" val="3158978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42E2C-F45E-4AF5-ACCB-3588C182B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Recommendations and Insights for </a:t>
            </a:r>
            <a:r>
              <a:rPr lang="en-US" altLang="en-US" dirty="0" err="1"/>
              <a:t>SoTL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FA559-93E1-47A7-AB6E-BC9E19C5A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Move towards Action learning approaches that are conducted by using past knowledge supplemented by insights from questioning the current complexity (Revans, 1982). </a:t>
            </a:r>
          </a:p>
          <a:p>
            <a:r>
              <a:rPr lang="en-US" dirty="0"/>
              <a:t>Adapt training and education to reflect the modern threat and hazard environment</a:t>
            </a:r>
            <a:endParaRPr lang="en-US" altLang="en-US" dirty="0"/>
          </a:p>
          <a:p>
            <a:r>
              <a:rPr lang="en-US" dirty="0"/>
              <a:t>Continual evaluation and direct feedback through formative and summative assessments. </a:t>
            </a:r>
          </a:p>
          <a:p>
            <a:r>
              <a:rPr lang="en-US" dirty="0"/>
              <a:t>Flexible curriculum and learning objectives</a:t>
            </a:r>
          </a:p>
          <a:p>
            <a:r>
              <a:rPr lang="en-US" dirty="0"/>
              <a:t>Revisit models and definitions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657DC54D-4ACE-4472-BC66-286602F03C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39275" y="6356350"/>
            <a:ext cx="1276350" cy="365125"/>
          </a:xfrm>
        </p:spPr>
        <p:txBody>
          <a:bodyPr/>
          <a:lstStyle/>
          <a:p>
            <a:r>
              <a:rPr lang="en-US"/>
              <a:t>June 8 – 10, 2021</a:t>
            </a:r>
            <a:endParaRPr lang="en-US" dirty="0"/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FC695752-6993-4507-93A5-30D165B10B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24475" y="6356350"/>
            <a:ext cx="4114800" cy="365125"/>
          </a:xfrm>
        </p:spPr>
        <p:txBody>
          <a:bodyPr/>
          <a:lstStyle/>
          <a:p>
            <a:r>
              <a:rPr lang="en-US" dirty="0"/>
              <a:t>Presenter’s Name, Title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A28467D8-1CBE-4F37-BFE9-2208BEB821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15626" y="6356350"/>
            <a:ext cx="638174" cy="365125"/>
          </a:xfrm>
        </p:spPr>
        <p:txBody>
          <a:bodyPr/>
          <a:lstStyle/>
          <a:p>
            <a:fld id="{D1A60BB3-CF85-4DCC-BFC9-16AB39DB997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618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EA51D-AFAC-46B8-AA2F-DAACA279D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E5F0E-6447-4A87-84A5-46EC7ED18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Joshua DeVincenzo, M.Ed. </a:t>
            </a:r>
          </a:p>
          <a:p>
            <a:pPr marL="0" indent="0">
              <a:buNone/>
            </a:pPr>
            <a:r>
              <a:rPr lang="en-US" dirty="0"/>
              <a:t>Sr. Instructional Designer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jld2225@columbia.edu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Jeremy Brooks, MPH</a:t>
            </a:r>
          </a:p>
          <a:p>
            <a:pPr marL="0" indent="0">
              <a:buNone/>
            </a:pPr>
            <a:r>
              <a:rPr lang="en-US" dirty="0"/>
              <a:t>Sr. Program Manager 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jb3860@Columbia.edu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E8FA6-5CE6-4134-ADB1-06E35AF810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39275" y="6356350"/>
            <a:ext cx="1276350" cy="365125"/>
          </a:xfrm>
        </p:spPr>
        <p:txBody>
          <a:bodyPr/>
          <a:lstStyle/>
          <a:p>
            <a:r>
              <a:rPr lang="en-US"/>
              <a:t>June 8 – 10, 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4156F-51CE-40D9-BC3A-FAE2105268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24475" y="6356350"/>
            <a:ext cx="4114800" cy="365125"/>
          </a:xfrm>
        </p:spPr>
        <p:txBody>
          <a:bodyPr/>
          <a:lstStyle/>
          <a:p>
            <a:r>
              <a:rPr lang="en-US" dirty="0"/>
              <a:t>DeVincenzo &amp; Brooks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79800-4507-49A2-9858-04E4310A82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15626" y="6356350"/>
            <a:ext cx="638174" cy="365125"/>
          </a:xfrm>
        </p:spPr>
        <p:txBody>
          <a:bodyPr/>
          <a:lstStyle/>
          <a:p>
            <a:fld id="{D1A60BB3-CF85-4DCC-BFC9-16AB39DB997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717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42E2C-F45E-4AF5-ACCB-3588C182B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and Learning Objectives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FA559-93E1-47A7-AB6E-BC9E19C5A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emergent training topic areas of interest analyzed through evaluation feedback gathered from trainings throughout the pandemic.</a:t>
            </a:r>
          </a:p>
          <a:p>
            <a:r>
              <a:rPr lang="en-US" dirty="0"/>
              <a:t>Analyze findings from cross-referencing emergent themes gathered from learners with national preparedness assessments.</a:t>
            </a:r>
          </a:p>
          <a:p>
            <a:r>
              <a:rPr lang="en-US" dirty="0"/>
              <a:t>Provide recommendations for the scholarship of teaching and learning in Emergency Management to adapt and address the learning needs of curriculum during a COVID-19 era based on adult learning theory and informed by actively conducting trainings throughout the pandemic.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657DC54D-4ACE-4472-BC66-286602F03C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39275" y="6356350"/>
            <a:ext cx="1276350" cy="365125"/>
          </a:xfrm>
        </p:spPr>
        <p:txBody>
          <a:bodyPr/>
          <a:lstStyle/>
          <a:p>
            <a:r>
              <a:rPr lang="en-US"/>
              <a:t>June 8 – 10, 2021</a:t>
            </a:r>
            <a:endParaRPr lang="en-US" dirty="0"/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FC695752-6993-4507-93A5-30D165B10B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24475" y="6356350"/>
            <a:ext cx="4114800" cy="365125"/>
          </a:xfrm>
        </p:spPr>
        <p:txBody>
          <a:bodyPr/>
          <a:lstStyle/>
          <a:p>
            <a:r>
              <a:rPr lang="en-US" dirty="0"/>
              <a:t>Presenter’s Name, Title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A28467D8-1CBE-4F37-BFE9-2208BEB821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15626" y="6356350"/>
            <a:ext cx="638174" cy="365125"/>
          </a:xfrm>
        </p:spPr>
        <p:txBody>
          <a:bodyPr/>
          <a:lstStyle/>
          <a:p>
            <a:fld id="{D1A60BB3-CF85-4DCC-BFC9-16AB39DB99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61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42E2C-F45E-4AF5-ACCB-3588C182B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Context: Organizational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FA559-93E1-47A7-AB6E-BC9E19C5A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Originally funded as a CDC Center for Public Health Preparedness, 2001-2010 </a:t>
            </a:r>
          </a:p>
          <a:p>
            <a:pPr>
              <a:defRPr/>
            </a:pPr>
            <a:r>
              <a:rPr lang="en-US" altLang="en-US" dirty="0"/>
              <a:t>CDC funded Preparedness and Emergency Response Learning Center, 2010 - 2014</a:t>
            </a:r>
          </a:p>
          <a:p>
            <a:pPr>
              <a:defRPr/>
            </a:pPr>
            <a:r>
              <a:rPr lang="en-US" altLang="en-US" dirty="0"/>
              <a:t>Established a Learning Management System with over 40 courses offered and over 100,000 users trained domestically and internationally </a:t>
            </a:r>
          </a:p>
          <a:p>
            <a:pPr>
              <a:defRPr/>
            </a:pPr>
            <a:r>
              <a:rPr lang="en-US" dirty="0">
                <a:hlinkClick r:id="rId2"/>
              </a:rPr>
              <a:t>Home - National Center for Disaster Preparedness | NCDP (columbia.edu)</a:t>
            </a:r>
            <a:endParaRPr lang="en-US" dirty="0"/>
          </a:p>
          <a:p>
            <a:pPr>
              <a:defRPr/>
            </a:pPr>
            <a:r>
              <a:rPr lang="en-US" dirty="0">
                <a:hlinkClick r:id="rId3"/>
              </a:rPr>
              <a:t>NCDP Training Center (FEMA Courses) (ncdpcourses.org)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657DC54D-4ACE-4472-BC66-286602F03C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39275" y="6356350"/>
            <a:ext cx="1276350" cy="365125"/>
          </a:xfrm>
        </p:spPr>
        <p:txBody>
          <a:bodyPr/>
          <a:lstStyle/>
          <a:p>
            <a:r>
              <a:rPr lang="en-US"/>
              <a:t>June 8 – 10, 2021</a:t>
            </a:r>
            <a:endParaRPr lang="en-US" dirty="0"/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FC695752-6993-4507-93A5-30D165B10B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24475" y="6356350"/>
            <a:ext cx="4114800" cy="365125"/>
          </a:xfrm>
        </p:spPr>
        <p:txBody>
          <a:bodyPr/>
          <a:lstStyle/>
          <a:p>
            <a:r>
              <a:rPr lang="en-US" dirty="0"/>
              <a:t>Presenter’s Name, Title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A28467D8-1CBE-4F37-BFE9-2208BEB821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15626" y="6356350"/>
            <a:ext cx="638174" cy="365125"/>
          </a:xfrm>
        </p:spPr>
        <p:txBody>
          <a:bodyPr/>
          <a:lstStyle/>
          <a:p>
            <a:fld id="{D1A60BB3-CF85-4DCC-BFC9-16AB39DB99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25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42E2C-F45E-4AF5-ACCB-3588C182B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Translating Science into Practice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FA559-93E1-47A7-AB6E-BC9E19C5A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National Disaster Readiness Surveys conducted annually for many years providing a detailed snapshot of U.S, population readiness for disasters.</a:t>
            </a:r>
          </a:p>
          <a:p>
            <a:r>
              <a:rPr lang="en-US" altLang="en-US" dirty="0"/>
              <a:t>Conducting some of the largest longitudinal cohort studies to follow the trajectory of children’s recovery after Katrina and the Deepwater Horizon Oil Spill. </a:t>
            </a:r>
          </a:p>
          <a:p>
            <a:r>
              <a:rPr lang="en-US" altLang="en-US" dirty="0"/>
              <a:t>Staff have served as principal investigators on research and training projects with the CDC, ASPR, the New York City Department of Health and Mental Hygiene, Commonwealth Edison Co, and GSK. </a:t>
            </a:r>
          </a:p>
          <a:p>
            <a:endParaRPr lang="en-US" dirty="0"/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657DC54D-4ACE-4472-BC66-286602F03C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39275" y="6356350"/>
            <a:ext cx="1276350" cy="365125"/>
          </a:xfrm>
        </p:spPr>
        <p:txBody>
          <a:bodyPr/>
          <a:lstStyle/>
          <a:p>
            <a:r>
              <a:rPr lang="en-US"/>
              <a:t>June 8 – 10, 2021</a:t>
            </a:r>
            <a:endParaRPr lang="en-US" dirty="0"/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FC695752-6993-4507-93A5-30D165B10B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24475" y="6356350"/>
            <a:ext cx="4114800" cy="365125"/>
          </a:xfrm>
        </p:spPr>
        <p:txBody>
          <a:bodyPr/>
          <a:lstStyle/>
          <a:p>
            <a:r>
              <a:rPr lang="en-US" dirty="0"/>
              <a:t>Presenter’s Name, Title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A28467D8-1CBE-4F37-BFE9-2208BEB821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15626" y="6356350"/>
            <a:ext cx="638174" cy="365125"/>
          </a:xfrm>
        </p:spPr>
        <p:txBody>
          <a:bodyPr/>
          <a:lstStyle/>
          <a:p>
            <a:fld id="{D1A60BB3-CF85-4DCC-BFC9-16AB39DB99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245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42E2C-F45E-4AF5-ACCB-3588C182B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NCDP Training Program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FA559-93E1-47A7-AB6E-BC9E19C5A78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FY16 - Community Planning for Economic Recovery: </a:t>
            </a:r>
            <a:br>
              <a:rPr lang="en-US" sz="1800" dirty="0"/>
            </a:br>
            <a:r>
              <a:rPr lang="en-US" sz="1800" dirty="0"/>
              <a:t>2016 - 2019: 1 Instructor-Led Training (ILT) and 2 Web-Based Trainings (WBT)</a:t>
            </a:r>
          </a:p>
          <a:p>
            <a:r>
              <a:rPr lang="en-US" sz="1800" dirty="0"/>
              <a:t>FY17 - Addressing Gaps in Housing Disaster Recovery: </a:t>
            </a:r>
            <a:br>
              <a:rPr lang="en-US" sz="1800" dirty="0"/>
            </a:br>
            <a:r>
              <a:rPr lang="en-US" sz="1800" dirty="0"/>
              <a:t>2017 - 2020: 1 ILT and 3 WBTs</a:t>
            </a:r>
          </a:p>
          <a:p>
            <a:r>
              <a:rPr lang="en-US" sz="1800" dirty="0"/>
              <a:t>FY18 - Transitioning Disaster Survivors from Temporary to Permanent Housing:           2018 - 2021: 2 ILTs and 2 WBTs</a:t>
            </a:r>
          </a:p>
          <a:p>
            <a:endParaRPr lang="en-US" sz="1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2A64235-4307-4BD8-8017-DBD22FBB8E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325256" cy="4233073"/>
          </a:xfrm>
        </p:spPr>
        <p:txBody>
          <a:bodyPr>
            <a:normAutofit fontScale="70000" lnSpcReduction="20000"/>
          </a:bodyPr>
          <a:lstStyle/>
          <a:p>
            <a:r>
              <a:rPr lang="en-US" sz="2400" dirty="0"/>
              <a:t>FY18 - Improving Individuals’ and Business’ Financial Literacy and Management to Support Post-Disaster Economic Recovery: </a:t>
            </a:r>
            <a:br>
              <a:rPr lang="en-US" sz="2400" dirty="0"/>
            </a:br>
            <a:r>
              <a:rPr lang="en-US" sz="2400" dirty="0"/>
              <a:t>2018 - 2021: 2 ILTs and 2 WBTs</a:t>
            </a:r>
          </a:p>
          <a:p>
            <a:r>
              <a:rPr lang="en-US" sz="2400" dirty="0"/>
              <a:t>FY19 - Innovative Disaster Recovery Strategies for Interim and Permanent Housing Construction: 2019 – 2022: 1 ILT and 1 WBT</a:t>
            </a:r>
          </a:p>
          <a:p>
            <a:r>
              <a:rPr lang="en-US" sz="2400" dirty="0"/>
              <a:t>FY20 - Designing and Administering Custom Housing Programs for State, Tribal, and Territorial Governments:                                                2020-2023: 1 ILT and 2 WBTs</a:t>
            </a:r>
          </a:p>
          <a:p>
            <a:endParaRPr lang="en-US" dirty="0"/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657DC54D-4ACE-4472-BC66-286602F03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8 – 10, 2021</a:t>
            </a:r>
            <a:endParaRPr lang="en-US" dirty="0"/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FC695752-6993-4507-93A5-30D165B10B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Presenter’s Name, Title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A28467D8-1CBE-4F37-BFE9-2208BEB821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1A60BB3-CF85-4DCC-BFC9-16AB39DB99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187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E0B3A-7A29-4DFB-BE92-B32E81324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34207" cy="1325563"/>
          </a:xfrm>
        </p:spPr>
        <p:txBody>
          <a:bodyPr/>
          <a:lstStyle/>
          <a:p>
            <a:r>
              <a:rPr lang="en-US" dirty="0"/>
              <a:t>Who are our Learners? Learning Management System Demographics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D0A07F5-BB48-4C65-AAD8-C5419E52F3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39275" y="6356350"/>
            <a:ext cx="1276350" cy="365125"/>
          </a:xfrm>
        </p:spPr>
        <p:txBody>
          <a:bodyPr/>
          <a:lstStyle/>
          <a:p>
            <a:r>
              <a:rPr lang="en-US"/>
              <a:t>June 8 – 10, 2021</a:t>
            </a:r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F0F6903-F027-44C2-8190-4831282A3A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24475" y="6356350"/>
            <a:ext cx="4114800" cy="365125"/>
          </a:xfrm>
        </p:spPr>
        <p:txBody>
          <a:bodyPr/>
          <a:lstStyle/>
          <a:p>
            <a:r>
              <a:rPr lang="en-US"/>
              <a:t>Presenter’s Name, Title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885B5C5-B436-4858-8AB0-40FBD8D746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15626" y="6356350"/>
            <a:ext cx="638174" cy="365125"/>
          </a:xfrm>
        </p:spPr>
        <p:txBody>
          <a:bodyPr/>
          <a:lstStyle/>
          <a:p>
            <a:fld id="{D1A60BB3-CF85-4DCC-BFC9-16AB39DB997D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4ABDC4B-2A53-C943-B696-AB9B4AE016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1281771"/>
              </p:ext>
            </p:extLst>
          </p:nvPr>
        </p:nvGraphicFramePr>
        <p:xfrm>
          <a:off x="5805756" y="1425384"/>
          <a:ext cx="6295489" cy="3619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9C6DA448-F324-2249-A4F8-A53AAFA9C1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3818541"/>
              </p:ext>
            </p:extLst>
          </p:nvPr>
        </p:nvGraphicFramePr>
        <p:xfrm>
          <a:off x="619594" y="1507829"/>
          <a:ext cx="5715001" cy="3619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EFB31071-AC8E-C543-8025-158A399EA43D}"/>
              </a:ext>
            </a:extLst>
          </p:cNvPr>
          <p:cNvSpPr txBox="1"/>
          <p:nvPr/>
        </p:nvSpPr>
        <p:spPr>
          <a:xfrm>
            <a:off x="1085851" y="5127326"/>
            <a:ext cx="9258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= 3,289 learners as of 5/13.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States with most learners: FL, TX, NY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FEMA Region with most learners: 4 (AL, FL, GA, KY, MS, NC, SC, TN). </a:t>
            </a:r>
          </a:p>
        </p:txBody>
      </p:sp>
    </p:spTree>
    <p:extLst>
      <p:ext uri="{BB962C8B-B14F-4D97-AF65-F5344CB8AC3E}">
        <p14:creationId xmlns:p14="http://schemas.microsoft.com/office/powerpoint/2010/main" val="2849904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42E2C-F45E-4AF5-ACCB-3588C182B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Emergent Themes…Beyond Systems Thinking 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FA559-93E1-47A7-AB6E-BC9E19C5A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Emergent systems are often portrayed with gears. </a:t>
            </a:r>
          </a:p>
          <a:p>
            <a:r>
              <a:rPr lang="en-US" dirty="0"/>
              <a:t>Each gear consists of properties in isolation. However, when combined, a number of newer properties emerge (O'Reilly &amp; Munakata, 2000). </a:t>
            </a:r>
          </a:p>
          <a:p>
            <a:r>
              <a:rPr lang="en-US" dirty="0"/>
              <a:t>The result is unearthing an emergent phenomenon from interactions that are not present in an isolated component but are activated when combined (O'Reilly &amp; Munakata, 2000).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657DC54D-4ACE-4472-BC66-286602F03C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39275" y="6356350"/>
            <a:ext cx="1276350" cy="365125"/>
          </a:xfrm>
        </p:spPr>
        <p:txBody>
          <a:bodyPr/>
          <a:lstStyle/>
          <a:p>
            <a:r>
              <a:rPr lang="en-US"/>
              <a:t>June 8 – 10, 2021</a:t>
            </a:r>
            <a:endParaRPr lang="en-US" dirty="0"/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FC695752-6993-4507-93A5-30D165B10B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24475" y="6356350"/>
            <a:ext cx="4114800" cy="365125"/>
          </a:xfrm>
        </p:spPr>
        <p:txBody>
          <a:bodyPr/>
          <a:lstStyle/>
          <a:p>
            <a:r>
              <a:rPr lang="en-US" dirty="0"/>
              <a:t>Presenter’s Name, Title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A28467D8-1CBE-4F37-BFE9-2208BEB821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15626" y="6356350"/>
            <a:ext cx="638174" cy="365125"/>
          </a:xfrm>
        </p:spPr>
        <p:txBody>
          <a:bodyPr/>
          <a:lstStyle/>
          <a:p>
            <a:fld id="{D1A60BB3-CF85-4DCC-BFC9-16AB39DB997D}" type="slidenum">
              <a:rPr lang="en-US" smtClean="0"/>
              <a:t>7</a:t>
            </a:fld>
            <a:endParaRPr lang="en-US"/>
          </a:p>
        </p:txBody>
      </p:sp>
      <p:pic>
        <p:nvPicPr>
          <p:cNvPr id="5" name="Graphic 4" descr="Single gear">
            <a:extLst>
              <a:ext uri="{FF2B5EF4-FFF2-40B4-BE49-F238E27FC236}">
                <a16:creationId xmlns:a16="http://schemas.microsoft.com/office/drawing/2014/main" id="{CA3B502A-3154-7E47-8B25-9DC2E3C86E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69826" y="4610924"/>
            <a:ext cx="914400" cy="914400"/>
          </a:xfrm>
          <a:prstGeom prst="rect">
            <a:avLst/>
          </a:prstGeom>
        </p:spPr>
      </p:pic>
      <p:pic>
        <p:nvPicPr>
          <p:cNvPr id="7" name="Graphic 6" descr="Gears">
            <a:extLst>
              <a:ext uri="{FF2B5EF4-FFF2-40B4-BE49-F238E27FC236}">
                <a16:creationId xmlns:a16="http://schemas.microsoft.com/office/drawing/2014/main" id="{203B6C1E-AFB4-0340-9EAE-F508426EDC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89100" y="4195411"/>
            <a:ext cx="1745426" cy="1745426"/>
          </a:xfrm>
          <a:prstGeom prst="rect">
            <a:avLst/>
          </a:prstGeom>
        </p:spPr>
      </p:pic>
      <p:pic>
        <p:nvPicPr>
          <p:cNvPr id="11" name="Graphic 10" descr="Single gear">
            <a:extLst>
              <a:ext uri="{FF2B5EF4-FFF2-40B4-BE49-F238E27FC236}">
                <a16:creationId xmlns:a16="http://schemas.microsoft.com/office/drawing/2014/main" id="{45FCC97D-1257-574E-A941-9C99B3DCAB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45789" y="483833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319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D393D-A12C-4C06-829E-D98C5995C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Emerging Themes in EM: THIRA/SPR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FE5130-0A76-42E9-BB5B-3B4E8DF144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446" b="21262"/>
          <a:stretch/>
        </p:blipFill>
        <p:spPr>
          <a:xfrm>
            <a:off x="6589603" y="1457563"/>
            <a:ext cx="4938920" cy="4942489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FC1DED46-83AC-4515-81A3-27E1E95DAE1E}"/>
              </a:ext>
            </a:extLst>
          </p:cNvPr>
          <p:cNvSpPr/>
          <p:nvPr/>
        </p:nvSpPr>
        <p:spPr>
          <a:xfrm>
            <a:off x="5758418" y="4671383"/>
            <a:ext cx="938151" cy="308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C84ACC16-1179-4C9F-803A-A83AB709C5F3}"/>
              </a:ext>
            </a:extLst>
          </p:cNvPr>
          <p:cNvSpPr/>
          <p:nvPr/>
        </p:nvSpPr>
        <p:spPr>
          <a:xfrm>
            <a:off x="5758417" y="5669314"/>
            <a:ext cx="938151" cy="308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B43E45-7B47-4DD5-BD72-71334B0A7204}"/>
              </a:ext>
            </a:extLst>
          </p:cNvPr>
          <p:cNvSpPr txBox="1"/>
          <p:nvPr/>
        </p:nvSpPr>
        <p:spPr>
          <a:xfrm>
            <a:off x="6011063" y="6364711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Randazzo, D. (2019, November). Thira/</a:t>
            </a:r>
            <a:r>
              <a:rPr lang="en-US" sz="1000" dirty="0" err="1"/>
              <a:t>Spr</a:t>
            </a:r>
            <a:r>
              <a:rPr lang="en-US" sz="1000" dirty="0"/>
              <a:t> Program and Results. Homeland Security National Training Program</a:t>
            </a:r>
          </a:p>
          <a:p>
            <a:r>
              <a:rPr lang="en-US" sz="1000" dirty="0"/>
              <a:t>(HSNTP) Kick-Off Meeting. Washington; District of Columbia.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5E50FC-065F-44D0-BF5F-BA6DEF0E85FD}"/>
              </a:ext>
            </a:extLst>
          </p:cNvPr>
          <p:cNvSpPr txBox="1"/>
          <p:nvPr/>
        </p:nvSpPr>
        <p:spPr>
          <a:xfrm>
            <a:off x="711770" y="2007754"/>
            <a:ext cx="504664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Threat and Hazard Identification and Risk Assessment (THIRA) and Stakeholder</a:t>
            </a:r>
          </a:p>
          <a:p>
            <a:r>
              <a:rPr lang="en-US" dirty="0"/>
              <a:t>Preparedness Review (SPR), is an annual assessment of hazards of interest and stakeholder capacity. </a:t>
            </a:r>
          </a:p>
          <a:p>
            <a:endParaRPr lang="en-US" dirty="0"/>
          </a:p>
          <a:p>
            <a:r>
              <a:rPr lang="en-US" dirty="0"/>
              <a:t>Some themes (housing, economic recovery) were also found in learner evaluations from trainings.  </a:t>
            </a:r>
          </a:p>
          <a:p>
            <a:endParaRPr lang="en-US" dirty="0"/>
          </a:p>
          <a:p>
            <a:r>
              <a:rPr lang="en-US" dirty="0"/>
              <a:t>From THIRA/SPR 2019 Results and Presentation:</a:t>
            </a:r>
          </a:p>
          <a:p>
            <a:r>
              <a:rPr lang="en-US" i="1" dirty="0"/>
              <a:t>Consistent with past results, states/territories tend to report the </a:t>
            </a:r>
            <a:r>
              <a:rPr lang="en-US" b="1" i="1" dirty="0"/>
              <a:t>most significant gaps in the Recovery core capabilities </a:t>
            </a:r>
            <a:r>
              <a:rPr lang="en-US" i="1" dirty="0"/>
              <a:t>and the fewest gaps in the cross-cutting core capabilities</a:t>
            </a:r>
          </a:p>
          <a:p>
            <a:endParaRPr lang="en-US" dirty="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C7B5BF85-B669-4F9E-891D-82BCDFAF4D0B}"/>
              </a:ext>
            </a:extLst>
          </p:cNvPr>
          <p:cNvSpPr/>
          <p:nvPr/>
        </p:nvSpPr>
        <p:spPr>
          <a:xfrm>
            <a:off x="5758417" y="5015969"/>
            <a:ext cx="938151" cy="308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13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AEEBC-2A7A-43B1-A428-DD4D10863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Emerging Themes in EM: Learner Evaluations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6988C41-3E98-48B9-A349-7DF8D0082E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308679"/>
              </p:ext>
            </p:extLst>
          </p:nvPr>
        </p:nvGraphicFramePr>
        <p:xfrm>
          <a:off x="838200" y="1888176"/>
          <a:ext cx="10515600" cy="4275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8220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4614</TotalTime>
  <Words>944</Words>
  <Application>Microsoft Office PowerPoint</Application>
  <PresentationFormat>Widescreen</PresentationFormat>
  <Paragraphs>98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Franklin Gothic Medium</vt:lpstr>
      <vt:lpstr>Times New Roman</vt:lpstr>
      <vt:lpstr>Wingdings</vt:lpstr>
      <vt:lpstr>Office Theme</vt:lpstr>
      <vt:lpstr>The Role of Emergent Systems in Identifying and Adapting to the Training Needs of Emergency Management Practitioners in the COVID-19 Era</vt:lpstr>
      <vt:lpstr>Scope and Learning Objectives </vt:lpstr>
      <vt:lpstr>Context: Organizational History</vt:lpstr>
      <vt:lpstr>Translating Science into Practice</vt:lpstr>
      <vt:lpstr>NCDP Training Program Overview</vt:lpstr>
      <vt:lpstr>Who are our Learners? Learning Management System Demographics</vt:lpstr>
      <vt:lpstr>Emergent Themes…Beyond Systems Thinking  </vt:lpstr>
      <vt:lpstr>Emerging Themes in EM: THIRA/SPR</vt:lpstr>
      <vt:lpstr>Emerging Themes in EM: Learner Evaluations</vt:lpstr>
      <vt:lpstr>Recommendations and Insights for SoTL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slide  (40 pt, Franklin Gothic Medium, Blue)</dc:title>
  <dc:creator>Burns, Rebecca (CTR)</dc:creator>
  <cp:lastModifiedBy>Lofton, Lisa</cp:lastModifiedBy>
  <cp:revision>51</cp:revision>
  <dcterms:created xsi:type="dcterms:W3CDTF">2021-02-12T18:54:34Z</dcterms:created>
  <dcterms:modified xsi:type="dcterms:W3CDTF">2021-06-02T15:49:57Z</dcterms:modified>
</cp:coreProperties>
</file>