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11"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fo3M+E63UTwyGKxxuaIdIw==" hashData="9RMOFU/j+bQhRAgRV4IPZz5p7Owil3dCKzvnsmY+uXe8e4JnLOViQXLj22a719z0yI8S2gdEV7Qg3AQJ8Xltt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4.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203D18-29D7-486F-8482-C33087598C29}"/>
              </a:ext>
            </a:extLst>
          </p:cNvPr>
          <p:cNvSpPr>
            <a:spLocks noGrp="1" noChangeArrowheads="1"/>
          </p:cNvSpPr>
          <p:nvPr>
            <p:ph type="dt" sz="half" idx="10"/>
          </p:nvPr>
        </p:nvSpPr>
        <p:spPr>
          <a:ln/>
        </p:spPr>
        <p:txBody>
          <a:bodyPr/>
          <a:lstStyle>
            <a:lvl1pPr>
              <a:defRPr/>
            </a:lvl1pPr>
          </a:lstStyle>
          <a:p>
            <a:pPr>
              <a:defRPr/>
            </a:pPr>
            <a:fld id="{1C3E489E-466C-48F4-AF88-BD022A4D9512}" type="datetimeFigureOut">
              <a:rPr lang="en-US"/>
              <a:pPr>
                <a:defRPr/>
              </a:pPr>
              <a:t>7/13/2020</a:t>
            </a:fld>
            <a:endParaRPr lang="en-US"/>
          </a:p>
        </p:txBody>
      </p:sp>
      <p:sp>
        <p:nvSpPr>
          <p:cNvPr id="5" name="Rectangle 5">
            <a:extLst>
              <a:ext uri="{FF2B5EF4-FFF2-40B4-BE49-F238E27FC236}">
                <a16:creationId xmlns:a16="http://schemas.microsoft.com/office/drawing/2014/main" id="{E84C5E1D-B43C-4B4D-A334-01E0115F16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9758A62D-DE88-4CDC-8D16-DE432B710E57}"/>
              </a:ext>
            </a:extLst>
          </p:cNvPr>
          <p:cNvSpPr>
            <a:spLocks noGrp="1"/>
          </p:cNvSpPr>
          <p:nvPr>
            <p:ph type="sldNum" sz="quarter" idx="12"/>
          </p:nvPr>
        </p:nvSpPr>
        <p:spPr>
          <a:ln/>
        </p:spPr>
        <p:txBody>
          <a:bodyPr/>
          <a:lstStyle>
            <a:lvl1pPr>
              <a:defRPr/>
            </a:lvl1pPr>
          </a:lstStyle>
          <a:p>
            <a:fld id="{F4AD05F7-FCC6-4CBD-A09A-006D30C10E01}" type="slidenum">
              <a:rPr lang="en-US" altLang="en-US"/>
              <a:pPr/>
              <a:t>‹#›</a:t>
            </a:fld>
            <a:endParaRPr lang="en-US" altLang="en-US"/>
          </a:p>
        </p:txBody>
      </p:sp>
    </p:spTree>
    <p:extLst>
      <p:ext uri="{BB962C8B-B14F-4D97-AF65-F5344CB8AC3E}">
        <p14:creationId xmlns:p14="http://schemas.microsoft.com/office/powerpoint/2010/main" val="368158164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2A6697-D013-4BFC-BFD4-CB2A045FCFFC}"/>
              </a:ext>
            </a:extLst>
          </p:cNvPr>
          <p:cNvSpPr>
            <a:spLocks noGrp="1" noChangeArrowheads="1"/>
          </p:cNvSpPr>
          <p:nvPr>
            <p:ph type="dt" sz="half" idx="10"/>
          </p:nvPr>
        </p:nvSpPr>
        <p:spPr>
          <a:ln/>
        </p:spPr>
        <p:txBody>
          <a:bodyPr/>
          <a:lstStyle>
            <a:lvl1pPr>
              <a:defRPr/>
            </a:lvl1pPr>
          </a:lstStyle>
          <a:p>
            <a:pPr>
              <a:defRPr/>
            </a:pPr>
            <a:fld id="{3FB1EF7F-B847-49C3-8A1A-B73FD82657A9}" type="datetimeFigureOut">
              <a:rPr lang="en-US"/>
              <a:pPr>
                <a:defRPr/>
              </a:pPr>
              <a:t>7/13/2020</a:t>
            </a:fld>
            <a:endParaRPr lang="en-US"/>
          </a:p>
        </p:txBody>
      </p:sp>
      <p:sp>
        <p:nvSpPr>
          <p:cNvPr id="6" name="Rectangle 5">
            <a:extLst>
              <a:ext uri="{FF2B5EF4-FFF2-40B4-BE49-F238E27FC236}">
                <a16:creationId xmlns:a16="http://schemas.microsoft.com/office/drawing/2014/main" id="{97E85799-AD01-413C-BA4A-419E81EDE5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B94083A9-AD9C-4101-A4AD-7AFA13DA0758}"/>
              </a:ext>
            </a:extLst>
          </p:cNvPr>
          <p:cNvSpPr>
            <a:spLocks noGrp="1"/>
          </p:cNvSpPr>
          <p:nvPr>
            <p:ph type="sldNum" sz="quarter" idx="12"/>
          </p:nvPr>
        </p:nvSpPr>
        <p:spPr>
          <a:ln/>
        </p:spPr>
        <p:txBody>
          <a:bodyPr/>
          <a:lstStyle>
            <a:lvl1pPr>
              <a:defRPr/>
            </a:lvl1pPr>
          </a:lstStyle>
          <a:p>
            <a:fld id="{4782BC9B-5B8C-4575-8A06-AE5EDCE24AA4}" type="slidenum">
              <a:rPr lang="en-US" altLang="en-US"/>
              <a:pPr/>
              <a:t>‹#›</a:t>
            </a:fld>
            <a:endParaRPr lang="en-US" altLang="en-US"/>
          </a:p>
        </p:txBody>
      </p:sp>
    </p:spTree>
    <p:extLst>
      <p:ext uri="{BB962C8B-B14F-4D97-AF65-F5344CB8AC3E}">
        <p14:creationId xmlns:p14="http://schemas.microsoft.com/office/powerpoint/2010/main" val="125100945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DB11166-F83C-4AB2-890C-47EF69A555C1}"/>
              </a:ext>
            </a:extLst>
          </p:cNvPr>
          <p:cNvSpPr>
            <a:spLocks noGrp="1" noChangeArrowheads="1"/>
          </p:cNvSpPr>
          <p:nvPr>
            <p:ph type="dt" sz="half" idx="10"/>
          </p:nvPr>
        </p:nvSpPr>
        <p:spPr>
          <a:ln/>
        </p:spPr>
        <p:txBody>
          <a:bodyPr/>
          <a:lstStyle>
            <a:lvl1pPr>
              <a:defRPr/>
            </a:lvl1pPr>
          </a:lstStyle>
          <a:p>
            <a:pPr>
              <a:defRPr/>
            </a:pPr>
            <a:fld id="{E068785D-9922-4F07-966D-AFE9F4E0BF1A}" type="datetimeFigureOut">
              <a:rPr lang="en-US"/>
              <a:pPr>
                <a:defRPr/>
              </a:pPr>
              <a:t>7/13/2020</a:t>
            </a:fld>
            <a:endParaRPr lang="en-US"/>
          </a:p>
        </p:txBody>
      </p:sp>
      <p:sp>
        <p:nvSpPr>
          <p:cNvPr id="6" name="Rectangle 5">
            <a:extLst>
              <a:ext uri="{FF2B5EF4-FFF2-40B4-BE49-F238E27FC236}">
                <a16:creationId xmlns:a16="http://schemas.microsoft.com/office/drawing/2014/main" id="{762F2516-F532-4054-B952-D84381BB91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734DF207-C6FB-4A89-87A3-A505B3BDDFD9}"/>
              </a:ext>
            </a:extLst>
          </p:cNvPr>
          <p:cNvSpPr>
            <a:spLocks noGrp="1"/>
          </p:cNvSpPr>
          <p:nvPr>
            <p:ph type="sldNum" sz="quarter" idx="12"/>
          </p:nvPr>
        </p:nvSpPr>
        <p:spPr>
          <a:ln/>
        </p:spPr>
        <p:txBody>
          <a:bodyPr/>
          <a:lstStyle>
            <a:lvl1pPr>
              <a:defRPr/>
            </a:lvl1pPr>
          </a:lstStyle>
          <a:p>
            <a:fld id="{48ADA572-875D-498D-BED6-467C09E41938}" type="slidenum">
              <a:rPr lang="en-US" altLang="en-US"/>
              <a:pPr/>
              <a:t>‹#›</a:t>
            </a:fld>
            <a:endParaRPr lang="en-US" altLang="en-US"/>
          </a:p>
        </p:txBody>
      </p:sp>
    </p:spTree>
    <p:extLst>
      <p:ext uri="{BB962C8B-B14F-4D97-AF65-F5344CB8AC3E}">
        <p14:creationId xmlns:p14="http://schemas.microsoft.com/office/powerpoint/2010/main" val="60176239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49095720-FE93-46D6-8242-62F70B2DCCE5}"/>
              </a:ext>
            </a:extLst>
          </p:cNvPr>
          <p:cNvSpPr>
            <a:spLocks noGrp="1" noChangeArrowheads="1"/>
          </p:cNvSpPr>
          <p:nvPr>
            <p:ph type="dt" sz="half" idx="10"/>
          </p:nvPr>
        </p:nvSpPr>
        <p:spPr>
          <a:ln/>
        </p:spPr>
        <p:txBody>
          <a:bodyPr/>
          <a:lstStyle>
            <a:lvl1pPr>
              <a:defRPr/>
            </a:lvl1pPr>
          </a:lstStyle>
          <a:p>
            <a:pPr>
              <a:defRPr/>
            </a:pPr>
            <a:fld id="{B388EB5B-DE9A-4BA8-A2B6-1C3298287C42}" type="datetimeFigureOut">
              <a:rPr lang="en-US"/>
              <a:pPr>
                <a:defRPr/>
              </a:pPr>
              <a:t>7/13/2020</a:t>
            </a:fld>
            <a:endParaRPr lang="en-US"/>
          </a:p>
        </p:txBody>
      </p:sp>
      <p:sp>
        <p:nvSpPr>
          <p:cNvPr id="5" name="Rectangle 5">
            <a:extLst>
              <a:ext uri="{FF2B5EF4-FFF2-40B4-BE49-F238E27FC236}">
                <a16:creationId xmlns:a16="http://schemas.microsoft.com/office/drawing/2014/main" id="{2BC617CF-E728-42BC-A26E-9F3103DD3E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2DA677D7-4FF2-42E0-839A-4FCC5610DA48}"/>
              </a:ext>
            </a:extLst>
          </p:cNvPr>
          <p:cNvSpPr>
            <a:spLocks noGrp="1"/>
          </p:cNvSpPr>
          <p:nvPr>
            <p:ph type="sldNum" sz="quarter" idx="12"/>
          </p:nvPr>
        </p:nvSpPr>
        <p:spPr>
          <a:ln/>
        </p:spPr>
        <p:txBody>
          <a:bodyPr/>
          <a:lstStyle>
            <a:lvl1pPr>
              <a:defRPr/>
            </a:lvl1pPr>
          </a:lstStyle>
          <a:p>
            <a:fld id="{198620CC-7BC5-4D9E-82C6-7B5D86389B8F}" type="slidenum">
              <a:rPr lang="en-US" altLang="en-US"/>
              <a:pPr/>
              <a:t>‹#›</a:t>
            </a:fld>
            <a:endParaRPr lang="en-US" altLang="en-US"/>
          </a:p>
        </p:txBody>
      </p:sp>
    </p:spTree>
    <p:extLst>
      <p:ext uri="{BB962C8B-B14F-4D97-AF65-F5344CB8AC3E}">
        <p14:creationId xmlns:p14="http://schemas.microsoft.com/office/powerpoint/2010/main" val="243261691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4112CE5F-7F16-405A-B5E1-CAF1040AB916}"/>
              </a:ext>
            </a:extLst>
          </p:cNvPr>
          <p:cNvSpPr>
            <a:spLocks noGrp="1" noChangeArrowheads="1"/>
          </p:cNvSpPr>
          <p:nvPr>
            <p:ph type="dt" sz="half" idx="10"/>
          </p:nvPr>
        </p:nvSpPr>
        <p:spPr>
          <a:ln/>
        </p:spPr>
        <p:txBody>
          <a:bodyPr/>
          <a:lstStyle>
            <a:lvl1pPr>
              <a:defRPr/>
            </a:lvl1pPr>
          </a:lstStyle>
          <a:p>
            <a:pPr>
              <a:defRPr/>
            </a:pPr>
            <a:fld id="{CEC4B63C-7FA0-4A54-9291-DC9600351E3C}" type="datetimeFigureOut">
              <a:rPr lang="en-US"/>
              <a:pPr>
                <a:defRPr/>
              </a:pPr>
              <a:t>7/13/2020</a:t>
            </a:fld>
            <a:endParaRPr lang="en-US"/>
          </a:p>
        </p:txBody>
      </p:sp>
      <p:sp>
        <p:nvSpPr>
          <p:cNvPr id="5" name="Rectangle 5">
            <a:extLst>
              <a:ext uri="{FF2B5EF4-FFF2-40B4-BE49-F238E27FC236}">
                <a16:creationId xmlns:a16="http://schemas.microsoft.com/office/drawing/2014/main" id="{FB4F0001-2F2E-434E-A362-EE6298AF2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E0F57E4C-455A-4F5E-9C8C-E186F01C7B66}"/>
              </a:ext>
            </a:extLst>
          </p:cNvPr>
          <p:cNvSpPr>
            <a:spLocks noGrp="1"/>
          </p:cNvSpPr>
          <p:nvPr>
            <p:ph type="sldNum" sz="quarter" idx="12"/>
          </p:nvPr>
        </p:nvSpPr>
        <p:spPr>
          <a:ln/>
        </p:spPr>
        <p:txBody>
          <a:bodyPr/>
          <a:lstStyle>
            <a:lvl1pPr>
              <a:defRPr/>
            </a:lvl1pPr>
          </a:lstStyle>
          <a:p>
            <a:fld id="{24D5115A-5DE2-4538-8F00-6BC7E6FC9235}" type="slidenum">
              <a:rPr lang="en-US" altLang="en-US"/>
              <a:pPr/>
              <a:t>‹#›</a:t>
            </a:fld>
            <a:endParaRPr lang="en-US" altLang="en-US"/>
          </a:p>
        </p:txBody>
      </p:sp>
    </p:spTree>
    <p:extLst>
      <p:ext uri="{BB962C8B-B14F-4D97-AF65-F5344CB8AC3E}">
        <p14:creationId xmlns:p14="http://schemas.microsoft.com/office/powerpoint/2010/main" val="382179223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1686B2F7-2501-416F-925F-38F73A037AA2}"/>
              </a:ext>
            </a:extLst>
          </p:cNvPr>
          <p:cNvSpPr>
            <a:spLocks noGrp="1" noChangeArrowheads="1"/>
          </p:cNvSpPr>
          <p:nvPr>
            <p:ph type="dt" sz="half" idx="10"/>
          </p:nvPr>
        </p:nvSpPr>
        <p:spPr>
          <a:ln/>
        </p:spPr>
        <p:txBody>
          <a:bodyPr/>
          <a:lstStyle>
            <a:lvl1pPr>
              <a:defRPr/>
            </a:lvl1pPr>
          </a:lstStyle>
          <a:p>
            <a:pPr>
              <a:defRPr/>
            </a:pPr>
            <a:fld id="{74341C80-2E9B-495B-8C33-94B300865FE3}" type="datetimeFigureOut">
              <a:rPr lang="en-US"/>
              <a:pPr>
                <a:defRPr/>
              </a:pPr>
              <a:t>7/13/2020</a:t>
            </a:fld>
            <a:endParaRPr lang="en-US"/>
          </a:p>
        </p:txBody>
      </p:sp>
      <p:sp>
        <p:nvSpPr>
          <p:cNvPr id="5" name="Rectangle 5">
            <a:extLst>
              <a:ext uri="{FF2B5EF4-FFF2-40B4-BE49-F238E27FC236}">
                <a16:creationId xmlns:a16="http://schemas.microsoft.com/office/drawing/2014/main" id="{BE792740-FB29-4CD7-A421-FCADB63CD6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2AED5C2B-DE7B-4FC3-875C-EBE2460C3322}"/>
              </a:ext>
            </a:extLst>
          </p:cNvPr>
          <p:cNvSpPr>
            <a:spLocks noGrp="1"/>
          </p:cNvSpPr>
          <p:nvPr>
            <p:ph type="sldNum" sz="quarter" idx="12"/>
          </p:nvPr>
        </p:nvSpPr>
        <p:spPr>
          <a:ln/>
        </p:spPr>
        <p:txBody>
          <a:bodyPr/>
          <a:lstStyle>
            <a:lvl1pPr>
              <a:defRPr/>
            </a:lvl1pPr>
          </a:lstStyle>
          <a:p>
            <a:fld id="{5E7A3D0A-F68E-4C7B-ADF8-0CCFBADADF24}" type="slidenum">
              <a:rPr lang="en-US" altLang="en-US"/>
              <a:pPr/>
              <a:t>‹#›</a:t>
            </a:fld>
            <a:endParaRPr lang="en-US" altLang="en-US"/>
          </a:p>
        </p:txBody>
      </p:sp>
    </p:spTree>
    <p:extLst>
      <p:ext uri="{BB962C8B-B14F-4D97-AF65-F5344CB8AC3E}">
        <p14:creationId xmlns:p14="http://schemas.microsoft.com/office/powerpoint/2010/main" val="121857228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57A33CAD-6DE3-48AF-957C-8BD0CA8D42A1}"/>
              </a:ext>
            </a:extLst>
          </p:cNvPr>
          <p:cNvSpPr>
            <a:spLocks noGrp="1" noChangeArrowheads="1"/>
          </p:cNvSpPr>
          <p:nvPr>
            <p:ph type="dt" sz="half" idx="10"/>
          </p:nvPr>
        </p:nvSpPr>
        <p:spPr>
          <a:ln/>
        </p:spPr>
        <p:txBody>
          <a:bodyPr/>
          <a:lstStyle>
            <a:lvl1pPr>
              <a:defRPr/>
            </a:lvl1pPr>
          </a:lstStyle>
          <a:p>
            <a:pPr>
              <a:defRPr/>
            </a:pPr>
            <a:fld id="{6583E4D6-30EB-4C09-A430-3CF6F3EF659A}" type="datetimeFigureOut">
              <a:rPr lang="en-US"/>
              <a:pPr>
                <a:defRPr/>
              </a:pPr>
              <a:t>7/13/2020</a:t>
            </a:fld>
            <a:endParaRPr lang="en-US"/>
          </a:p>
        </p:txBody>
      </p:sp>
      <p:sp>
        <p:nvSpPr>
          <p:cNvPr id="5" name="Rectangle 5">
            <a:extLst>
              <a:ext uri="{FF2B5EF4-FFF2-40B4-BE49-F238E27FC236}">
                <a16:creationId xmlns:a16="http://schemas.microsoft.com/office/drawing/2014/main" id="{0C6D7604-4B6E-4D81-AB8F-3C0A9F635E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8B3C3BBF-44D9-4B5B-817C-7054C64F78B7}"/>
              </a:ext>
            </a:extLst>
          </p:cNvPr>
          <p:cNvSpPr>
            <a:spLocks noGrp="1"/>
          </p:cNvSpPr>
          <p:nvPr>
            <p:ph type="sldNum" sz="quarter" idx="12"/>
          </p:nvPr>
        </p:nvSpPr>
        <p:spPr>
          <a:ln/>
        </p:spPr>
        <p:txBody>
          <a:bodyPr/>
          <a:lstStyle>
            <a:lvl1pPr>
              <a:defRPr/>
            </a:lvl1pPr>
          </a:lstStyle>
          <a:p>
            <a:fld id="{3A3920F2-5672-4282-A230-9B5EC0F2768A}" type="slidenum">
              <a:rPr lang="en-US" altLang="en-US"/>
              <a:pPr/>
              <a:t>‹#›</a:t>
            </a:fld>
            <a:endParaRPr lang="en-US" altLang="en-US"/>
          </a:p>
        </p:txBody>
      </p:sp>
    </p:spTree>
    <p:extLst>
      <p:ext uri="{BB962C8B-B14F-4D97-AF65-F5344CB8AC3E}">
        <p14:creationId xmlns:p14="http://schemas.microsoft.com/office/powerpoint/2010/main" val="243908155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E113C3-FE7A-4DCF-A7AE-785DF7801D5E}"/>
              </a:ext>
            </a:extLst>
          </p:cNvPr>
          <p:cNvSpPr>
            <a:spLocks noGrp="1" noChangeArrowheads="1"/>
          </p:cNvSpPr>
          <p:nvPr>
            <p:ph type="dt" sz="half" idx="10"/>
          </p:nvPr>
        </p:nvSpPr>
        <p:spPr>
          <a:ln/>
        </p:spPr>
        <p:txBody>
          <a:bodyPr/>
          <a:lstStyle>
            <a:lvl1pPr>
              <a:defRPr/>
            </a:lvl1pPr>
          </a:lstStyle>
          <a:p>
            <a:pPr>
              <a:defRPr/>
            </a:pPr>
            <a:fld id="{136DA35C-7A7D-4DDC-8F01-58BA1BB9462D}" type="datetimeFigureOut">
              <a:rPr lang="en-US"/>
              <a:pPr>
                <a:defRPr/>
              </a:pPr>
              <a:t>7/13/2020</a:t>
            </a:fld>
            <a:endParaRPr lang="en-US"/>
          </a:p>
        </p:txBody>
      </p:sp>
      <p:sp>
        <p:nvSpPr>
          <p:cNvPr id="4" name="Rectangle 5">
            <a:extLst>
              <a:ext uri="{FF2B5EF4-FFF2-40B4-BE49-F238E27FC236}">
                <a16:creationId xmlns:a16="http://schemas.microsoft.com/office/drawing/2014/main" id="{D03EE4EB-113F-47BB-BE4C-93C79CB5F2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2AC79E4C-307B-4977-8AAB-8C525A64D0B3}"/>
              </a:ext>
            </a:extLst>
          </p:cNvPr>
          <p:cNvSpPr>
            <a:spLocks noGrp="1"/>
          </p:cNvSpPr>
          <p:nvPr>
            <p:ph type="sldNum" sz="quarter" idx="12"/>
          </p:nvPr>
        </p:nvSpPr>
        <p:spPr>
          <a:ln/>
        </p:spPr>
        <p:txBody>
          <a:bodyPr/>
          <a:lstStyle>
            <a:lvl1pPr>
              <a:defRPr/>
            </a:lvl1pPr>
          </a:lstStyle>
          <a:p>
            <a:fld id="{2B5242D9-EEAA-4D9D-A986-F5136BD3A839}" type="slidenum">
              <a:rPr lang="en-US" altLang="en-US"/>
              <a:pPr/>
              <a:t>‹#›</a:t>
            </a:fld>
            <a:endParaRPr lang="en-US" altLang="en-US"/>
          </a:p>
        </p:txBody>
      </p:sp>
    </p:spTree>
    <p:extLst>
      <p:ext uri="{BB962C8B-B14F-4D97-AF65-F5344CB8AC3E}">
        <p14:creationId xmlns:p14="http://schemas.microsoft.com/office/powerpoint/2010/main" val="8803642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D1D3BAA0-50FF-4823-B39A-20160B9CA4E2}"/>
              </a:ext>
            </a:extLst>
          </p:cNvPr>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2BAECCB0-6507-4F71-A42D-8EF593A750CC}"/>
              </a:ext>
            </a:extLst>
          </p:cNvPr>
          <p:cNvSpPr>
            <a:spLocks noGrp="1"/>
          </p:cNvSpPr>
          <p:nvPr>
            <p:ph type="sldNum" sz="quarter" idx="11"/>
          </p:nvPr>
        </p:nvSpPr>
        <p:spPr/>
        <p:txBody>
          <a:bodyPr/>
          <a:lstStyle>
            <a:lvl1pPr>
              <a:defRPr/>
            </a:lvl1pPr>
          </a:lstStyle>
          <a:p>
            <a:fld id="{B794120A-8088-43D3-954F-84EF8F642114}" type="slidenum">
              <a:rPr lang="en-US" altLang="en-US"/>
              <a:pPr/>
              <a:t>‹#›</a:t>
            </a:fld>
            <a:endParaRPr lang="en-US" altLang="en-US"/>
          </a:p>
        </p:txBody>
      </p:sp>
    </p:spTree>
    <p:extLst>
      <p:ext uri="{BB962C8B-B14F-4D97-AF65-F5344CB8AC3E}">
        <p14:creationId xmlns:p14="http://schemas.microsoft.com/office/powerpoint/2010/main" val="156941528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946DC73-4420-40DA-8B45-C93FF516C257}"/>
              </a:ext>
            </a:extLst>
          </p:cNvPr>
          <p:cNvSpPr>
            <a:spLocks noGrp="1" noChangeArrowheads="1"/>
          </p:cNvSpPr>
          <p:nvPr>
            <p:ph type="dt" sz="half" idx="10"/>
          </p:nvPr>
        </p:nvSpPr>
        <p:spPr>
          <a:ln/>
        </p:spPr>
        <p:txBody>
          <a:bodyPr/>
          <a:lstStyle>
            <a:lvl1pPr>
              <a:defRPr/>
            </a:lvl1pPr>
          </a:lstStyle>
          <a:p>
            <a:pPr>
              <a:defRPr/>
            </a:pPr>
            <a:fld id="{0D73AA97-14C2-452F-96E9-AD6EF8111BC8}" type="datetimeFigureOut">
              <a:rPr lang="en-US"/>
              <a:pPr>
                <a:defRPr/>
              </a:pPr>
              <a:t>7/13/2020</a:t>
            </a:fld>
            <a:endParaRPr lang="en-US"/>
          </a:p>
        </p:txBody>
      </p:sp>
      <p:sp>
        <p:nvSpPr>
          <p:cNvPr id="5" name="Rectangle 5">
            <a:extLst>
              <a:ext uri="{FF2B5EF4-FFF2-40B4-BE49-F238E27FC236}">
                <a16:creationId xmlns:a16="http://schemas.microsoft.com/office/drawing/2014/main" id="{E0CBE10B-2AA5-48ED-BB8B-E23C5A3FC5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88DC1097-396F-4C05-9FBB-E56C092185C0}"/>
              </a:ext>
            </a:extLst>
          </p:cNvPr>
          <p:cNvSpPr>
            <a:spLocks noGrp="1"/>
          </p:cNvSpPr>
          <p:nvPr>
            <p:ph type="sldNum" sz="quarter" idx="12"/>
          </p:nvPr>
        </p:nvSpPr>
        <p:spPr>
          <a:ln/>
        </p:spPr>
        <p:txBody>
          <a:bodyPr/>
          <a:lstStyle>
            <a:lvl1pPr>
              <a:defRPr/>
            </a:lvl1pPr>
          </a:lstStyle>
          <a:p>
            <a:fld id="{BCC5F6AB-CB58-4C47-801E-820CF4725B51}" type="slidenum">
              <a:rPr lang="en-US" altLang="en-US"/>
              <a:pPr/>
              <a:t>‹#›</a:t>
            </a:fld>
            <a:endParaRPr lang="en-US" altLang="en-US"/>
          </a:p>
        </p:txBody>
      </p:sp>
    </p:spTree>
    <p:extLst>
      <p:ext uri="{BB962C8B-B14F-4D97-AF65-F5344CB8AC3E}">
        <p14:creationId xmlns:p14="http://schemas.microsoft.com/office/powerpoint/2010/main" val="76721232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26A332-457F-4E94-99D6-62A5484C17D3}"/>
              </a:ext>
            </a:extLst>
          </p:cNvPr>
          <p:cNvSpPr>
            <a:spLocks noGrp="1" noChangeArrowheads="1"/>
          </p:cNvSpPr>
          <p:nvPr>
            <p:ph type="dt" sz="half" idx="15"/>
          </p:nvPr>
        </p:nvSpPr>
        <p:spPr>
          <a:ln/>
        </p:spPr>
        <p:txBody>
          <a:bodyPr/>
          <a:lstStyle>
            <a:lvl1pPr>
              <a:defRPr/>
            </a:lvl1pPr>
          </a:lstStyle>
          <a:p>
            <a:pPr>
              <a:defRPr/>
            </a:pPr>
            <a:fld id="{7D958208-B207-46D5-BAA8-13DCE8DB113C}" type="datetimeFigureOut">
              <a:rPr lang="en-US"/>
              <a:pPr>
                <a:defRPr/>
              </a:pPr>
              <a:t>7/13/2020</a:t>
            </a:fld>
            <a:endParaRPr lang="en-US"/>
          </a:p>
        </p:txBody>
      </p:sp>
      <p:sp>
        <p:nvSpPr>
          <p:cNvPr id="6" name="Rectangle 5">
            <a:extLst>
              <a:ext uri="{FF2B5EF4-FFF2-40B4-BE49-F238E27FC236}">
                <a16:creationId xmlns:a16="http://schemas.microsoft.com/office/drawing/2014/main" id="{9B359FF4-1E1F-4515-8189-2B2CFE787580}"/>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9EE17D58-B5F8-4454-AAB9-0A13C6583E45}"/>
              </a:ext>
            </a:extLst>
          </p:cNvPr>
          <p:cNvSpPr>
            <a:spLocks noGrp="1"/>
          </p:cNvSpPr>
          <p:nvPr>
            <p:ph type="sldNum" sz="quarter" idx="17"/>
          </p:nvPr>
        </p:nvSpPr>
        <p:spPr>
          <a:ln/>
        </p:spPr>
        <p:txBody>
          <a:bodyPr/>
          <a:lstStyle>
            <a:lvl1pPr>
              <a:defRPr/>
            </a:lvl1pPr>
          </a:lstStyle>
          <a:p>
            <a:fld id="{AA65800C-24AA-4882-83EF-276FB76817C5}" type="slidenum">
              <a:rPr lang="en-US" altLang="en-US"/>
              <a:pPr/>
              <a:t>‹#›</a:t>
            </a:fld>
            <a:endParaRPr lang="en-US" altLang="en-US"/>
          </a:p>
        </p:txBody>
      </p:sp>
    </p:spTree>
    <p:extLst>
      <p:ext uri="{BB962C8B-B14F-4D97-AF65-F5344CB8AC3E}">
        <p14:creationId xmlns:p14="http://schemas.microsoft.com/office/powerpoint/2010/main" val="352023123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2C7DC0F-2D23-4B02-8842-EFAEA1D1AA02}"/>
              </a:ext>
            </a:extLst>
          </p:cNvPr>
          <p:cNvSpPr>
            <a:spLocks noGrp="1" noChangeArrowheads="1"/>
          </p:cNvSpPr>
          <p:nvPr>
            <p:ph type="dt" sz="half" idx="15"/>
          </p:nvPr>
        </p:nvSpPr>
        <p:spPr>
          <a:ln/>
        </p:spPr>
        <p:txBody>
          <a:bodyPr/>
          <a:lstStyle>
            <a:lvl1pPr>
              <a:defRPr/>
            </a:lvl1pPr>
          </a:lstStyle>
          <a:p>
            <a:pPr>
              <a:defRPr/>
            </a:pPr>
            <a:fld id="{B3B13DD7-3FBF-4780-8274-CC14EDA6DC88}" type="datetimeFigureOut">
              <a:rPr lang="en-US"/>
              <a:pPr>
                <a:defRPr/>
              </a:pPr>
              <a:t>7/13/2020</a:t>
            </a:fld>
            <a:endParaRPr lang="en-US"/>
          </a:p>
        </p:txBody>
      </p:sp>
      <p:sp>
        <p:nvSpPr>
          <p:cNvPr id="6" name="Rectangle 5">
            <a:extLst>
              <a:ext uri="{FF2B5EF4-FFF2-40B4-BE49-F238E27FC236}">
                <a16:creationId xmlns:a16="http://schemas.microsoft.com/office/drawing/2014/main" id="{0D71ED9A-C97A-4BA2-8D3F-CCFB9905E3B5}"/>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8291267C-9C54-464C-A51A-0AA6F151549A}"/>
              </a:ext>
            </a:extLst>
          </p:cNvPr>
          <p:cNvSpPr>
            <a:spLocks noGrp="1"/>
          </p:cNvSpPr>
          <p:nvPr>
            <p:ph type="sldNum" sz="quarter" idx="17"/>
          </p:nvPr>
        </p:nvSpPr>
        <p:spPr>
          <a:ln/>
        </p:spPr>
        <p:txBody>
          <a:bodyPr/>
          <a:lstStyle>
            <a:lvl1pPr>
              <a:defRPr/>
            </a:lvl1pPr>
          </a:lstStyle>
          <a:p>
            <a:fld id="{B482B3F4-443B-4D1D-ACBC-05FD5E22A606}" type="slidenum">
              <a:rPr lang="en-US" altLang="en-US"/>
              <a:pPr/>
              <a:t>‹#›</a:t>
            </a:fld>
            <a:endParaRPr lang="en-US" altLang="en-US"/>
          </a:p>
        </p:txBody>
      </p:sp>
    </p:spTree>
    <p:extLst>
      <p:ext uri="{BB962C8B-B14F-4D97-AF65-F5344CB8AC3E}">
        <p14:creationId xmlns:p14="http://schemas.microsoft.com/office/powerpoint/2010/main" val="218823870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785DD44-67E4-4F6C-B892-014C05BA0CB4}"/>
              </a:ext>
            </a:extLst>
          </p:cNvPr>
          <p:cNvSpPr>
            <a:spLocks noGrp="1" noChangeArrowheads="1"/>
          </p:cNvSpPr>
          <p:nvPr>
            <p:ph type="dt" sz="half" idx="15"/>
          </p:nvPr>
        </p:nvSpPr>
        <p:spPr>
          <a:ln/>
        </p:spPr>
        <p:txBody>
          <a:bodyPr/>
          <a:lstStyle>
            <a:lvl1pPr>
              <a:defRPr/>
            </a:lvl1pPr>
          </a:lstStyle>
          <a:p>
            <a:pPr>
              <a:defRPr/>
            </a:pPr>
            <a:fld id="{4001BB70-8946-4CD1-BA6B-35CC7B1B7756}" type="datetimeFigureOut">
              <a:rPr lang="en-US"/>
              <a:pPr>
                <a:defRPr/>
              </a:pPr>
              <a:t>7/13/2020</a:t>
            </a:fld>
            <a:endParaRPr lang="en-US"/>
          </a:p>
        </p:txBody>
      </p:sp>
      <p:sp>
        <p:nvSpPr>
          <p:cNvPr id="6" name="Rectangle 5">
            <a:extLst>
              <a:ext uri="{FF2B5EF4-FFF2-40B4-BE49-F238E27FC236}">
                <a16:creationId xmlns:a16="http://schemas.microsoft.com/office/drawing/2014/main" id="{201D97EA-DD1F-4692-9B1C-83C927DBED83}"/>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3BA3E19A-5120-4808-B2D6-016E3717C92D}"/>
              </a:ext>
            </a:extLst>
          </p:cNvPr>
          <p:cNvSpPr>
            <a:spLocks noGrp="1"/>
          </p:cNvSpPr>
          <p:nvPr>
            <p:ph type="sldNum" sz="quarter" idx="17"/>
          </p:nvPr>
        </p:nvSpPr>
        <p:spPr>
          <a:ln/>
        </p:spPr>
        <p:txBody>
          <a:bodyPr/>
          <a:lstStyle>
            <a:lvl1pPr>
              <a:defRPr/>
            </a:lvl1pPr>
          </a:lstStyle>
          <a:p>
            <a:fld id="{EC1A148D-870D-4F3E-8502-9479F5E7D228}" type="slidenum">
              <a:rPr lang="en-US" altLang="en-US"/>
              <a:pPr/>
              <a:t>‹#›</a:t>
            </a:fld>
            <a:endParaRPr lang="en-US" altLang="en-US"/>
          </a:p>
        </p:txBody>
      </p:sp>
    </p:spTree>
    <p:extLst>
      <p:ext uri="{BB962C8B-B14F-4D97-AF65-F5344CB8AC3E}">
        <p14:creationId xmlns:p14="http://schemas.microsoft.com/office/powerpoint/2010/main" val="252074537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a:extLst>
              <a:ext uri="{FF2B5EF4-FFF2-40B4-BE49-F238E27FC236}">
                <a16:creationId xmlns:a16="http://schemas.microsoft.com/office/drawing/2014/main" id="{F34F8E05-5FA6-4B21-B423-77D0C8A62F9E}"/>
              </a:ext>
            </a:extLst>
          </p:cNvPr>
          <p:cNvSpPr>
            <a:spLocks noGrp="1" noChangeArrowheads="1"/>
          </p:cNvSpPr>
          <p:nvPr>
            <p:ph type="dt" sz="half" idx="10"/>
          </p:nvPr>
        </p:nvSpPr>
        <p:spPr>
          <a:ln/>
        </p:spPr>
        <p:txBody>
          <a:bodyPr/>
          <a:lstStyle>
            <a:lvl1pPr>
              <a:defRPr/>
            </a:lvl1pPr>
          </a:lstStyle>
          <a:p>
            <a:pPr>
              <a:defRPr/>
            </a:pPr>
            <a:fld id="{E103693F-8B57-404C-A652-A1A4EEEE130C}" type="datetimeFigureOut">
              <a:rPr lang="en-US"/>
              <a:pPr>
                <a:defRPr/>
              </a:pPr>
              <a:t>7/13/2020</a:t>
            </a:fld>
            <a:endParaRPr lang="en-US"/>
          </a:p>
        </p:txBody>
      </p:sp>
      <p:sp>
        <p:nvSpPr>
          <p:cNvPr id="7" name="Rectangle 5">
            <a:extLst>
              <a:ext uri="{FF2B5EF4-FFF2-40B4-BE49-F238E27FC236}">
                <a16:creationId xmlns:a16="http://schemas.microsoft.com/office/drawing/2014/main" id="{36D59281-1E55-483B-BDE3-636D80BB0B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55A6A22E-0366-44C2-9449-EB331308B796}"/>
              </a:ext>
            </a:extLst>
          </p:cNvPr>
          <p:cNvSpPr>
            <a:spLocks noGrp="1"/>
          </p:cNvSpPr>
          <p:nvPr>
            <p:ph type="sldNum" sz="quarter" idx="12"/>
          </p:nvPr>
        </p:nvSpPr>
        <p:spPr>
          <a:ln/>
        </p:spPr>
        <p:txBody>
          <a:bodyPr/>
          <a:lstStyle>
            <a:lvl1pPr>
              <a:defRPr/>
            </a:lvl1pPr>
          </a:lstStyle>
          <a:p>
            <a:fld id="{99398464-091E-4B4B-8866-45BCF8BF48EA}" type="slidenum">
              <a:rPr lang="en-US" altLang="en-US"/>
              <a:pPr/>
              <a:t>‹#›</a:t>
            </a:fld>
            <a:endParaRPr lang="en-US" altLang="en-US"/>
          </a:p>
        </p:txBody>
      </p:sp>
    </p:spTree>
    <p:extLst>
      <p:ext uri="{BB962C8B-B14F-4D97-AF65-F5344CB8AC3E}">
        <p14:creationId xmlns:p14="http://schemas.microsoft.com/office/powerpoint/2010/main" val="45616527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a:extLst>
              <a:ext uri="{FF2B5EF4-FFF2-40B4-BE49-F238E27FC236}">
                <a16:creationId xmlns:a16="http://schemas.microsoft.com/office/drawing/2014/main" id="{D4FB22F5-C358-41E6-BC6E-958F8DA3174D}"/>
              </a:ext>
            </a:extLst>
          </p:cNvPr>
          <p:cNvSpPr>
            <a:spLocks noGrp="1" noChangeArrowheads="1"/>
          </p:cNvSpPr>
          <p:nvPr>
            <p:ph type="dt" sz="half" idx="10"/>
          </p:nvPr>
        </p:nvSpPr>
        <p:spPr>
          <a:ln/>
        </p:spPr>
        <p:txBody>
          <a:bodyPr/>
          <a:lstStyle>
            <a:lvl1pPr>
              <a:defRPr/>
            </a:lvl1pPr>
          </a:lstStyle>
          <a:p>
            <a:pPr>
              <a:defRPr/>
            </a:pPr>
            <a:fld id="{3437E9E4-BFF1-4DAE-B080-316FD0E783E6}" type="datetimeFigureOut">
              <a:rPr lang="en-US"/>
              <a:pPr>
                <a:defRPr/>
              </a:pPr>
              <a:t>7/13/2020</a:t>
            </a:fld>
            <a:endParaRPr lang="en-US"/>
          </a:p>
        </p:txBody>
      </p:sp>
      <p:sp>
        <p:nvSpPr>
          <p:cNvPr id="4" name="Rectangle 5">
            <a:extLst>
              <a:ext uri="{FF2B5EF4-FFF2-40B4-BE49-F238E27FC236}">
                <a16:creationId xmlns:a16="http://schemas.microsoft.com/office/drawing/2014/main" id="{184E1A85-E3E2-459F-9690-5D4A4F22BD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F9330186-D77C-461D-BEC5-444D8D61F89C}"/>
              </a:ext>
            </a:extLst>
          </p:cNvPr>
          <p:cNvSpPr>
            <a:spLocks noGrp="1"/>
          </p:cNvSpPr>
          <p:nvPr>
            <p:ph type="sldNum" sz="quarter" idx="12"/>
          </p:nvPr>
        </p:nvSpPr>
        <p:spPr>
          <a:ln/>
        </p:spPr>
        <p:txBody>
          <a:bodyPr/>
          <a:lstStyle>
            <a:lvl1pPr>
              <a:defRPr/>
            </a:lvl1pPr>
          </a:lstStyle>
          <a:p>
            <a:fld id="{982B62EA-4CAA-424A-B2A9-47546A3B8506}" type="slidenum">
              <a:rPr lang="en-US" altLang="en-US"/>
              <a:pPr/>
              <a:t>‹#›</a:t>
            </a:fld>
            <a:endParaRPr lang="en-US" altLang="en-US"/>
          </a:p>
        </p:txBody>
      </p:sp>
    </p:spTree>
    <p:extLst>
      <p:ext uri="{BB962C8B-B14F-4D97-AF65-F5344CB8AC3E}">
        <p14:creationId xmlns:p14="http://schemas.microsoft.com/office/powerpoint/2010/main" val="267499976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CF6644-C44F-44AC-858E-0381C8C32AC4}"/>
              </a:ext>
            </a:extLst>
          </p:cNvPr>
          <p:cNvSpPr>
            <a:spLocks noGrp="1" noChangeArrowheads="1"/>
          </p:cNvSpPr>
          <p:nvPr>
            <p:ph type="dt" sz="half" idx="10"/>
          </p:nvPr>
        </p:nvSpPr>
        <p:spPr/>
        <p:txBody>
          <a:bodyPr/>
          <a:lstStyle>
            <a:lvl1pPr>
              <a:defRPr smtClean="0"/>
            </a:lvl1pPr>
          </a:lstStyle>
          <a:p>
            <a:pPr>
              <a:defRPr/>
            </a:pPr>
            <a:fld id="{08C80FF8-EE35-4570-AA27-095E42C474C7}" type="datetimeFigureOut">
              <a:rPr lang="en-US"/>
              <a:pPr>
                <a:defRPr/>
              </a:pPr>
              <a:t>7/13/2020</a:t>
            </a:fld>
            <a:endParaRPr lang="en-US"/>
          </a:p>
        </p:txBody>
      </p:sp>
      <p:sp>
        <p:nvSpPr>
          <p:cNvPr id="3" name="Rectangle 5">
            <a:extLst>
              <a:ext uri="{FF2B5EF4-FFF2-40B4-BE49-F238E27FC236}">
                <a16:creationId xmlns:a16="http://schemas.microsoft.com/office/drawing/2014/main" id="{AF2D4D20-1AC5-49DD-8D93-47B9F8785DF5}"/>
              </a:ext>
            </a:extLst>
          </p:cNvPr>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328F341F-00C6-4482-A7F0-FD7C6A76C5F2}"/>
              </a:ext>
            </a:extLst>
          </p:cNvPr>
          <p:cNvSpPr>
            <a:spLocks noGrp="1"/>
          </p:cNvSpPr>
          <p:nvPr>
            <p:ph type="sldNum" sz="quarter" idx="12"/>
          </p:nvPr>
        </p:nvSpPr>
        <p:spPr>
          <a:xfrm>
            <a:off x="6934200" y="6245225"/>
            <a:ext cx="2133600" cy="476250"/>
          </a:xfrm>
        </p:spPr>
        <p:txBody>
          <a:bodyPr/>
          <a:lstStyle>
            <a:lvl1pPr>
              <a:defRPr/>
            </a:lvl1pPr>
          </a:lstStyle>
          <a:p>
            <a:fld id="{841D7085-07FC-4EE3-9155-2325ECD4C3A5}" type="slidenum">
              <a:rPr lang="en-US" altLang="en-US"/>
              <a:pPr/>
              <a:t>‹#›</a:t>
            </a:fld>
            <a:endParaRPr lang="en-US" altLang="en-US"/>
          </a:p>
        </p:txBody>
      </p:sp>
    </p:spTree>
    <p:extLst>
      <p:ext uri="{BB962C8B-B14F-4D97-AF65-F5344CB8AC3E}">
        <p14:creationId xmlns:p14="http://schemas.microsoft.com/office/powerpoint/2010/main" val="26980532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a:extLst>
              <a:ext uri="{FF2B5EF4-FFF2-40B4-BE49-F238E27FC236}">
                <a16:creationId xmlns:a16="http://schemas.microsoft.com/office/drawing/2014/main" id="{342F5FB8-EC97-4DAB-B094-A16C4A84C27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4F82DF61-BBDE-4D24-90B2-6D41EDFC5886}"/>
              </a:ext>
            </a:extLst>
          </p:cNvPr>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6E314C37-BF55-4457-8A9F-08D345A9E0FC}"/>
              </a:ext>
            </a:extLst>
          </p:cNvPr>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a:extLst>
              <a:ext uri="{FF2B5EF4-FFF2-40B4-BE49-F238E27FC236}">
                <a16:creationId xmlns:a16="http://schemas.microsoft.com/office/drawing/2014/main" id="{AFCED706-7E4D-4BD6-B149-FD5588887B5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B9625E3B-43ED-4E2E-8A94-023309A924F7}" type="datetimeFigureOut">
              <a:rPr lang="en-US"/>
              <a:pPr>
                <a:defRPr/>
              </a:pPr>
              <a:t>7/13/2020</a:t>
            </a:fld>
            <a:endParaRPr lang="en-US"/>
          </a:p>
        </p:txBody>
      </p:sp>
      <p:sp>
        <p:nvSpPr>
          <p:cNvPr id="1029" name="Rectangle 5">
            <a:extLst>
              <a:ext uri="{FF2B5EF4-FFF2-40B4-BE49-F238E27FC236}">
                <a16:creationId xmlns:a16="http://schemas.microsoft.com/office/drawing/2014/main" id="{47901D06-03BB-4E00-B6C7-6B875A6FDBA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a:extLst>
              <a:ext uri="{FF2B5EF4-FFF2-40B4-BE49-F238E27FC236}">
                <a16:creationId xmlns:a16="http://schemas.microsoft.com/office/drawing/2014/main" id="{2BBD8AEE-44B9-44E3-9E11-017DB80A0D05}"/>
              </a:ext>
            </a:extLst>
          </p:cNvPr>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C2D7CE02-7AC1-494C-B024-72D1327956CA}"/>
              </a:ext>
            </a:extLst>
          </p:cNvP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3B810145-D6D1-4219-BC46-655F475E3C2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93" r:id="rId2"/>
    <p:sldLayoutId id="2147483680" r:id="rId3"/>
    <p:sldLayoutId id="2147483681" r:id="rId4"/>
    <p:sldLayoutId id="2147483682" r:id="rId5"/>
    <p:sldLayoutId id="2147483683" r:id="rId6"/>
    <p:sldLayoutId id="2147483684" r:id="rId7"/>
    <p:sldLayoutId id="2147483685" r:id="rId8"/>
    <p:sldLayoutId id="2147483694"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1977D1F-6887-469F-9217-BA9C399578B4}"/>
              </a:ext>
            </a:extLst>
          </p:cNvPr>
          <p:cNvSpPr>
            <a:spLocks noGrp="1"/>
          </p:cNvSpPr>
          <p:nvPr>
            <p:ph type="title"/>
          </p:nvPr>
        </p:nvSpPr>
        <p:spPr/>
        <p:txBody>
          <a:bodyPr/>
          <a:lstStyle/>
          <a:p>
            <a:pPr>
              <a:spcBef>
                <a:spcPct val="100000"/>
              </a:spcBef>
              <a:buSzPct val="99000"/>
            </a:pPr>
            <a:r>
              <a:rPr lang="en-US" altLang="en-US"/>
              <a:t>Managing Resources: Overview</a:t>
            </a:r>
          </a:p>
        </p:txBody>
      </p:sp>
      <p:sp>
        <p:nvSpPr>
          <p:cNvPr id="2" name="Content Placeholder 1">
            <a:extLst>
              <a:ext uri="{FF2B5EF4-FFF2-40B4-BE49-F238E27FC236}">
                <a16:creationId xmlns:a16="http://schemas.microsoft.com/office/drawing/2014/main" id="{CDAE7818-B3C4-4944-A35D-2DE8F3F5D4D4}"/>
              </a:ext>
            </a:extLst>
          </p:cNvPr>
          <p:cNvSpPr>
            <a:spLocks noGrp="1"/>
          </p:cNvSpPr>
          <p:nvPr>
            <p:ph sz="quarter" idx="13"/>
          </p:nvPr>
        </p:nvSpPr>
        <p:spPr/>
        <p:txBody>
          <a:bodyPr>
            <a:normAutofit fontScale="70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This graphic depicts the six primary tasks of resource management during an incident. These tasks should be performed for every incident resource.</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It is important to remember that this is a sequence of tasks for a resource. During an incident it is possible that all of these tasks will be conducted simultaneously. One resource can be in ordering/acquisition while another is being mobilized and a third resource is being demobilized. </a:t>
            </a:r>
            <a:endParaRPr lang="en-US"/>
          </a:p>
        </p:txBody>
      </p:sp>
      <p:pic>
        <p:nvPicPr>
          <p:cNvPr id="8" name="Picture 4">
            <a:extLst>
              <a:ext uri="{FF2B5EF4-FFF2-40B4-BE49-F238E27FC236}">
                <a16:creationId xmlns:a16="http://schemas.microsoft.com/office/drawing/2014/main" id="{7C190B7D-D267-49EC-8C81-0DE2387B137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49077" y="1609597"/>
            <a:ext cx="2517898" cy="320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040A485-65FD-4EA3-A6F1-D143E2644EB3}"/>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F71610D-B2A4-4C11-99DD-B7A10B82347B}"/>
              </a:ext>
            </a:extLst>
          </p:cNvPr>
          <p:cNvSpPr>
            <a:spLocks noGrp="1"/>
          </p:cNvSpPr>
          <p:nvPr>
            <p:ph type="title"/>
          </p:nvPr>
        </p:nvSpPr>
        <p:spPr/>
        <p:txBody>
          <a:bodyPr/>
          <a:lstStyle/>
          <a:p>
            <a:pPr>
              <a:spcBef>
                <a:spcPct val="100000"/>
              </a:spcBef>
              <a:buSzPct val="99000"/>
            </a:pPr>
            <a:r>
              <a:rPr lang="en-US" altLang="en-US"/>
              <a:t>Supervisory and Support Resources</a:t>
            </a:r>
          </a:p>
        </p:txBody>
      </p:sp>
      <p:sp>
        <p:nvSpPr>
          <p:cNvPr id="2" name="Content Placeholder 1">
            <a:extLst>
              <a:ext uri="{FF2B5EF4-FFF2-40B4-BE49-F238E27FC236}">
                <a16:creationId xmlns:a16="http://schemas.microsoft.com/office/drawing/2014/main" id="{D4067BF2-7544-4870-975E-BFC58F566CD0}"/>
              </a:ext>
            </a:extLst>
          </p:cNvPr>
          <p:cNvSpPr>
            <a:spLocks noGrp="1"/>
          </p:cNvSpPr>
          <p:nvPr>
            <p:ph sz="quarter" idx="13"/>
          </p:nvPr>
        </p:nvSpPr>
        <p:spPr>
          <a:xfrm>
            <a:off x="457200" y="1153077"/>
            <a:ext cx="4819650" cy="4492625"/>
          </a:xfrm>
        </p:spPr>
        <p:txBody>
          <a:bodyPr>
            <a:normAutofit fontScale="55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Just as tactics define tactical resource requirements, resource requirements drive organizational structure. The size and structure of the Incident Command organization will be determined largely based on the resources that the Incident Command will manage.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As the number of resources managed increases, more supervisory personnel may be needed to maintain adequate span of control, and more support personnel may be added to ensure adequate planning and logistics.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It is important that the incident organization's ability to supervise and support additional resources is in place prior to requesting them.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Personnel and logistical support factors (e.g., equipping, transporting, feeding, providing medical care, etc.) must be considered in determining tactical operations. Lack of logistical support can mean the difference between success and failure. </a:t>
            </a:r>
            <a:endParaRPr lang="en-US" dirty="0"/>
          </a:p>
        </p:txBody>
      </p:sp>
      <p:pic>
        <p:nvPicPr>
          <p:cNvPr id="8" name="Picture 4" descr="Man taking inventory of supply crate.">
            <a:extLst>
              <a:ext uri="{FF2B5EF4-FFF2-40B4-BE49-F238E27FC236}">
                <a16:creationId xmlns:a16="http://schemas.microsoft.com/office/drawing/2014/main" id="{29CEB5DA-80BD-46C4-9E63-40B9AD7E458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EDA9C16-6230-4E65-BBC7-DE38C59FE787}"/>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7A9AF2-9612-41DE-BFA3-2701EEBE08FB}"/>
              </a:ext>
            </a:extLst>
          </p:cNvPr>
          <p:cNvSpPr>
            <a:spLocks noGrp="1"/>
          </p:cNvSpPr>
          <p:nvPr>
            <p:ph idx="1"/>
          </p:nvPr>
        </p:nvSpPr>
        <p:spPr/>
        <p:txBody>
          <a:bodyPr>
            <a:normAutofit fontScale="92500" lnSpcReduction="20000"/>
          </a:bodyPr>
          <a:lstStyle/>
          <a:p>
            <a:pPr>
              <a:spcBef>
                <a:spcPct val="100000"/>
              </a:spcBef>
              <a:buSzPct val="99000"/>
              <a:tabLst/>
            </a:pPr>
            <a:r>
              <a:rPr lang="en-US" altLang="en-US" b="1" kern="1200" dirty="0">
                <a:latin typeface="Arial" panose="020B0604020202020204" pitchFamily="34" charset="0"/>
                <a:cs typeface="Arial" panose="020B0604020202020204" pitchFamily="34" charset="0"/>
                <a:sym typeface="Arial" panose="020B0604020202020204" pitchFamily="34" charset="0"/>
              </a:rPr>
              <a:t>In what order should the five steps to identify needed resources be accomplished?</a:t>
            </a:r>
            <a:r>
              <a:rPr lang="en-US" altLang="en-US" kern="1200" dirty="0">
                <a:latin typeface="Arial" panose="020B0604020202020204" pitchFamily="34" charset="0"/>
                <a:cs typeface="Arial" panose="020B0604020202020204" pitchFamily="34" charset="0"/>
                <a:sym typeface="Arial" panose="020B0604020202020204" pitchFamily="34" charset="0"/>
              </a:rPr>
              <a:t>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Identify strategies to meet objectives.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Assign resources to each tactic.</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Develop incident objectives.</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Develop detailed tactics to implement selected strategies.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Conduct a </a:t>
            </a:r>
            <a:r>
              <a:rPr lang="en-US" altLang="en-US" kern="1200" dirty="0" err="1">
                <a:latin typeface="Arial" panose="020B0604020202020204" pitchFamily="34" charset="0"/>
                <a:cs typeface="Arial" panose="020B0604020202020204" pitchFamily="34" charset="0"/>
                <a:sym typeface="Arial" panose="020B0604020202020204" pitchFamily="34" charset="0"/>
              </a:rPr>
              <a:t>sizeup</a:t>
            </a:r>
            <a:r>
              <a:rPr lang="en-US" altLang="en-US" kern="1200" dirty="0">
                <a:latin typeface="Arial" panose="020B0604020202020204" pitchFamily="34" charset="0"/>
                <a:cs typeface="Arial" panose="020B0604020202020204" pitchFamily="34" charset="0"/>
                <a:sym typeface="Arial" panose="020B0604020202020204" pitchFamily="34" charset="0"/>
              </a:rPr>
              <a:t> of the incident. </a:t>
            </a:r>
            <a:endParaRPr lang="en-US" dirty="0"/>
          </a:p>
        </p:txBody>
      </p:sp>
      <p:sp>
        <p:nvSpPr>
          <p:cNvPr id="3" name="Title 2">
            <a:extLst>
              <a:ext uri="{FF2B5EF4-FFF2-40B4-BE49-F238E27FC236}">
                <a16:creationId xmlns:a16="http://schemas.microsoft.com/office/drawing/2014/main" id="{0F014727-8CE0-405B-A885-502C5FA0AC59}"/>
              </a:ext>
            </a:extLst>
          </p:cNvPr>
          <p:cNvSpPr>
            <a:spLocks noGrp="1"/>
          </p:cNvSpPr>
          <p:nvPr>
            <p:ph type="title"/>
          </p:nvPr>
        </p:nvSpPr>
        <p:spPr/>
        <p:txBody>
          <a:bodyPr/>
          <a:lstStyle/>
          <a:p>
            <a:pPr>
              <a:buSzPct val="99000"/>
            </a:pPr>
            <a:r>
              <a:rPr lang="en-US" sz="3600" dirty="0"/>
              <a:t>Discussion Point - Identify Needed Resources</a:t>
            </a:r>
          </a:p>
        </p:txBody>
      </p:sp>
      <p:sp>
        <p:nvSpPr>
          <p:cNvPr id="4" name="Slide Number Placeholder 3">
            <a:extLst>
              <a:ext uri="{FF2B5EF4-FFF2-40B4-BE49-F238E27FC236}">
                <a16:creationId xmlns:a16="http://schemas.microsoft.com/office/drawing/2014/main" id="{FFE96785-2F36-473A-B074-FA4FD221E33C}"/>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53D9024-3A3C-4340-9274-071DAAB2266A}"/>
              </a:ext>
            </a:extLst>
          </p:cNvPr>
          <p:cNvSpPr>
            <a:spLocks noGrp="1"/>
          </p:cNvSpPr>
          <p:nvPr>
            <p:ph type="title"/>
          </p:nvPr>
        </p:nvSpPr>
        <p:spPr/>
        <p:txBody>
          <a:bodyPr/>
          <a:lstStyle/>
          <a:p>
            <a:pPr>
              <a:spcBef>
                <a:spcPct val="100000"/>
              </a:spcBef>
              <a:buSzPct val="99000"/>
            </a:pPr>
            <a:r>
              <a:rPr lang="en-US" altLang="en-US"/>
              <a:t>Resource Management Task 2: Order and Acquire</a:t>
            </a:r>
          </a:p>
        </p:txBody>
      </p:sp>
      <p:sp>
        <p:nvSpPr>
          <p:cNvPr id="2" name="Content Placeholder 1">
            <a:extLst>
              <a:ext uri="{FF2B5EF4-FFF2-40B4-BE49-F238E27FC236}">
                <a16:creationId xmlns:a16="http://schemas.microsoft.com/office/drawing/2014/main" id="{C2C306C8-405E-4D3C-99E7-DD1A77B015A4}"/>
              </a:ext>
            </a:extLst>
          </p:cNvPr>
          <p:cNvSpPr>
            <a:spLocks noGrp="1"/>
          </p:cNvSpPr>
          <p:nvPr>
            <p:ph sz="quarter" idx="13"/>
          </p:nvPr>
        </p:nvSpPr>
        <p:spPr>
          <a:xfrm>
            <a:off x="457200" y="1153077"/>
            <a:ext cx="4905375" cy="4492625"/>
          </a:xfrm>
        </p:spPr>
        <p:txBody>
          <a:bodyPr>
            <a:normAutofit fontScale="55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Both incident and EOC staff make initial and ongoing assessments of resource requirements and either activate or request those resources.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Incident personnel can order additional resources by executing contracts, implementing mutual aid agreements, or requesting assistance from another level of government (e.g., a local government to a state, or a state to the Federal Government).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Incident and/or EOC personnel request resources based on incident priorities and objectives. They base decisions about resource allocation on jurisdictional or organization protocol (e.g., minimum staffing levels) and, when applicable, the resource demands of other incidents.</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organization providing resources consents to the request and communicates any discrepancies between requested resources and those available for delivery.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 </a:t>
            </a:r>
            <a:endParaRPr lang="en-US" dirty="0"/>
          </a:p>
        </p:txBody>
      </p:sp>
      <p:pic>
        <p:nvPicPr>
          <p:cNvPr id="8" name="Picture 4">
            <a:extLst>
              <a:ext uri="{FF2B5EF4-FFF2-40B4-BE49-F238E27FC236}">
                <a16:creationId xmlns:a16="http://schemas.microsoft.com/office/drawing/2014/main" id="{972914B2-F090-4CF9-AF53-74A76BADB7D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628574" y="1515667"/>
            <a:ext cx="2591789" cy="329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75FD4CF-CBAE-4F38-97BB-963FBE6CEA11}"/>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3D392E0-E8ED-4CF0-82F0-38EAD3CBF902}"/>
              </a:ext>
            </a:extLst>
          </p:cNvPr>
          <p:cNvSpPr>
            <a:spLocks noGrp="1"/>
          </p:cNvSpPr>
          <p:nvPr>
            <p:ph type="title"/>
          </p:nvPr>
        </p:nvSpPr>
        <p:spPr/>
        <p:txBody>
          <a:bodyPr/>
          <a:lstStyle/>
          <a:p>
            <a:pPr>
              <a:spcBef>
                <a:spcPct val="100000"/>
              </a:spcBef>
              <a:buSzPct val="99000"/>
            </a:pPr>
            <a:r>
              <a:rPr lang="en-US" altLang="en-US"/>
              <a:t>Initial Commitment of Resources</a:t>
            </a:r>
          </a:p>
        </p:txBody>
      </p:sp>
      <p:sp>
        <p:nvSpPr>
          <p:cNvPr id="2" name="Content Placeholder 1">
            <a:extLst>
              <a:ext uri="{FF2B5EF4-FFF2-40B4-BE49-F238E27FC236}">
                <a16:creationId xmlns:a16="http://schemas.microsoft.com/office/drawing/2014/main" id="{0AC77B2B-5A23-4B3F-AFD0-1AED929F7CA0}"/>
              </a:ext>
            </a:extLst>
          </p:cNvPr>
          <p:cNvSpPr>
            <a:spLocks noGrp="1"/>
          </p:cNvSpPr>
          <p:nvPr>
            <p:ph sz="quarter" idx="13"/>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Typically, incidents will have an initial commitment of resources assigned.</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As incidents grow in size and/or complexity, more tactical resources may be required and the Incident Commander may augment existing resources with additional personnel and equipment.</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Dispatch organizations service incidents on a first-come, first-served basis with the emergency response resources in the dispatch pool. In many jurisdictions dispatchers have the authority to activate mutual aid and assistance resources. </a:t>
            </a:r>
            <a:endParaRPr lang="en-US"/>
          </a:p>
        </p:txBody>
      </p:sp>
      <p:pic>
        <p:nvPicPr>
          <p:cNvPr id="8" name="Picture 4">
            <a:extLst>
              <a:ext uri="{FF2B5EF4-FFF2-40B4-BE49-F238E27FC236}">
                <a16:creationId xmlns:a16="http://schemas.microsoft.com/office/drawing/2014/main" id="{88032E78-135C-4080-9594-FD0920F4B1F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6C8826B-45B9-427F-AC6D-3FF834F60D1D}"/>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29C0D2E-7A31-436D-A45E-B0F9C98E1992}"/>
              </a:ext>
            </a:extLst>
          </p:cNvPr>
          <p:cNvSpPr>
            <a:spLocks noGrp="1"/>
          </p:cNvSpPr>
          <p:nvPr>
            <p:ph type="title"/>
          </p:nvPr>
        </p:nvSpPr>
        <p:spPr/>
        <p:txBody>
          <a:bodyPr/>
          <a:lstStyle/>
          <a:p>
            <a:pPr>
              <a:spcBef>
                <a:spcPct val="100000"/>
              </a:spcBef>
              <a:buSzPct val="99000"/>
            </a:pPr>
            <a:r>
              <a:rPr lang="en-US" altLang="en-US"/>
              <a:t>Activating Formalized Resource-Ordering Protocols</a:t>
            </a:r>
          </a:p>
        </p:txBody>
      </p:sp>
      <p:sp>
        <p:nvSpPr>
          <p:cNvPr id="2" name="Content Placeholder 1">
            <a:extLst>
              <a:ext uri="{FF2B5EF4-FFF2-40B4-BE49-F238E27FC236}">
                <a16:creationId xmlns:a16="http://schemas.microsoft.com/office/drawing/2014/main" id="{E886FD96-8FE7-4ECE-8CDD-1E9ECE77649B}"/>
              </a:ext>
            </a:extLst>
          </p:cNvPr>
          <p:cNvSpPr>
            <a:spLocks noGrp="1"/>
          </p:cNvSpPr>
          <p:nvPr>
            <p:ph sz="quarter" idx="13"/>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More formalized resource-ordering protocols and the use of a Multiagency Coordination (MAC) Group or policy group may be required when:</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organization does not have the authority to request resources beyond the local mutual aid and assistance agreements.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dispatch workload increases to the point where additional resources are needed to coordinate resource allocations.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It is necessary to prioritize limited resources among incidents. </a:t>
            </a:r>
            <a:endParaRPr lang="en-US" altLang="en-US" sz="1800" kern="1200">
              <a:latin typeface="Arial" panose="020B0604020202020204" pitchFamily="34" charset="0"/>
              <a:ea typeface="+mn-ea"/>
              <a:cs typeface="Arial" panose="020B0604020202020204" pitchFamily="34" charset="0"/>
            </a:endParaRPr>
          </a:p>
          <a:p>
            <a:pPr>
              <a:spcBef>
                <a:spcPct val="100000"/>
              </a:spcBef>
              <a:buSzPct val="99000"/>
            </a:pPr>
            <a:endParaRPr lang="en-US"/>
          </a:p>
        </p:txBody>
      </p:sp>
      <p:pic>
        <p:nvPicPr>
          <p:cNvPr id="8" name="Picture 4" descr="Man placing a resource order">
            <a:extLst>
              <a:ext uri="{FF2B5EF4-FFF2-40B4-BE49-F238E27FC236}">
                <a16:creationId xmlns:a16="http://schemas.microsoft.com/office/drawing/2014/main" id="{81F0C107-68FB-4DBC-B52B-49CB7C1ABF5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3062D23-2B8C-499A-BCED-92F3B7006D7A}"/>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15FBA8E-9075-4DCB-B08F-EE51E54C0C29}"/>
              </a:ext>
            </a:extLst>
          </p:cNvPr>
          <p:cNvSpPr>
            <a:spLocks noGrp="1"/>
          </p:cNvSpPr>
          <p:nvPr>
            <p:ph type="title"/>
          </p:nvPr>
        </p:nvSpPr>
        <p:spPr/>
        <p:txBody>
          <a:bodyPr/>
          <a:lstStyle/>
          <a:p>
            <a:pPr>
              <a:spcBef>
                <a:spcPct val="100000"/>
              </a:spcBef>
              <a:buSzPct val="99000"/>
            </a:pPr>
            <a:r>
              <a:rPr lang="en-US" altLang="en-US"/>
              <a:t>Resource Ordering Responsibilities: Overview</a:t>
            </a:r>
          </a:p>
        </p:txBody>
      </p:sp>
      <p:sp>
        <p:nvSpPr>
          <p:cNvPr id="2" name="Content Placeholder 1">
            <a:extLst>
              <a:ext uri="{FF2B5EF4-FFF2-40B4-BE49-F238E27FC236}">
                <a16:creationId xmlns:a16="http://schemas.microsoft.com/office/drawing/2014/main" id="{BAE3A153-CE33-4459-B27B-B13A792C1E93}"/>
              </a:ext>
            </a:extLst>
          </p:cNvPr>
          <p:cNvSpPr>
            <a:spLocks noGrp="1"/>
          </p:cNvSpPr>
          <p:nvPr>
            <p:ph sz="quarter" idx="13"/>
          </p:nvPr>
        </p:nvSpPr>
        <p:spPr/>
        <p:txBody>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The chart below summarizes the resource ordering activities within the incident command organization:</a:t>
            </a:r>
            <a:endParaRPr lang="en-US"/>
          </a:p>
        </p:txBody>
      </p:sp>
      <p:pic>
        <p:nvPicPr>
          <p:cNvPr id="8" name="Picture 5">
            <a:extLst>
              <a:ext uri="{FF2B5EF4-FFF2-40B4-BE49-F238E27FC236}">
                <a16:creationId xmlns:a16="http://schemas.microsoft.com/office/drawing/2014/main" id="{5061BCE6-E5BA-404D-A535-2C9D72A51A5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165462" y="2857500"/>
            <a:ext cx="5175602" cy="278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64764E5-2B52-4CC3-8637-FCAF857D6DD7}"/>
              </a:ext>
            </a:extLst>
          </p:cNvPr>
          <p:cNvSpPr>
            <a:spLocks noGrp="1"/>
          </p:cNvSpPr>
          <p:nvPr>
            <p:ph type="sldNum" sz="quarter" idx="17"/>
          </p:nvPr>
        </p:nvSpPr>
        <p:spPr/>
        <p:txBody>
          <a:bodyPr/>
          <a:lstStyle/>
          <a:p>
            <a:pPr>
              <a:spcBef>
                <a:spcPct val="100000"/>
              </a:spcBef>
              <a:buSzPct val="99000"/>
            </a:pPr>
            <a:fld id="{EC1A148D-870D-4F3E-8502-9479F5E7D228}" type="slidenum">
              <a:rPr lang="en-US" altLang="en-US" smtClean="0"/>
              <a:pPr>
                <a:spcBef>
                  <a:spcPct val="100000"/>
                </a:spcBef>
                <a:buSzPct val="99000"/>
              </a:pPr>
              <a:t>15</a:t>
            </a:fld>
            <a:endParaRPr lang="en-US"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F2C6B89-B862-4F98-BCF8-29342438DA31}"/>
              </a:ext>
            </a:extLst>
          </p:cNvPr>
          <p:cNvSpPr>
            <a:spLocks noGrp="1"/>
          </p:cNvSpPr>
          <p:nvPr>
            <p:ph type="title"/>
          </p:nvPr>
        </p:nvSpPr>
        <p:spPr/>
        <p:txBody>
          <a:bodyPr/>
          <a:lstStyle/>
          <a:p>
            <a:pPr>
              <a:spcBef>
                <a:spcPct val="100000"/>
              </a:spcBef>
              <a:buSzPct val="99000"/>
            </a:pPr>
            <a:r>
              <a:rPr lang="en-US" altLang="en-US"/>
              <a:t>Avoid Bypassing Ordering Systems</a:t>
            </a:r>
          </a:p>
        </p:txBody>
      </p:sp>
      <p:sp>
        <p:nvSpPr>
          <p:cNvPr id="2" name="Content Placeholder 1">
            <a:extLst>
              <a:ext uri="{FF2B5EF4-FFF2-40B4-BE49-F238E27FC236}">
                <a16:creationId xmlns:a16="http://schemas.microsoft.com/office/drawing/2014/main" id="{F6ED72E4-7A1D-4DD9-BE84-8BE663824F48}"/>
              </a:ext>
            </a:extLst>
          </p:cNvPr>
          <p:cNvSpPr>
            <a:spLocks noGrp="1"/>
          </p:cNvSpPr>
          <p:nvPr>
            <p:ph sz="quarter" idx="13"/>
          </p:nvPr>
        </p:nvSpPr>
        <p:spPr>
          <a:xfrm>
            <a:off x="457200" y="1153077"/>
            <a:ext cx="4591050" cy="4492625"/>
          </a:xfrm>
        </p:spPr>
        <p:txBody>
          <a:bodyPr>
            <a:normAutofit/>
          </a:bodyPr>
          <a:lstStyle/>
          <a:p>
            <a:pPr>
              <a:spcBef>
                <a:spcPct val="100000"/>
              </a:spcBef>
              <a:buSzPct val="99000"/>
              <a:tabLst/>
            </a:pPr>
            <a:r>
              <a:rPr lang="en-US" altLang="en-US" sz="1600" kern="1200" dirty="0">
                <a:latin typeface="Arial" panose="020B0604020202020204" pitchFamily="34" charset="0"/>
                <a:cs typeface="Arial" panose="020B0604020202020204" pitchFamily="34" charset="0"/>
                <a:sym typeface="Arial" panose="020B0604020202020204" pitchFamily="34" charset="0"/>
              </a:rPr>
              <a:t>Those responsible for managing resources, including public officials, should recognize that reaching around the official resource coordination process between the Incident Command and their supporting Emergency Operations Center creates serious problems.</a:t>
            </a:r>
          </a:p>
          <a:p>
            <a:pPr>
              <a:spcBef>
                <a:spcPct val="100000"/>
              </a:spcBef>
              <a:buSzPct val="99000"/>
              <a:tabLst/>
            </a:pPr>
            <a:r>
              <a:rPr lang="en-US" altLang="en-US" sz="1600" kern="1200" dirty="0">
                <a:latin typeface="Arial" panose="020B0604020202020204" pitchFamily="34" charset="0"/>
                <a:cs typeface="Arial" panose="020B0604020202020204" pitchFamily="34" charset="0"/>
                <a:sym typeface="Arial" panose="020B0604020202020204" pitchFamily="34" charset="0"/>
              </a:rPr>
              <a:t>In other words, even if you think it is helpful, never send resources to the scene that have not been requested through the established system.</a:t>
            </a:r>
          </a:p>
          <a:p>
            <a:pPr>
              <a:spcBef>
                <a:spcPct val="100000"/>
              </a:spcBef>
              <a:buSzPct val="99000"/>
              <a:tabLst/>
            </a:pPr>
            <a:r>
              <a:rPr lang="en-US" altLang="en-US" sz="1600" kern="1200" dirty="0">
                <a:latin typeface="Arial" panose="020B0604020202020204" pitchFamily="34" charset="0"/>
                <a:cs typeface="Arial" panose="020B0604020202020204" pitchFamily="34" charset="0"/>
                <a:sym typeface="Arial" panose="020B0604020202020204" pitchFamily="34" charset="0"/>
              </a:rPr>
              <a:t>Requests from outside the established system for ordering resources:</a:t>
            </a:r>
          </a:p>
          <a:p>
            <a:pPr marL="254000" lvl="1" indent="-254000">
              <a:spcBef>
                <a:spcPct val="100000"/>
              </a:spcBef>
              <a:buSzPct val="99000"/>
              <a:tabLst/>
            </a:pPr>
            <a:r>
              <a:rPr lang="en-US" altLang="en-US" sz="1600" kern="1200" dirty="0">
                <a:latin typeface="Arial" panose="020B0604020202020204" pitchFamily="34" charset="0"/>
                <a:ea typeface="+mn-ea"/>
                <a:cs typeface="Arial" panose="020B0604020202020204" pitchFamily="34" charset="0"/>
                <a:sym typeface="Arial" panose="020B0604020202020204" pitchFamily="34" charset="0"/>
              </a:rPr>
              <a:t>Can put responders at risk</a:t>
            </a:r>
          </a:p>
          <a:p>
            <a:pPr marL="254000" lvl="1" indent="-254000">
              <a:spcBef>
                <a:spcPct val="100000"/>
              </a:spcBef>
              <a:buSzPct val="99000"/>
              <a:tabLst/>
            </a:pPr>
            <a:r>
              <a:rPr lang="en-US" altLang="en-US" sz="1600" kern="1200" dirty="0">
                <a:latin typeface="Arial" panose="020B0604020202020204" pitchFamily="34" charset="0"/>
                <a:ea typeface="+mn-ea"/>
                <a:cs typeface="Arial" panose="020B0604020202020204" pitchFamily="34" charset="0"/>
                <a:sym typeface="Arial" panose="020B0604020202020204" pitchFamily="34" charset="0"/>
              </a:rPr>
              <a:t>Typically lead to inefficient use and/or lack of accounting of resources</a:t>
            </a:r>
            <a:endParaRPr lang="en-US" sz="1600" dirty="0"/>
          </a:p>
        </p:txBody>
      </p:sp>
      <p:pic>
        <p:nvPicPr>
          <p:cNvPr id="8" name="Picture 4" descr="Responder working at a computer.">
            <a:extLst>
              <a:ext uri="{FF2B5EF4-FFF2-40B4-BE49-F238E27FC236}">
                <a16:creationId xmlns:a16="http://schemas.microsoft.com/office/drawing/2014/main" id="{40BC0F1F-E042-4A2F-A381-A0017AD3111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293937"/>
            <a:ext cx="1714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E44223A-F3F0-4467-AA20-3EF673D9AF67}"/>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16</a:t>
            </a:fld>
            <a:endParaRPr lang="en-US" altLang="en-US"/>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464AE29-C7E3-45F4-A046-A2E71673F334}"/>
              </a:ext>
            </a:extLst>
          </p:cNvPr>
          <p:cNvSpPr>
            <a:spLocks noGrp="1"/>
          </p:cNvSpPr>
          <p:nvPr>
            <p:ph type="title"/>
          </p:nvPr>
        </p:nvSpPr>
        <p:spPr/>
        <p:txBody>
          <a:bodyPr/>
          <a:lstStyle/>
          <a:p>
            <a:pPr>
              <a:spcBef>
                <a:spcPct val="100000"/>
              </a:spcBef>
              <a:buSzPct val="99000"/>
            </a:pPr>
            <a:r>
              <a:rPr lang="en-US" altLang="en-US"/>
              <a:t>Establishing Resource Ordering Guidelines</a:t>
            </a:r>
          </a:p>
        </p:txBody>
      </p:sp>
      <p:sp>
        <p:nvSpPr>
          <p:cNvPr id="2" name="Content Placeholder 1">
            <a:extLst>
              <a:ext uri="{FF2B5EF4-FFF2-40B4-BE49-F238E27FC236}">
                <a16:creationId xmlns:a16="http://schemas.microsoft.com/office/drawing/2014/main" id="{C84AEBBD-A857-4A63-8125-B8ECEBE600DC}"/>
              </a:ext>
            </a:extLst>
          </p:cNvPr>
          <p:cNvSpPr>
            <a:spLocks noGrp="1"/>
          </p:cNvSpPr>
          <p:nvPr>
            <p:ph sz="quarter" idx="13"/>
          </p:nvPr>
        </p:nvSpPr>
        <p:spPr>
          <a:xfrm>
            <a:off x="457200" y="1153077"/>
            <a:ext cx="4972050" cy="4492625"/>
          </a:xfrm>
        </p:spPr>
        <p:txBody>
          <a:bodyPr>
            <a:noAutofit/>
          </a:bodyPr>
          <a:lstStyle/>
          <a:p>
            <a:pPr>
              <a:spcBef>
                <a:spcPts val="1200"/>
              </a:spcBef>
              <a:buSzPct val="99000"/>
              <a:tabLst/>
            </a:pPr>
            <a:r>
              <a:rPr lang="en-US" altLang="en-US" sz="1600" kern="1200" dirty="0">
                <a:latin typeface="Arial" panose="020B0604020202020204" pitchFamily="34" charset="0"/>
                <a:cs typeface="Arial" panose="020B0604020202020204" pitchFamily="34" charset="0"/>
                <a:sym typeface="Arial" panose="020B0604020202020204" pitchFamily="34" charset="0"/>
              </a:rPr>
              <a:t>The Incident Commander should communicate:</a:t>
            </a:r>
          </a:p>
          <a:p>
            <a:pPr marL="254000" lvl="1" indent="-254000">
              <a:spcBef>
                <a:spcPts val="1200"/>
              </a:spcBef>
              <a:buSzPct val="99000"/>
              <a:tabLst/>
            </a:pPr>
            <a:r>
              <a:rPr lang="en-US" altLang="en-US" sz="1600" b="1" kern="1200" dirty="0">
                <a:latin typeface="Arial" panose="020B0604020202020204" pitchFamily="34" charset="0"/>
                <a:ea typeface="+mn-ea"/>
                <a:cs typeface="Arial" panose="020B0604020202020204" pitchFamily="34" charset="0"/>
                <a:sym typeface="Arial" panose="020B0604020202020204" pitchFamily="34" charset="0"/>
              </a:rPr>
              <a:t>Who within the organization may place an order with Logistics.</a:t>
            </a:r>
            <a:r>
              <a:rPr lang="en-US" altLang="en-US" sz="1600" kern="1200" dirty="0">
                <a:latin typeface="Arial" panose="020B0604020202020204" pitchFamily="34" charset="0"/>
                <a:ea typeface="+mn-ea"/>
                <a:cs typeface="Arial" panose="020B0604020202020204" pitchFamily="34" charset="0"/>
                <a:sym typeface="Arial" panose="020B0604020202020204" pitchFamily="34" charset="0"/>
              </a:rPr>
              <a:t> This authority may be restricted to Section Chiefs and/or Command Staff, or may be delegated further down the chain of command.</a:t>
            </a:r>
          </a:p>
          <a:p>
            <a:pPr marL="254000" lvl="1" indent="-254000">
              <a:spcBef>
                <a:spcPts val="1200"/>
              </a:spcBef>
              <a:buSzPct val="99000"/>
              <a:tabLst/>
            </a:pPr>
            <a:r>
              <a:rPr lang="en-US" altLang="en-US" sz="1600" b="1" kern="1200" dirty="0">
                <a:latin typeface="Arial" panose="020B0604020202020204" pitchFamily="34" charset="0"/>
                <a:ea typeface="+mn-ea"/>
                <a:cs typeface="Arial" panose="020B0604020202020204" pitchFamily="34" charset="0"/>
                <a:sym typeface="Arial" panose="020B0604020202020204" pitchFamily="34" charset="0"/>
              </a:rPr>
              <a:t>What resource requests require the Incident Commander’s approval.</a:t>
            </a:r>
            <a:r>
              <a:rPr lang="en-US" altLang="en-US" sz="1600" kern="1200" dirty="0">
                <a:latin typeface="Arial" panose="020B0604020202020204" pitchFamily="34" charset="0"/>
                <a:ea typeface="+mn-ea"/>
                <a:cs typeface="Arial" panose="020B0604020202020204" pitchFamily="34" charset="0"/>
                <a:sym typeface="Arial" panose="020B0604020202020204" pitchFamily="34" charset="0"/>
              </a:rPr>
              <a:t> The Incident Commander may want to review and approve any non-routine requests, especially if they are expensive or require outside agency participation.</a:t>
            </a:r>
          </a:p>
          <a:p>
            <a:pPr marL="254000" lvl="1" indent="-254000">
              <a:spcBef>
                <a:spcPts val="1200"/>
              </a:spcBef>
              <a:buSzPct val="99000"/>
            </a:pPr>
            <a:r>
              <a:rPr lang="en-US" altLang="en-US" sz="1600" b="1" kern="1200" dirty="0">
                <a:latin typeface="Arial" panose="020B0604020202020204" pitchFamily="34" charset="0"/>
                <a:ea typeface="+mn-ea"/>
                <a:cs typeface="Arial" panose="020B0604020202020204" pitchFamily="34" charset="0"/>
                <a:sym typeface="Arial" panose="020B0604020202020204" pitchFamily="34" charset="0"/>
              </a:rPr>
              <a:t>What resource requests may be ordered without the Incident Commander’s approval.</a:t>
            </a:r>
            <a:r>
              <a:rPr lang="en-US" altLang="en-US" sz="1600" kern="1200" dirty="0">
                <a:latin typeface="Arial" panose="020B0604020202020204" pitchFamily="34" charset="0"/>
                <a:cs typeface="Arial" panose="020B0604020202020204" pitchFamily="34" charset="0"/>
                <a:sym typeface="Arial" panose="020B0604020202020204" pitchFamily="34" charset="0"/>
              </a:rPr>
              <a:t> It may not be efficient for the Incident Commander to review and approve all resource orders for routine supplies, food, etc., on a major incident. </a:t>
            </a:r>
            <a:endParaRPr lang="en-US" sz="1600" dirty="0"/>
          </a:p>
        </p:txBody>
      </p:sp>
      <p:pic>
        <p:nvPicPr>
          <p:cNvPr id="8" name="Picture 4" descr="Responder placing an order">
            <a:extLst>
              <a:ext uri="{FF2B5EF4-FFF2-40B4-BE49-F238E27FC236}">
                <a16:creationId xmlns:a16="http://schemas.microsoft.com/office/drawing/2014/main" id="{0D5CED26-921E-4F28-B5C7-A6563FAACCF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33698C7-2C6F-463C-B0F8-9AEB897C9375}"/>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17</a:t>
            </a:fld>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CD653CF-58B7-4FA4-889B-E7B5D5C594B7}"/>
              </a:ext>
            </a:extLst>
          </p:cNvPr>
          <p:cNvSpPr>
            <a:spLocks noGrp="1"/>
          </p:cNvSpPr>
          <p:nvPr>
            <p:ph type="title"/>
          </p:nvPr>
        </p:nvSpPr>
        <p:spPr/>
        <p:txBody>
          <a:bodyPr/>
          <a:lstStyle/>
          <a:p>
            <a:pPr>
              <a:spcBef>
                <a:spcPct val="100000"/>
              </a:spcBef>
              <a:buSzPct val="99000"/>
            </a:pPr>
            <a:r>
              <a:rPr lang="en-US" altLang="en-US"/>
              <a:t>Establishing Purchasing Guidelines</a:t>
            </a:r>
          </a:p>
        </p:txBody>
      </p:sp>
      <p:sp>
        <p:nvSpPr>
          <p:cNvPr id="2" name="Content Placeholder 1">
            <a:extLst>
              <a:ext uri="{FF2B5EF4-FFF2-40B4-BE49-F238E27FC236}">
                <a16:creationId xmlns:a16="http://schemas.microsoft.com/office/drawing/2014/main" id="{1D1584CE-FAA7-4E78-BBD8-2BC3B4EAB4C8}"/>
              </a:ext>
            </a:extLst>
          </p:cNvPr>
          <p:cNvSpPr>
            <a:spLocks noGrp="1"/>
          </p:cNvSpPr>
          <p:nvPr>
            <p:ph sz="quarter" idx="13"/>
          </p:nvPr>
        </p:nvSpPr>
        <p:spPr/>
        <p:txBody>
          <a:bodyPr>
            <a:normAutofit fontScale="625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Incident Commander should establish guidelines for emergency purchasing. Finance/Administration and Logistics staff must understand purchasing rules, especially if different rules apply during an emergency than day to day.</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Writing these in a formal delegation of authority ensures that appropriate fiscal controls are in place, and that the Incident Management Team expends funds in accordance with the direction of the jurisdiction's Senior Official/Agency Administrator. </a:t>
            </a:r>
            <a:endParaRPr lang="en-US" dirty="0"/>
          </a:p>
        </p:txBody>
      </p:sp>
      <p:pic>
        <p:nvPicPr>
          <p:cNvPr id="8" name="Picture 4">
            <a:extLst>
              <a:ext uri="{FF2B5EF4-FFF2-40B4-BE49-F238E27FC236}">
                <a16:creationId xmlns:a16="http://schemas.microsoft.com/office/drawing/2014/main" id="{DFC5617B-DD73-416A-9D6C-868C60A403D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1048BA9-C01B-4440-9876-2C2980049168}"/>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18</a:t>
            </a:fld>
            <a:endParaRPr lang="en-US"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6C75CB7-FDCB-4383-A421-DA6811CAF8D0}"/>
              </a:ext>
            </a:extLst>
          </p:cNvPr>
          <p:cNvSpPr>
            <a:spLocks noGrp="1"/>
          </p:cNvSpPr>
          <p:nvPr>
            <p:ph type="title"/>
          </p:nvPr>
        </p:nvSpPr>
        <p:spPr/>
        <p:txBody>
          <a:bodyPr/>
          <a:lstStyle/>
          <a:p>
            <a:pPr>
              <a:spcBef>
                <a:spcPct val="100000"/>
              </a:spcBef>
              <a:buSzPct val="99000"/>
            </a:pPr>
            <a:r>
              <a:rPr lang="en-US" altLang="en-US"/>
              <a:t>Activity 4.1: Resource Management</a:t>
            </a:r>
          </a:p>
        </p:txBody>
      </p:sp>
      <p:sp>
        <p:nvSpPr>
          <p:cNvPr id="2" name="Content Placeholder 1">
            <a:extLst>
              <a:ext uri="{FF2B5EF4-FFF2-40B4-BE49-F238E27FC236}">
                <a16:creationId xmlns:a16="http://schemas.microsoft.com/office/drawing/2014/main" id="{6C477567-B072-46AD-A0E3-9F3968EB1411}"/>
              </a:ext>
            </a:extLst>
          </p:cNvPr>
          <p:cNvSpPr>
            <a:spLocks noGrp="1"/>
          </p:cNvSpPr>
          <p:nvPr>
            <p:ph idx="1"/>
          </p:nvPr>
        </p:nvSpPr>
        <p:spPr/>
        <p:txBody>
          <a:bodyPr>
            <a:normAutofit lnSpcReduction="1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Instructions: Working with your table group . . . </a:t>
            </a:r>
          </a:p>
          <a:p>
            <a:pPr marL="514350" indent="-514350">
              <a:spcBef>
                <a:spcPct val="100000"/>
              </a:spcBef>
              <a:buSzPct val="100000"/>
              <a:buFont typeface="+mj-lt"/>
              <a:buAutoNum type="arabicPeriod"/>
              <a:tabLst/>
            </a:pPr>
            <a:r>
              <a:rPr lang="en-US" altLang="en-US" kern="1200" dirty="0">
                <a:latin typeface="Arial" panose="020B0604020202020204" pitchFamily="34" charset="0"/>
                <a:cs typeface="Arial" panose="020B0604020202020204" pitchFamily="34" charset="0"/>
                <a:sym typeface="Arial" panose="020B0604020202020204" pitchFamily="34" charset="0"/>
              </a:rPr>
              <a:t>Read the scenarios in your Student Manual. </a:t>
            </a:r>
          </a:p>
          <a:p>
            <a:pPr marL="514350" indent="-514350">
              <a:spcBef>
                <a:spcPct val="100000"/>
              </a:spcBef>
              <a:buSzPct val="100000"/>
              <a:buFont typeface="+mj-lt"/>
              <a:buAutoNum type="arabicPeriod"/>
              <a:tabLst/>
            </a:pPr>
            <a:r>
              <a:rPr lang="en-US" altLang="en-US" kern="1200" dirty="0">
                <a:latin typeface="Arial" panose="020B0604020202020204" pitchFamily="34" charset="0"/>
                <a:cs typeface="Arial" panose="020B0604020202020204" pitchFamily="34" charset="0"/>
                <a:sym typeface="Arial" panose="020B0604020202020204" pitchFamily="34" charset="0"/>
              </a:rPr>
              <a:t>Determine the optimal action for each resource management issue. </a:t>
            </a:r>
          </a:p>
          <a:p>
            <a:pPr marL="514350" indent="-514350">
              <a:spcBef>
                <a:spcPct val="100000"/>
              </a:spcBef>
              <a:buSzPct val="100000"/>
              <a:buFont typeface="+mj-lt"/>
              <a:buAutoNum type="arabicPeriod"/>
              <a:tabLst/>
            </a:pPr>
            <a:r>
              <a:rPr lang="en-US" altLang="en-US" kern="1200" dirty="0">
                <a:latin typeface="Arial" panose="020B0604020202020204" pitchFamily="34" charset="0"/>
                <a:cs typeface="Arial" panose="020B0604020202020204" pitchFamily="34" charset="0"/>
                <a:sym typeface="Arial" panose="020B0604020202020204" pitchFamily="34" charset="0"/>
              </a:rPr>
              <a:t>Write your answers on chart paper. </a:t>
            </a:r>
          </a:p>
          <a:p>
            <a:pPr marL="514350" indent="-514350">
              <a:spcBef>
                <a:spcPct val="100000"/>
              </a:spcBef>
              <a:buSzPct val="100000"/>
              <a:buFont typeface="+mj-lt"/>
              <a:buAutoNum type="arabicPeriod"/>
              <a:tabLst/>
            </a:pPr>
            <a:r>
              <a:rPr lang="en-US" altLang="en-US" kern="1200" dirty="0">
                <a:latin typeface="Arial" panose="020B0604020202020204" pitchFamily="34" charset="0"/>
                <a:cs typeface="Arial" panose="020B0604020202020204" pitchFamily="34" charset="0"/>
                <a:sym typeface="Arial" panose="020B0604020202020204" pitchFamily="34" charset="0"/>
              </a:rPr>
              <a:t>Select a spokesperson and be prepared to present your answers in 10 minutes. </a:t>
            </a:r>
            <a:endParaRPr lang="en-US" dirty="0"/>
          </a:p>
        </p:txBody>
      </p:sp>
      <p:sp>
        <p:nvSpPr>
          <p:cNvPr id="3" name="Slide Number Placeholder 2">
            <a:extLst>
              <a:ext uri="{FF2B5EF4-FFF2-40B4-BE49-F238E27FC236}">
                <a16:creationId xmlns:a16="http://schemas.microsoft.com/office/drawing/2014/main" id="{3677775B-3795-4882-A117-DAAD4775D642}"/>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19</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C829C2F-38DE-4750-8D2B-20BE9734C863}"/>
              </a:ext>
            </a:extLst>
          </p:cNvPr>
          <p:cNvSpPr>
            <a:spLocks noGrp="1"/>
          </p:cNvSpPr>
          <p:nvPr>
            <p:ph type="title"/>
          </p:nvPr>
        </p:nvSpPr>
        <p:spPr/>
        <p:txBody>
          <a:bodyPr/>
          <a:lstStyle/>
          <a:p>
            <a:pPr>
              <a:spcBef>
                <a:spcPct val="100000"/>
              </a:spcBef>
              <a:buSzPct val="99000"/>
            </a:pPr>
            <a:r>
              <a:rPr lang="en-US" altLang="en-US"/>
              <a:t>Resource Management Task 1: Identify Requirements</a:t>
            </a:r>
          </a:p>
        </p:txBody>
      </p:sp>
      <p:sp>
        <p:nvSpPr>
          <p:cNvPr id="2" name="Content Placeholder 1">
            <a:extLst>
              <a:ext uri="{FF2B5EF4-FFF2-40B4-BE49-F238E27FC236}">
                <a16:creationId xmlns:a16="http://schemas.microsoft.com/office/drawing/2014/main" id="{EBA2CB97-24CB-4E79-A97C-575AFF07A064}"/>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During an incident, personnel continually identify, validate, and refine resource needs.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This process involves identifying: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type and quantity of resources needed.</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location where resources should be sent.</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Who will receive and use the resources.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Resource availability and needs constantly change as an incident evolves.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Incident management personnel and their affiliated organizations should coordinate as closely and as early as possible, both in advance of and during incidents. </a:t>
            </a:r>
            <a:endParaRPr lang="en-US"/>
          </a:p>
        </p:txBody>
      </p:sp>
      <p:pic>
        <p:nvPicPr>
          <p:cNvPr id="8" name="Picture 4">
            <a:extLst>
              <a:ext uri="{FF2B5EF4-FFF2-40B4-BE49-F238E27FC236}">
                <a16:creationId xmlns:a16="http://schemas.microsoft.com/office/drawing/2014/main" id="{02EBFE40-351D-48F6-859D-3F84436358C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641441" y="1629449"/>
            <a:ext cx="2425534" cy="308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E226F48-4AD2-4B6B-A40C-E9B9B6BD3983}"/>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2</a:t>
            </a:fld>
            <a:endParaRPr lang="en-US" altLang="en-US"/>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E0672C9-9DD0-43B4-ABAA-7FE57692CE70}"/>
              </a:ext>
            </a:extLst>
          </p:cNvPr>
          <p:cNvSpPr>
            <a:spLocks noGrp="1"/>
          </p:cNvSpPr>
          <p:nvPr>
            <p:ph type="title"/>
          </p:nvPr>
        </p:nvSpPr>
        <p:spPr/>
        <p:txBody>
          <a:bodyPr/>
          <a:lstStyle/>
          <a:p>
            <a:pPr>
              <a:spcBef>
                <a:spcPct val="100000"/>
              </a:spcBef>
              <a:buSzPct val="99000"/>
            </a:pPr>
            <a:r>
              <a:rPr lang="en-US" altLang="en-US"/>
              <a:t>The Resource Order: Elements</a:t>
            </a:r>
          </a:p>
        </p:txBody>
      </p:sp>
      <p:sp>
        <p:nvSpPr>
          <p:cNvPr id="2" name="Content Placeholder 1">
            <a:extLst>
              <a:ext uri="{FF2B5EF4-FFF2-40B4-BE49-F238E27FC236}">
                <a16:creationId xmlns:a16="http://schemas.microsoft.com/office/drawing/2014/main" id="{7F26F9D4-9CFE-42F6-8252-B04A1A5DB2E4}"/>
              </a:ext>
            </a:extLst>
          </p:cNvPr>
          <p:cNvSpPr>
            <a:spLocks noGrp="1"/>
          </p:cNvSpPr>
          <p:nvPr>
            <p:ph idx="1"/>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Organizations that request resources should provide enough detail to ensure that those receiving the request understand what is needed. Using NIMS resource names and types helps ensure that requests are clearly communicated and understood.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Requesting organizations should include the following information in the request: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Detailed item description including quantity, kind, and type (if known), or a description of required capability and/or intended use</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Required arrival date and time</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Required delivery or reporting location</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position title of the individual to whom the resource should report</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Any incident-specific health or safety concerns (e.g., vaccinations, adverse living/working conditions, or identified environmental hazards)</a:t>
            </a:r>
            <a:endParaRPr lang="en-US"/>
          </a:p>
        </p:txBody>
      </p:sp>
      <p:sp>
        <p:nvSpPr>
          <p:cNvPr id="3" name="Slide Number Placeholder 2">
            <a:extLst>
              <a:ext uri="{FF2B5EF4-FFF2-40B4-BE49-F238E27FC236}">
                <a16:creationId xmlns:a16="http://schemas.microsoft.com/office/drawing/2014/main" id="{8349D817-FA7D-4C4F-8F06-2962CDC3BC8E}"/>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20</a:t>
            </a:fld>
            <a:endParaRPr lang="en-US" alt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77CDAD4-0FF0-471B-856E-FD3E6BA27BBA}"/>
              </a:ext>
            </a:extLst>
          </p:cNvPr>
          <p:cNvSpPr>
            <a:spLocks noGrp="1"/>
          </p:cNvSpPr>
          <p:nvPr>
            <p:ph type="title"/>
          </p:nvPr>
        </p:nvSpPr>
        <p:spPr/>
        <p:txBody>
          <a:bodyPr/>
          <a:lstStyle/>
          <a:p>
            <a:pPr>
              <a:spcBef>
                <a:spcPct val="100000"/>
              </a:spcBef>
              <a:buSzPct val="99000"/>
            </a:pPr>
            <a:r>
              <a:rPr lang="en-US" altLang="en-US"/>
              <a:t>The Resource Order: Documentation</a:t>
            </a:r>
          </a:p>
        </p:txBody>
      </p:sp>
      <p:sp>
        <p:nvSpPr>
          <p:cNvPr id="2" name="Content Placeholder 1">
            <a:extLst>
              <a:ext uri="{FF2B5EF4-FFF2-40B4-BE49-F238E27FC236}">
                <a16:creationId xmlns:a16="http://schemas.microsoft.com/office/drawing/2014/main" id="{931336BB-D374-4CD6-A944-F187D19C29B5}"/>
              </a:ext>
            </a:extLst>
          </p:cNvPr>
          <p:cNvSpPr>
            <a:spLocks noGrp="1"/>
          </p:cNvSpPr>
          <p:nvPr>
            <p:ph sz="quarter" idx="13"/>
          </p:nvPr>
        </p:nvSpPr>
        <p:spPr>
          <a:xfrm>
            <a:off x="457200" y="1153077"/>
            <a:ext cx="4733925" cy="4492625"/>
          </a:xfrm>
        </p:spPr>
        <p:txBody>
          <a:bodyPr>
            <a:normAutofit fontScale="55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Resource orders should also document action taken on a request, including but not limited to:</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Contacts with sources or potential sources for the resource request.</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Source for the responding resource.</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Identification of the responding resource (name, ID number, transporting company, etc.).</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Estimated time of arrival.</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Estimated cost.</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Changes to the order made by Command, or the position placing the order. </a:t>
            </a:r>
          </a:p>
          <a:p>
            <a:pPr>
              <a:spcBef>
                <a:spcPct val="100000"/>
              </a:spcBef>
              <a:buSzPct val="99000"/>
            </a:pPr>
            <a:r>
              <a:rPr lang="en-US" altLang="en-US" kern="1200" dirty="0">
                <a:latin typeface="Arial" panose="020B0604020202020204" pitchFamily="34" charset="0"/>
                <a:cs typeface="Arial" panose="020B0604020202020204" pitchFamily="34" charset="0"/>
                <a:sym typeface="Arial" panose="020B0604020202020204" pitchFamily="34" charset="0"/>
              </a:rPr>
              <a:t>Such detailed information is often critical in tracking resource status through multiple staff changes and operational periods. </a:t>
            </a:r>
            <a:endParaRPr lang="en-US" dirty="0"/>
          </a:p>
        </p:txBody>
      </p:sp>
      <p:pic>
        <p:nvPicPr>
          <p:cNvPr id="8" name="Picture 4" descr="Spiral bound Calendar showing 1 month">
            <a:extLst>
              <a:ext uri="{FF2B5EF4-FFF2-40B4-BE49-F238E27FC236}">
                <a16:creationId xmlns:a16="http://schemas.microsoft.com/office/drawing/2014/main" id="{B5774EB2-4F51-42A3-A9E4-D8A428AF475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716587" y="2500907"/>
            <a:ext cx="2389188" cy="149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91B6DCB-1423-4DB4-80D2-BE75397DA21B}"/>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21</a:t>
            </a:fld>
            <a:endParaRPr lang="en-US" altLang="en-US"/>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0B55BF6-5197-44A5-995A-567ADE79F351}"/>
              </a:ext>
            </a:extLst>
          </p:cNvPr>
          <p:cNvSpPr>
            <a:spLocks noGrp="1"/>
          </p:cNvSpPr>
          <p:nvPr>
            <p:ph type="title"/>
          </p:nvPr>
        </p:nvSpPr>
        <p:spPr/>
        <p:txBody>
          <a:bodyPr/>
          <a:lstStyle/>
          <a:p>
            <a:pPr>
              <a:spcBef>
                <a:spcPct val="100000"/>
              </a:spcBef>
              <a:buSzPct val="99000"/>
            </a:pPr>
            <a:r>
              <a:rPr lang="en-US" altLang="en-US" dirty="0"/>
              <a:t>Resource Order (ICS 213RR) </a:t>
            </a:r>
          </a:p>
        </p:txBody>
      </p:sp>
      <p:sp>
        <p:nvSpPr>
          <p:cNvPr id="2" name="Content Placeholder 1">
            <a:extLst>
              <a:ext uri="{FF2B5EF4-FFF2-40B4-BE49-F238E27FC236}">
                <a16:creationId xmlns:a16="http://schemas.microsoft.com/office/drawing/2014/main" id="{065C3FF9-A6C3-4A92-BB67-C8D4EB1E9C4E}"/>
              </a:ext>
            </a:extLst>
          </p:cNvPr>
          <p:cNvSpPr>
            <a:spLocks noGrp="1"/>
          </p:cNvSpPr>
          <p:nvPr>
            <p:ph sz="quarter" idx="13"/>
          </p:nvPr>
        </p:nvSpPr>
        <p:spPr/>
        <p:txBody>
          <a:bodyPr>
            <a:normAutofit lnSpcReduction="10000"/>
          </a:bodyPr>
          <a:lstStyle/>
          <a:p>
            <a:pPr>
              <a:spcBef>
                <a:spcPct val="100000"/>
              </a:spcBef>
              <a:buSzPct val="99000"/>
            </a:pPr>
            <a:r>
              <a:rPr lang="en-US" altLang="en-US" kern="1200" dirty="0">
                <a:latin typeface="Arial" panose="020B0604020202020204" pitchFamily="34" charset="0"/>
                <a:cs typeface="Arial" panose="020B0604020202020204" pitchFamily="34" charset="0"/>
                <a:sym typeface="Arial" panose="020B0604020202020204" pitchFamily="34" charset="0"/>
              </a:rPr>
              <a:t>The Logistics Section may use the Resource Order form (ICS 213RR) to record the type and quantity of resources requested to be ordered. In addition, this form is used to track the status of the resources after they are received.</a:t>
            </a:r>
            <a:endParaRPr lang="en-US" dirty="0"/>
          </a:p>
        </p:txBody>
      </p:sp>
      <p:pic>
        <p:nvPicPr>
          <p:cNvPr id="8" name="Picture 5" descr="Visual of ICS 213 RR Form">
            <a:extLst>
              <a:ext uri="{FF2B5EF4-FFF2-40B4-BE49-F238E27FC236}">
                <a16:creationId xmlns:a16="http://schemas.microsoft.com/office/drawing/2014/main" id="{A5B578BF-BF7D-46CC-97AB-D66273B16DB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804885" y="3174154"/>
            <a:ext cx="3534229" cy="253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57A614F-0F28-44D4-850E-64A4182590F0}"/>
              </a:ext>
            </a:extLst>
          </p:cNvPr>
          <p:cNvSpPr>
            <a:spLocks noGrp="1"/>
          </p:cNvSpPr>
          <p:nvPr>
            <p:ph type="sldNum" sz="quarter" idx="17"/>
          </p:nvPr>
        </p:nvSpPr>
        <p:spPr/>
        <p:txBody>
          <a:bodyPr/>
          <a:lstStyle/>
          <a:p>
            <a:pPr>
              <a:spcBef>
                <a:spcPct val="100000"/>
              </a:spcBef>
              <a:buSzPct val="99000"/>
            </a:pPr>
            <a:fld id="{EC1A148D-870D-4F3E-8502-9479F5E7D228}" type="slidenum">
              <a:rPr lang="en-US" altLang="en-US" smtClean="0"/>
              <a:pPr>
                <a:spcBef>
                  <a:spcPct val="100000"/>
                </a:spcBef>
                <a:buSzPct val="99000"/>
              </a:pPr>
              <a:t>22</a:t>
            </a:fld>
            <a:endParaRPr lang="en-US" altLang="en-US"/>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B0CA49-EA6E-4E27-AA53-1D78037A4885}"/>
              </a:ext>
            </a:extLst>
          </p:cNvPr>
          <p:cNvSpPr>
            <a:spLocks noGrp="1"/>
          </p:cNvSpPr>
          <p:nvPr>
            <p:ph idx="1"/>
          </p:nvPr>
        </p:nvSpPr>
        <p:spPr/>
        <p:txBody>
          <a:bodyPr>
            <a:normAutofit fontScale="92500" lnSpcReduction="10000"/>
          </a:bodyPr>
          <a:lstStyle/>
          <a:p>
            <a:pPr>
              <a:spcBef>
                <a:spcPct val="100000"/>
              </a:spcBef>
              <a:buSzPct val="99000"/>
              <a:tabLst/>
            </a:pPr>
            <a:r>
              <a:rPr lang="en-US" altLang="en-US" b="1" kern="1200" dirty="0">
                <a:latin typeface="Arial" panose="020B0604020202020204" pitchFamily="34" charset="0"/>
                <a:cs typeface="Arial" panose="020B0604020202020204" pitchFamily="34" charset="0"/>
                <a:sym typeface="Arial" panose="020B0604020202020204" pitchFamily="34" charset="0"/>
              </a:rPr>
              <a:t>Instructions</a:t>
            </a:r>
            <a:r>
              <a:rPr lang="en-US" altLang="en-US" kern="1200" dirty="0">
                <a:latin typeface="Arial" panose="020B0604020202020204" pitchFamily="34" charset="0"/>
                <a:cs typeface="Arial" panose="020B0604020202020204" pitchFamily="34" charset="0"/>
                <a:sym typeface="Arial" panose="020B0604020202020204" pitchFamily="34" charset="0"/>
              </a:rPr>
              <a:t>: Working with your table group . . . </a:t>
            </a:r>
          </a:p>
          <a:p>
            <a:pPr marL="514350" indent="-514350">
              <a:spcBef>
                <a:spcPct val="100000"/>
              </a:spcBef>
              <a:buSzPct val="99000"/>
              <a:buFont typeface="+mj-lt"/>
              <a:buAutoNum type="arabicPeriod"/>
              <a:tabLst/>
            </a:pPr>
            <a:r>
              <a:rPr lang="en-US" altLang="en-US" kern="1200" dirty="0">
                <a:latin typeface="Arial" panose="020B0604020202020204" pitchFamily="34" charset="0"/>
                <a:cs typeface="Arial" panose="020B0604020202020204" pitchFamily="34" charset="0"/>
                <a:sym typeface="Arial" panose="020B0604020202020204" pitchFamily="34" charset="0"/>
              </a:rPr>
              <a:t>Read the scenario below in your Student Manual. </a:t>
            </a:r>
          </a:p>
          <a:p>
            <a:pPr marL="514350" indent="-514350">
              <a:spcBef>
                <a:spcPct val="100000"/>
              </a:spcBef>
              <a:buSzPct val="99000"/>
              <a:buFont typeface="+mj-lt"/>
              <a:buAutoNum type="arabicPeriod"/>
              <a:tabLst/>
            </a:pPr>
            <a:r>
              <a:rPr lang="en-US" altLang="en-US" kern="1200" dirty="0">
                <a:latin typeface="Arial" panose="020B0604020202020204" pitchFamily="34" charset="0"/>
                <a:cs typeface="Arial" panose="020B0604020202020204" pitchFamily="34" charset="0"/>
                <a:sym typeface="Arial" panose="020B0604020202020204" pitchFamily="34" charset="0"/>
              </a:rPr>
              <a:t>Review the resource orders and identify missing information that would be needed for each order to be successfully processed. </a:t>
            </a:r>
          </a:p>
          <a:p>
            <a:pPr marL="514350" indent="-514350">
              <a:spcBef>
                <a:spcPct val="100000"/>
              </a:spcBef>
              <a:buSzPct val="99000"/>
              <a:buFont typeface="+mj-lt"/>
              <a:buAutoNum type="arabicPeriod"/>
              <a:tabLst/>
            </a:pPr>
            <a:r>
              <a:rPr lang="en-US" altLang="en-US" kern="1200" dirty="0">
                <a:latin typeface="Arial" panose="020B0604020202020204" pitchFamily="34" charset="0"/>
                <a:cs typeface="Arial" panose="020B0604020202020204" pitchFamily="34" charset="0"/>
                <a:sym typeface="Arial" panose="020B0604020202020204" pitchFamily="34" charset="0"/>
              </a:rPr>
              <a:t>Write your answers on chart paper. </a:t>
            </a:r>
          </a:p>
          <a:p>
            <a:pPr marL="514350" indent="-514350">
              <a:spcBef>
                <a:spcPct val="100000"/>
              </a:spcBef>
              <a:buSzPct val="99000"/>
              <a:buFont typeface="+mj-lt"/>
              <a:buAutoNum type="arabicPeriod"/>
              <a:tabLst/>
            </a:pPr>
            <a:r>
              <a:rPr lang="en-US" altLang="en-US" kern="1200" dirty="0">
                <a:latin typeface="Arial" panose="020B0604020202020204" pitchFamily="34" charset="0"/>
                <a:cs typeface="Arial" panose="020B0604020202020204" pitchFamily="34" charset="0"/>
                <a:sym typeface="Arial" panose="020B0604020202020204" pitchFamily="34" charset="0"/>
              </a:rPr>
              <a:t>Select a spokesperson and be prepared to present your answers in 5 minutes. </a:t>
            </a:r>
            <a:endParaRPr lang="en-US" dirty="0"/>
          </a:p>
        </p:txBody>
      </p:sp>
      <p:sp>
        <p:nvSpPr>
          <p:cNvPr id="3" name="Title 2">
            <a:extLst>
              <a:ext uri="{FF2B5EF4-FFF2-40B4-BE49-F238E27FC236}">
                <a16:creationId xmlns:a16="http://schemas.microsoft.com/office/drawing/2014/main" id="{9A22E6A1-5C62-4F28-A40B-EA8B6FBFB0A0}"/>
              </a:ext>
            </a:extLst>
          </p:cNvPr>
          <p:cNvSpPr>
            <a:spLocks noGrp="1"/>
          </p:cNvSpPr>
          <p:nvPr>
            <p:ph type="title"/>
          </p:nvPr>
        </p:nvSpPr>
        <p:spPr/>
        <p:txBody>
          <a:bodyPr/>
          <a:lstStyle/>
          <a:p>
            <a:pPr>
              <a:buSzPct val="99000"/>
            </a:pPr>
            <a:r>
              <a:rPr lang="en-US" dirty="0"/>
              <a:t>Activity 4.2: Resource Ordering</a:t>
            </a:r>
          </a:p>
        </p:txBody>
      </p:sp>
      <p:sp>
        <p:nvSpPr>
          <p:cNvPr id="4" name="Slide Number Placeholder 3">
            <a:extLst>
              <a:ext uri="{FF2B5EF4-FFF2-40B4-BE49-F238E27FC236}">
                <a16:creationId xmlns:a16="http://schemas.microsoft.com/office/drawing/2014/main" id="{A8E0E68F-9821-42E8-8976-E31053A89DDB}"/>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23</a:t>
            </a:fld>
            <a:endParaRPr lang="en-US" altLang="en-US"/>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836A48D-10DF-48A9-A03E-5F643EA03CFD}"/>
              </a:ext>
            </a:extLst>
          </p:cNvPr>
          <p:cNvSpPr>
            <a:spLocks noGrp="1"/>
          </p:cNvSpPr>
          <p:nvPr>
            <p:ph type="title"/>
          </p:nvPr>
        </p:nvSpPr>
        <p:spPr/>
        <p:txBody>
          <a:bodyPr/>
          <a:lstStyle/>
          <a:p>
            <a:pPr>
              <a:spcBef>
                <a:spcPct val="100000"/>
              </a:spcBef>
              <a:buSzPct val="99000"/>
            </a:pPr>
            <a:r>
              <a:rPr lang="en-US" altLang="en-US"/>
              <a:t>Tasking by Requirements</a:t>
            </a:r>
          </a:p>
        </p:txBody>
      </p:sp>
      <p:sp>
        <p:nvSpPr>
          <p:cNvPr id="2" name="Content Placeholder 1">
            <a:extLst>
              <a:ext uri="{FF2B5EF4-FFF2-40B4-BE49-F238E27FC236}">
                <a16:creationId xmlns:a16="http://schemas.microsoft.com/office/drawing/2014/main" id="{374B749D-6E16-47BD-B0C4-D4697B982545}"/>
              </a:ext>
            </a:extLst>
          </p:cNvPr>
          <p:cNvSpPr>
            <a:spLocks noGrp="1"/>
          </p:cNvSpPr>
          <p:nvPr>
            <p:ph sz="quarter" idx="13"/>
          </p:nvPr>
        </p:nvSpPr>
        <p:spPr>
          <a:xfrm>
            <a:off x="457200" y="1153077"/>
            <a:ext cx="4657725" cy="4492625"/>
          </a:xfrm>
        </p:spPr>
        <p:txBody>
          <a:bodyPr>
            <a:noAutofit/>
          </a:bodyPr>
          <a:lstStyle/>
          <a:p>
            <a:pPr>
              <a:spcBef>
                <a:spcPts val="1200"/>
              </a:spcBef>
              <a:buSzPct val="99000"/>
              <a:tabLst/>
            </a:pPr>
            <a:r>
              <a:rPr lang="en-US" altLang="en-US" sz="1600" kern="1200" dirty="0">
                <a:latin typeface="Arial" panose="020B0604020202020204" pitchFamily="34" charset="0"/>
                <a:cs typeface="Arial" panose="020B0604020202020204" pitchFamily="34" charset="0"/>
                <a:sym typeface="Arial" panose="020B0604020202020204" pitchFamily="34" charset="0"/>
              </a:rPr>
              <a:t>Occasionally, incident personnel may not know the specific resource or mix of resources necessary to complete a task. In such situations, it is advisable to state the requirement rather than request specific tactical or support resources. </a:t>
            </a:r>
          </a:p>
          <a:p>
            <a:pPr>
              <a:spcBef>
                <a:spcPts val="1200"/>
              </a:spcBef>
              <a:buSzPct val="99000"/>
              <a:tabLst/>
            </a:pPr>
            <a:r>
              <a:rPr lang="en-US" altLang="en-US" sz="1600" kern="1200" dirty="0">
                <a:latin typeface="Arial" panose="020B0604020202020204" pitchFamily="34" charset="0"/>
                <a:cs typeface="Arial" panose="020B0604020202020204" pitchFamily="34" charset="0"/>
                <a:sym typeface="Arial" panose="020B0604020202020204" pitchFamily="34" charset="0"/>
              </a:rPr>
              <a:t>By clearly identifying the requirement, the agency fulfilling the order has the discretion to determine the optimal mix of resources and support needed.</a:t>
            </a:r>
          </a:p>
          <a:p>
            <a:pPr>
              <a:spcBef>
                <a:spcPts val="1200"/>
              </a:spcBef>
              <a:buSzPct val="99000"/>
              <a:tabLst/>
            </a:pPr>
            <a:r>
              <a:rPr lang="en-US" altLang="en-US" sz="1600" kern="1200" dirty="0">
                <a:latin typeface="Arial" panose="020B0604020202020204" pitchFamily="34" charset="0"/>
                <a:cs typeface="Arial" panose="020B0604020202020204" pitchFamily="34" charset="0"/>
                <a:sym typeface="Arial" panose="020B0604020202020204" pitchFamily="34" charset="0"/>
              </a:rPr>
              <a:t>For example, many local governments use a requirements-based approach with the American Red Cross for providing shelter services. The order describes the population needing shelter (location, size, special needs, and estimated timeframe) and the American Red Cross selects an appropriate facility and provides staff, equipment and supplies, and other resources. </a:t>
            </a:r>
            <a:endParaRPr lang="en-US" sz="1600" dirty="0"/>
          </a:p>
        </p:txBody>
      </p:sp>
      <p:pic>
        <p:nvPicPr>
          <p:cNvPr id="8" name="Picture 4" descr="American Red Cross shelter">
            <a:extLst>
              <a:ext uri="{FF2B5EF4-FFF2-40B4-BE49-F238E27FC236}">
                <a16:creationId xmlns:a16="http://schemas.microsoft.com/office/drawing/2014/main" id="{12555550-C380-4820-B3B7-BDA25206256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0A3A143-39D7-49C6-B757-F92C2AC82851}"/>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24</a:t>
            </a:fld>
            <a:endParaRPr lang="en-US" altLang="en-US"/>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A158C59-6C01-4FA9-A6CF-E0483FD6AA6B}"/>
              </a:ext>
            </a:extLst>
          </p:cNvPr>
          <p:cNvSpPr>
            <a:spLocks noGrp="1"/>
          </p:cNvSpPr>
          <p:nvPr>
            <p:ph type="title"/>
          </p:nvPr>
        </p:nvSpPr>
        <p:spPr/>
        <p:txBody>
          <a:bodyPr/>
          <a:lstStyle/>
          <a:p>
            <a:pPr>
              <a:spcBef>
                <a:spcPct val="100000"/>
              </a:spcBef>
              <a:buSzPct val="99000"/>
            </a:pPr>
            <a:r>
              <a:rPr lang="en-US" altLang="en-US"/>
              <a:t>Placing Orders</a:t>
            </a:r>
          </a:p>
        </p:txBody>
      </p:sp>
      <p:sp>
        <p:nvSpPr>
          <p:cNvPr id="2" name="Content Placeholder 1">
            <a:extLst>
              <a:ext uri="{FF2B5EF4-FFF2-40B4-BE49-F238E27FC236}">
                <a16:creationId xmlns:a16="http://schemas.microsoft.com/office/drawing/2014/main" id="{8E05573C-D94A-4BF7-9D41-A4E687BBE0A1}"/>
              </a:ext>
            </a:extLst>
          </p:cNvPr>
          <p:cNvSpPr>
            <a:spLocks noGrp="1"/>
          </p:cNvSpPr>
          <p:nvPr>
            <p:ph sz="quarter" idx="13"/>
          </p:nvPr>
        </p:nvSpPr>
        <p:spPr>
          <a:xfrm>
            <a:off x="457200" y="1153077"/>
            <a:ext cx="4591050" cy="4492625"/>
          </a:xfrm>
        </p:spPr>
        <p:txBody>
          <a:bodyPr>
            <a:normAutofit fontScale="625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During smaller incidents, where only one jurisdiction or agency is primarily involved, the resource order is typically prepared at the incident, approved by the Incident Commander, and transmitted from the incident to the jurisdiction or agency ordering point.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Methods for placing orders may include:</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Verbal (face to face, telephone, radio, Voice Over IP)</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Electronic (data transmitted by computer based systems, electronic messaging, e-mail, or fax)</a:t>
            </a:r>
          </a:p>
          <a:p>
            <a:pPr>
              <a:spcBef>
                <a:spcPct val="100000"/>
              </a:spcBef>
              <a:buSzPct val="99000"/>
            </a:pPr>
            <a:r>
              <a:rPr lang="en-US" altLang="en-US" kern="1200" dirty="0">
                <a:latin typeface="Arial" panose="020B0604020202020204" pitchFamily="34" charset="0"/>
                <a:cs typeface="Arial" panose="020B0604020202020204" pitchFamily="34" charset="0"/>
                <a:sym typeface="Arial" panose="020B0604020202020204" pitchFamily="34" charset="0"/>
              </a:rPr>
              <a:t>For all incidents, using a single-point ordering system is the preferred approach.</a:t>
            </a:r>
            <a:endParaRPr lang="en-US" dirty="0"/>
          </a:p>
        </p:txBody>
      </p:sp>
      <p:pic>
        <p:nvPicPr>
          <p:cNvPr id="8" name="Picture 4" descr="Firefighter">
            <a:extLst>
              <a:ext uri="{FF2B5EF4-FFF2-40B4-BE49-F238E27FC236}">
                <a16:creationId xmlns:a16="http://schemas.microsoft.com/office/drawing/2014/main" id="{FFF9C924-7D80-427D-BBCE-5BCCF4B0974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32F3332-A4DE-48A7-B74A-7A7B473E0D5A}"/>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25</a:t>
            </a:fld>
            <a:endParaRPr lang="en-US" altLang="en-US"/>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6A58DDF-2252-4052-9BE6-F8311A9F4808}"/>
              </a:ext>
            </a:extLst>
          </p:cNvPr>
          <p:cNvSpPr>
            <a:spLocks noGrp="1"/>
          </p:cNvSpPr>
          <p:nvPr>
            <p:ph type="title"/>
          </p:nvPr>
        </p:nvSpPr>
        <p:spPr/>
        <p:txBody>
          <a:bodyPr/>
          <a:lstStyle/>
          <a:p>
            <a:pPr>
              <a:spcBef>
                <a:spcPct val="100000"/>
              </a:spcBef>
              <a:buSzPct val="99000"/>
            </a:pPr>
            <a:r>
              <a:rPr lang="en-US" altLang="en-US" dirty="0"/>
              <a:t>Single-Point Versus Multipoint Resource Ordering (1 of 5)</a:t>
            </a:r>
          </a:p>
        </p:txBody>
      </p:sp>
      <p:sp>
        <p:nvSpPr>
          <p:cNvPr id="2" name="Content Placeholder 1">
            <a:extLst>
              <a:ext uri="{FF2B5EF4-FFF2-40B4-BE49-F238E27FC236}">
                <a16:creationId xmlns:a16="http://schemas.microsoft.com/office/drawing/2014/main" id="{960452D6-7FFB-42CF-A2DC-34ABC427AB2A}"/>
              </a:ext>
            </a:extLst>
          </p:cNvPr>
          <p:cNvSpPr>
            <a:spLocks noGrp="1"/>
          </p:cNvSpPr>
          <p:nvPr>
            <p:ph idx="1"/>
          </p:nvPr>
        </p:nvSpPr>
        <p:spPr/>
        <p:txBody>
          <a:bodyPr/>
          <a:lstStyle/>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Single-Point Resource Ordering:</a:t>
            </a:r>
            <a:r>
              <a:rPr lang="en-US" altLang="en-US" kern="1200">
                <a:latin typeface="Arial" panose="020B0604020202020204" pitchFamily="34" charset="0"/>
                <a:cs typeface="Arial" panose="020B0604020202020204" pitchFamily="34" charset="0"/>
                <a:sym typeface="Arial" panose="020B0604020202020204" pitchFamily="34" charset="0"/>
              </a:rPr>
              <a:t> The concept of single-point resource ordering is that the burden of finding the requested resources is placed on the responsible jurisdiction/agency dispatch/ordering center and not on the incident organization.</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Single-point resource ordering (i.e., ordering all resources through one dispatch/ordering center) is usually the preferred method. </a:t>
            </a:r>
            <a:endParaRPr lang="en-US"/>
          </a:p>
        </p:txBody>
      </p:sp>
      <p:sp>
        <p:nvSpPr>
          <p:cNvPr id="3" name="Slide Number Placeholder 2">
            <a:extLst>
              <a:ext uri="{FF2B5EF4-FFF2-40B4-BE49-F238E27FC236}">
                <a16:creationId xmlns:a16="http://schemas.microsoft.com/office/drawing/2014/main" id="{6DE012DC-0E8A-4A11-9EE6-027201781670}"/>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26</a:t>
            </a:fld>
            <a:endParaRPr lang="en-US" altLang="en-US"/>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00DDC3-3713-4A23-A902-274C33482F7A}"/>
              </a:ext>
            </a:extLst>
          </p:cNvPr>
          <p:cNvSpPr>
            <a:spLocks noGrp="1"/>
          </p:cNvSpPr>
          <p:nvPr>
            <p:ph type="title"/>
          </p:nvPr>
        </p:nvSpPr>
        <p:spPr/>
        <p:txBody>
          <a:bodyPr/>
          <a:lstStyle/>
          <a:p>
            <a:pPr>
              <a:buSzPct val="99000"/>
            </a:pPr>
            <a:r>
              <a:rPr lang="en-US" dirty="0"/>
              <a:t>Single-Point Versus Multipoint Resource Ordering (2 of 5)</a:t>
            </a:r>
          </a:p>
        </p:txBody>
      </p:sp>
      <p:pic>
        <p:nvPicPr>
          <p:cNvPr id="6" name="Picture 3" descr="The Operations Section, Planning Section, Finance/Admin Section, and Command staff all flow into the Logistics Section. Command approval is required. At that point it can them move to the Agency/Multiagency Ordering Point.">
            <a:extLst>
              <a:ext uri="{FF2B5EF4-FFF2-40B4-BE49-F238E27FC236}">
                <a16:creationId xmlns:a16="http://schemas.microsoft.com/office/drawing/2014/main" id="{A5136CC9-1809-4E71-9943-2CDB8D811D6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3403" y="1068388"/>
            <a:ext cx="5957194"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4F412C2-CF75-43B2-B114-1BB53E319A0C}"/>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27</a:t>
            </a:fld>
            <a:endParaRPr lang="en-US" alt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8A281-C5F0-461A-ABB8-468689375224}"/>
              </a:ext>
            </a:extLst>
          </p:cNvPr>
          <p:cNvSpPr>
            <a:spLocks noGrp="1"/>
          </p:cNvSpPr>
          <p:nvPr>
            <p:ph idx="1"/>
          </p:nvPr>
        </p:nvSpPr>
        <p:spPr/>
        <p:txBody>
          <a:bodyPr>
            <a:normAutofit fontScale="70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However, single-point resource ordering may not be feasible when:</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dispatch/ordering center becomes overloaded with other activity and is unable to handle new requests in a timely manner.</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Assisting agencies at the incident have policies that require all resource orders be made through their respective dispatch/ordering centers.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Special situations relating to the order necessitate that personnel at the incident discuss the details of the request directly with an off-site agency or private-sector provider.</a:t>
            </a:r>
          </a:p>
          <a:p>
            <a:pPr>
              <a:spcBef>
                <a:spcPct val="100000"/>
              </a:spcBef>
              <a:buSzPct val="99000"/>
            </a:pPr>
            <a:r>
              <a:rPr lang="en-US" altLang="en-US" b="1" kern="1200">
                <a:latin typeface="Arial" panose="020B0604020202020204" pitchFamily="34" charset="0"/>
                <a:cs typeface="Arial" panose="020B0604020202020204" pitchFamily="34" charset="0"/>
                <a:sym typeface="Arial" panose="020B0604020202020204" pitchFamily="34" charset="0"/>
              </a:rPr>
              <a:t>Multipoint Resource Ordering:</a:t>
            </a:r>
            <a:r>
              <a:rPr lang="en-US" altLang="en-US" kern="1200">
                <a:latin typeface="Arial" panose="020B0604020202020204" pitchFamily="34" charset="0"/>
                <a:cs typeface="Arial" panose="020B0604020202020204" pitchFamily="34" charset="0"/>
                <a:sym typeface="Arial" panose="020B0604020202020204" pitchFamily="34" charset="0"/>
              </a:rPr>
              <a:t> Multipoint ordering is when the incident orders resources from several different ordering points and/or the private sector. </a:t>
            </a:r>
            <a:r>
              <a:rPr lang="en-US" altLang="en-US" b="1" kern="1200">
                <a:latin typeface="Arial" panose="020B0604020202020204" pitchFamily="34" charset="0"/>
                <a:cs typeface="Arial" panose="020B0604020202020204" pitchFamily="34" charset="0"/>
                <a:sym typeface="Arial" panose="020B0604020202020204" pitchFamily="34" charset="0"/>
              </a:rPr>
              <a:t>Multipoint off-incident resource ordering should be done only when necessary. </a:t>
            </a:r>
            <a:endParaRPr lang="en-US"/>
          </a:p>
        </p:txBody>
      </p:sp>
      <p:sp>
        <p:nvSpPr>
          <p:cNvPr id="3" name="Title 2">
            <a:extLst>
              <a:ext uri="{FF2B5EF4-FFF2-40B4-BE49-F238E27FC236}">
                <a16:creationId xmlns:a16="http://schemas.microsoft.com/office/drawing/2014/main" id="{2A118C46-7C0D-4D5E-BAE7-219ED731380E}"/>
              </a:ext>
            </a:extLst>
          </p:cNvPr>
          <p:cNvSpPr>
            <a:spLocks noGrp="1"/>
          </p:cNvSpPr>
          <p:nvPr>
            <p:ph type="title"/>
          </p:nvPr>
        </p:nvSpPr>
        <p:spPr/>
        <p:txBody>
          <a:bodyPr/>
          <a:lstStyle/>
          <a:p>
            <a:pPr>
              <a:buSzPct val="99000"/>
            </a:pPr>
            <a:r>
              <a:rPr lang="en-US" dirty="0"/>
              <a:t>Single-Point Versus Multipoint Resource Ordering (3 of 5)</a:t>
            </a:r>
          </a:p>
        </p:txBody>
      </p:sp>
      <p:sp>
        <p:nvSpPr>
          <p:cNvPr id="4" name="Slide Number Placeholder 3">
            <a:extLst>
              <a:ext uri="{FF2B5EF4-FFF2-40B4-BE49-F238E27FC236}">
                <a16:creationId xmlns:a16="http://schemas.microsoft.com/office/drawing/2014/main" id="{C2E85885-09B3-4F59-9282-29A8D555A75A}"/>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28</a:t>
            </a:fld>
            <a:endParaRPr lang="en-US" altLang="en-US"/>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7ADD0-3577-4CBD-825B-590A10AB6B24}"/>
              </a:ext>
            </a:extLst>
          </p:cNvPr>
          <p:cNvSpPr>
            <a:spLocks noGrp="1"/>
          </p:cNvSpPr>
          <p:nvPr>
            <p:ph type="title"/>
          </p:nvPr>
        </p:nvSpPr>
        <p:spPr/>
        <p:txBody>
          <a:bodyPr/>
          <a:lstStyle/>
          <a:p>
            <a:pPr>
              <a:buSzPct val="99000"/>
            </a:pPr>
            <a:r>
              <a:rPr lang="en-US" dirty="0"/>
              <a:t>Single-Point Versus Multipoint Resource Ordering (4 of 5)</a:t>
            </a:r>
          </a:p>
        </p:txBody>
      </p:sp>
      <p:pic>
        <p:nvPicPr>
          <p:cNvPr id="6" name="Picture 3" descr="Organizational chart on multipoint ordering. Operations Section, Planning Section, Finance/Admin Section, and Command Staff point towards Logistics Section. Logistics section has a connection to the Command Approval and points up to Agency 1, Agency 2, and Agency 3 ordering point.">
            <a:extLst>
              <a:ext uri="{FF2B5EF4-FFF2-40B4-BE49-F238E27FC236}">
                <a16:creationId xmlns:a16="http://schemas.microsoft.com/office/drawing/2014/main" id="{0E8E4B23-13EA-4399-8174-61D2B9F4BDD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38050"/>
            <a:ext cx="8229600" cy="450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1E206BA-7125-4E10-8701-A2496E310D2F}"/>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29</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AE732C1-2885-4389-8C4D-E0B8F800067A}"/>
              </a:ext>
            </a:extLst>
          </p:cNvPr>
          <p:cNvSpPr>
            <a:spLocks noGrp="1"/>
          </p:cNvSpPr>
          <p:nvPr>
            <p:ph type="title"/>
          </p:nvPr>
        </p:nvSpPr>
        <p:spPr/>
        <p:txBody>
          <a:bodyPr/>
          <a:lstStyle/>
          <a:p>
            <a:pPr>
              <a:spcBef>
                <a:spcPct val="100000"/>
              </a:spcBef>
              <a:buSzPct val="99000"/>
            </a:pPr>
            <a:r>
              <a:rPr lang="en-US" altLang="en-US"/>
              <a:t>Sizeup</a:t>
            </a:r>
          </a:p>
        </p:txBody>
      </p:sp>
      <p:sp>
        <p:nvSpPr>
          <p:cNvPr id="2" name="Content Placeholder 1">
            <a:extLst>
              <a:ext uri="{FF2B5EF4-FFF2-40B4-BE49-F238E27FC236}">
                <a16:creationId xmlns:a16="http://schemas.microsoft.com/office/drawing/2014/main" id="{6FD56F1D-E0F9-4EFF-8BA9-9EED9832A0B3}"/>
              </a:ext>
            </a:extLst>
          </p:cNvPr>
          <p:cNvSpPr>
            <a:spLocks noGrp="1"/>
          </p:cNvSpPr>
          <p:nvPr>
            <p:ph sz="quarter" idx="13"/>
          </p:nvPr>
        </p:nvSpPr>
        <p:spPr/>
        <p:txBody>
          <a:bodyPr>
            <a:normAutofit fontScale="8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first step in determining resource needs is a thorough assessment or “sizeup” of the current incident situation and future incident potential.</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This assessment provides the foundation for the incident objectives, and without it, it is impossible to identify the full range of resources that will be needed. </a:t>
            </a:r>
            <a:endParaRPr lang="en-US"/>
          </a:p>
        </p:txBody>
      </p:sp>
      <p:pic>
        <p:nvPicPr>
          <p:cNvPr id="8" name="Picture 4" descr="wildfire">
            <a:extLst>
              <a:ext uri="{FF2B5EF4-FFF2-40B4-BE49-F238E27FC236}">
                <a16:creationId xmlns:a16="http://schemas.microsoft.com/office/drawing/2014/main" id="{C146ACB0-7E45-45C7-9EE8-86B8F334249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B06BE0F-C6F8-4E0A-8172-52A5B69EE9DD}"/>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250572-B1EC-4A69-BDF6-1E4121EA52EF}"/>
              </a:ext>
            </a:extLst>
          </p:cNvPr>
          <p:cNvSpPr>
            <a:spLocks noGrp="1"/>
          </p:cNvSpPr>
          <p:nvPr>
            <p:ph idx="1"/>
          </p:nvPr>
        </p:nvSpPr>
        <p:spPr/>
        <p:txBody>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Multipoint ordering places a heavier load on incident personnel by requiring them to place orders through two or more ordering points. This method of ordering also requires tremendous coordination between and among ordering points, and increases the chances of lost or duplicated orders.</a:t>
            </a:r>
            <a:endParaRPr lang="en-US"/>
          </a:p>
        </p:txBody>
      </p:sp>
      <p:sp>
        <p:nvSpPr>
          <p:cNvPr id="3" name="Title 2">
            <a:extLst>
              <a:ext uri="{FF2B5EF4-FFF2-40B4-BE49-F238E27FC236}">
                <a16:creationId xmlns:a16="http://schemas.microsoft.com/office/drawing/2014/main" id="{C8D432F1-05B2-49AB-8FE0-56F8B07DE746}"/>
              </a:ext>
            </a:extLst>
          </p:cNvPr>
          <p:cNvSpPr>
            <a:spLocks noGrp="1"/>
          </p:cNvSpPr>
          <p:nvPr>
            <p:ph type="title"/>
          </p:nvPr>
        </p:nvSpPr>
        <p:spPr/>
        <p:txBody>
          <a:bodyPr/>
          <a:lstStyle/>
          <a:p>
            <a:pPr>
              <a:buSzPct val="99000"/>
            </a:pPr>
            <a:r>
              <a:rPr lang="en-US" dirty="0"/>
              <a:t>Single-Point Versus Multipoint Resource Ordering (5 of 5)</a:t>
            </a:r>
          </a:p>
        </p:txBody>
      </p:sp>
      <p:sp>
        <p:nvSpPr>
          <p:cNvPr id="4" name="Slide Number Placeholder 3">
            <a:extLst>
              <a:ext uri="{FF2B5EF4-FFF2-40B4-BE49-F238E27FC236}">
                <a16:creationId xmlns:a16="http://schemas.microsoft.com/office/drawing/2014/main" id="{DD093F1D-8F95-4A3C-8A64-F2369E6F0199}"/>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30</a:t>
            </a:fld>
            <a:endParaRPr lang="en-US" altLang="en-US"/>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E192DFC-7159-45B8-AA2B-5F02669C49F5}"/>
              </a:ext>
            </a:extLst>
          </p:cNvPr>
          <p:cNvSpPr>
            <a:spLocks noGrp="1"/>
          </p:cNvSpPr>
          <p:nvPr>
            <p:ph type="title"/>
          </p:nvPr>
        </p:nvSpPr>
        <p:spPr/>
        <p:txBody>
          <a:bodyPr/>
          <a:lstStyle/>
          <a:p>
            <a:pPr>
              <a:spcBef>
                <a:spcPct val="100000"/>
              </a:spcBef>
              <a:buSzPct val="99000"/>
            </a:pPr>
            <a:r>
              <a:rPr lang="en-US" altLang="en-US"/>
              <a:t>Resource Management Task 3: Mobilize</a:t>
            </a:r>
          </a:p>
        </p:txBody>
      </p:sp>
      <p:sp>
        <p:nvSpPr>
          <p:cNvPr id="2" name="Content Placeholder 1">
            <a:extLst>
              <a:ext uri="{FF2B5EF4-FFF2-40B4-BE49-F238E27FC236}">
                <a16:creationId xmlns:a16="http://schemas.microsoft.com/office/drawing/2014/main" id="{4674A2EA-FD74-49D5-B7F6-4517ABE8FDD1}"/>
              </a:ext>
            </a:extLst>
          </p:cNvPr>
          <p:cNvSpPr>
            <a:spLocks noGrp="1"/>
          </p:cNvSpPr>
          <p:nvPr>
            <p:ph sz="quarter" idx="13"/>
          </p:nvPr>
        </p:nvSpPr>
        <p:spPr>
          <a:xfrm>
            <a:off x="457200" y="1086402"/>
            <a:ext cx="5107397" cy="4492625"/>
          </a:xfrm>
        </p:spPr>
        <p:txBody>
          <a:bodyPr>
            <a:noAutofit/>
          </a:bodyPr>
          <a:lstStyle/>
          <a:p>
            <a:pPr>
              <a:spcBef>
                <a:spcPts val="12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Personnel and other resources begin mobilizing when notified by the requesting jurisdiction or by an intermediary acting on its behalf, such as the state Emergency Management Assistance Compact (EMAC) coordinator. </a:t>
            </a:r>
          </a:p>
          <a:p>
            <a:pPr>
              <a:spcBef>
                <a:spcPts val="12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At the time of notification, deploying personnel should be notified regarding: </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The date, time, and place of departure.</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Mode of transportation to the incident.</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Estimated date and time of arrival.</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Reporting location (address, contact name, and phone number).</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Anticipated incident assignment.</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Anticipated duration of deployment.</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Resource order number.</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Incident number.</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Applicable cost and funding codes.</a:t>
            </a:r>
          </a:p>
          <a:p>
            <a:pPr>
              <a:spcBef>
                <a:spcPts val="1200"/>
              </a:spcBef>
              <a:buSzPct val="99000"/>
            </a:pPr>
            <a:r>
              <a:rPr lang="en-US" altLang="en-US" sz="1200" kern="1200" dirty="0">
                <a:latin typeface="Arial" panose="020B0604020202020204" pitchFamily="34" charset="0"/>
                <a:cs typeface="Arial" panose="020B0604020202020204" pitchFamily="34" charset="0"/>
                <a:sym typeface="Arial" panose="020B0604020202020204" pitchFamily="34" charset="0"/>
              </a:rPr>
              <a:t>When resources arrive on scene, they must be formally checked in. </a:t>
            </a:r>
            <a:endParaRPr lang="en-US" sz="1200" dirty="0"/>
          </a:p>
        </p:txBody>
      </p:sp>
      <p:pic>
        <p:nvPicPr>
          <p:cNvPr id="8" name="Picture 4">
            <a:extLst>
              <a:ext uri="{FF2B5EF4-FFF2-40B4-BE49-F238E27FC236}">
                <a16:creationId xmlns:a16="http://schemas.microsoft.com/office/drawing/2014/main" id="{F0D0704D-9A61-4872-9F7A-85670129015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64597" y="1668102"/>
            <a:ext cx="2636428" cy="335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61841AA-8169-4324-A090-87279BD96C71}"/>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31</a:t>
            </a:fld>
            <a:endParaRPr lang="en-US" altLang="en-US"/>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FD9CD93-17B0-44F9-B921-36AE391B7419}"/>
              </a:ext>
            </a:extLst>
          </p:cNvPr>
          <p:cNvSpPr>
            <a:spLocks noGrp="1"/>
          </p:cNvSpPr>
          <p:nvPr>
            <p:ph type="title"/>
          </p:nvPr>
        </p:nvSpPr>
        <p:spPr/>
        <p:txBody>
          <a:bodyPr/>
          <a:lstStyle/>
          <a:p>
            <a:pPr>
              <a:spcBef>
                <a:spcPct val="100000"/>
              </a:spcBef>
              <a:buSzPct val="99000"/>
            </a:pPr>
            <a:r>
              <a:rPr lang="en-US" altLang="en-US"/>
              <a:t>Mobilization Procedures</a:t>
            </a:r>
          </a:p>
        </p:txBody>
      </p:sp>
      <p:sp>
        <p:nvSpPr>
          <p:cNvPr id="2" name="Content Placeholder 1">
            <a:extLst>
              <a:ext uri="{FF2B5EF4-FFF2-40B4-BE49-F238E27FC236}">
                <a16:creationId xmlns:a16="http://schemas.microsoft.com/office/drawing/2014/main" id="{8C2D5C77-6AF5-4DE7-851A-7A5723F114E0}"/>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Mobilization procedures should detail how staff should expect authorized notification, and designate who will physically perform the call-out. Procedures should also describe the agency's policy concerning self-dispatching and freelancing.</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There are a number of software programs that can perform simultaneous alphanumeric notifications via pager, or deliver voice messages over the telephone. Backup procedures should be developed for incidents in which normal activation procedures could be disrupted by utility failures, such as an earthquake or hurricane.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Mobilization procedures must be augmented with detailed checklists, appropriate equipment and supplies, and other job aids such as phone trees or pyramid re-call lists so that activation can be completed quickly. </a:t>
            </a:r>
            <a:endParaRPr lang="en-US"/>
          </a:p>
        </p:txBody>
      </p:sp>
      <p:pic>
        <p:nvPicPr>
          <p:cNvPr id="8" name="Picture 4" descr="Staff member making mobilization calls">
            <a:extLst>
              <a:ext uri="{FF2B5EF4-FFF2-40B4-BE49-F238E27FC236}">
                <a16:creationId xmlns:a16="http://schemas.microsoft.com/office/drawing/2014/main" id="{4D87DFC4-3FEF-43A4-A145-8C831D90C26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CE18E04-207C-4E01-93A8-4DFC6C835749}"/>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32</a:t>
            </a:fld>
            <a:endParaRPr lang="en-US" altLang="en-US"/>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8C96FB7-F9A0-46BB-B021-4CE5BF08101E}"/>
              </a:ext>
            </a:extLst>
          </p:cNvPr>
          <p:cNvSpPr>
            <a:spLocks noGrp="1"/>
          </p:cNvSpPr>
          <p:nvPr>
            <p:ph type="title"/>
          </p:nvPr>
        </p:nvSpPr>
        <p:spPr/>
        <p:txBody>
          <a:bodyPr/>
          <a:lstStyle/>
          <a:p>
            <a:pPr>
              <a:spcBef>
                <a:spcPct val="100000"/>
              </a:spcBef>
              <a:buSzPct val="99000"/>
            </a:pPr>
            <a:r>
              <a:rPr lang="en-US" altLang="en-US"/>
              <a:t>Activity: Mobilization and Notification</a:t>
            </a:r>
          </a:p>
        </p:txBody>
      </p:sp>
      <p:pic>
        <p:nvPicPr>
          <p:cNvPr id="7" name="Picture 5" descr="Activity">
            <a:extLst>
              <a:ext uri="{FF2B5EF4-FFF2-40B4-BE49-F238E27FC236}">
                <a16:creationId xmlns:a16="http://schemas.microsoft.com/office/drawing/2014/main" id="{89A7E7DE-4F86-4A99-B485-24E821F3B1D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211518" y="3190842"/>
            <a:ext cx="476316" cy="4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AA352C9-6C6C-4CC5-89E9-6863F41E18C7}"/>
              </a:ext>
            </a:extLst>
          </p:cNvPr>
          <p:cNvSpPr>
            <a:spLocks noGrp="1"/>
          </p:cNvSpPr>
          <p:nvPr>
            <p:ph sz="quarter" idx="14"/>
          </p:nvPr>
        </p:nvSpPr>
        <p:spPr>
          <a:xfrm>
            <a:off x="1971675" y="1048302"/>
            <a:ext cx="6915150" cy="4492625"/>
          </a:xfrm>
        </p:spPr>
        <p:txBody>
          <a:bodyPr>
            <a:noAutofit/>
          </a:bodyPr>
          <a:lstStyle/>
          <a:p>
            <a:pPr lvl="0">
              <a:spcBef>
                <a:spcPts val="1200"/>
              </a:spcBef>
              <a:buClrTx/>
            </a:pPr>
            <a:r>
              <a:rPr lang="en-US" sz="1300" b="1" u="sng" dirty="0">
                <a:sym typeface="Arial"/>
              </a:rPr>
              <a:t>Instructions:</a:t>
            </a:r>
            <a:r>
              <a:rPr lang="en-US" sz="1300" dirty="0">
                <a:sym typeface="Arial"/>
              </a:rPr>
              <a:t> Working with your table group . . . </a:t>
            </a:r>
          </a:p>
          <a:p>
            <a:pPr lvl="1">
              <a:spcBef>
                <a:spcPts val="1200"/>
              </a:spcBef>
              <a:buSzPct val="100000"/>
              <a:buFont typeface="Arial"/>
              <a:buAutoNum type="arabicPeriod"/>
            </a:pPr>
            <a:r>
              <a:rPr lang="en-US" sz="1300" dirty="0">
                <a:sym typeface="Arial"/>
              </a:rPr>
              <a:t>Review the likely emergencies listed in your jurisdiction’s hazard analysis.</a:t>
            </a:r>
          </a:p>
          <a:p>
            <a:pPr lvl="1">
              <a:spcBef>
                <a:spcPts val="1200"/>
              </a:spcBef>
              <a:buSzPct val="100000"/>
              <a:buFont typeface="Arial"/>
              <a:buAutoNum type="arabicPeriod"/>
            </a:pPr>
            <a:r>
              <a:rPr lang="en-US" sz="1300" dirty="0">
                <a:sym typeface="Arial"/>
              </a:rPr>
              <a:t>For each incident type, describe the mobilization and notification method.</a:t>
            </a:r>
          </a:p>
          <a:p>
            <a:pPr lvl="1">
              <a:spcBef>
                <a:spcPts val="1200"/>
              </a:spcBef>
              <a:buSzPct val="100000"/>
              <a:buFont typeface="Arial"/>
              <a:buAutoNum type="arabicPeriod"/>
            </a:pPr>
            <a:r>
              <a:rPr lang="en-US" sz="1300" dirty="0">
                <a:sym typeface="Arial"/>
              </a:rPr>
              <a:t>Identify alternate mobilization and notification methods for incidents likely to affect telephones, pagers, and other electronic systems.</a:t>
            </a:r>
          </a:p>
          <a:p>
            <a:pPr lvl="1">
              <a:spcBef>
                <a:spcPts val="1200"/>
              </a:spcBef>
              <a:buSzPct val="100000"/>
              <a:buFont typeface="Arial"/>
              <a:buAutoNum type="arabicPeriod"/>
            </a:pPr>
            <a:r>
              <a:rPr lang="en-US" sz="1300" dirty="0">
                <a:sym typeface="Arial"/>
              </a:rPr>
              <a:t>Write your answers on chart paper, select a spokesperson, and be prepared to present your answers to the class in 15 minutes.</a:t>
            </a:r>
          </a:p>
          <a:p>
            <a:pPr lvl="0">
              <a:spcBef>
                <a:spcPts val="1200"/>
              </a:spcBef>
              <a:buClrTx/>
            </a:pPr>
            <a:r>
              <a:rPr lang="en-US" sz="1300" b="1" dirty="0">
                <a:sym typeface="Arial"/>
              </a:rPr>
              <a:t>Review the likely emergencies listed in your jurisdiction’s hazard analysis, and answer the questions below.</a:t>
            </a:r>
            <a:r>
              <a:rPr lang="en-US" sz="1300" dirty="0">
                <a:sym typeface="Arial"/>
              </a:rPr>
              <a:t> </a:t>
            </a:r>
          </a:p>
          <a:p>
            <a:pPr lvl="0">
              <a:spcBef>
                <a:spcPts val="1200"/>
              </a:spcBef>
              <a:buClrTx/>
            </a:pPr>
            <a:r>
              <a:rPr lang="en-US" sz="1300" dirty="0">
                <a:sym typeface="Arial"/>
              </a:rPr>
              <a:t>For each emergency, what is the mobilization and notification method? </a:t>
            </a:r>
          </a:p>
          <a:p>
            <a:pPr lvl="0">
              <a:spcBef>
                <a:spcPts val="1200"/>
              </a:spcBef>
              <a:buClrTx/>
            </a:pPr>
            <a:r>
              <a:rPr lang="en-US" sz="1300" dirty="0">
                <a:sym typeface="Arial"/>
              </a:rPr>
              <a:t>For those emergencies that are likely to affect telephones, pagers, and other electronic notification systems, does the plan outline alternate methods of mobilization and notification? </a:t>
            </a:r>
          </a:p>
          <a:p>
            <a:pPr lvl="0">
              <a:spcBef>
                <a:spcPts val="1200"/>
              </a:spcBef>
              <a:buClrTx/>
            </a:pPr>
            <a:r>
              <a:rPr lang="en-US" sz="1300" dirty="0">
                <a:sym typeface="Arial"/>
              </a:rPr>
              <a:t>Does your plan have alternate methods of activation for emergencies that are likely to affect telephones, pagers, and other electronic notification systems?</a:t>
            </a:r>
          </a:p>
          <a:p>
            <a:pPr lvl="0">
              <a:spcBef>
                <a:spcPts val="1200"/>
              </a:spcBef>
              <a:buClrTx/>
            </a:pPr>
            <a:r>
              <a:rPr lang="en-US" sz="1300" dirty="0">
                <a:sym typeface="Arial"/>
              </a:rPr>
              <a:t>Could you describe the mobilization and notification methods for each potential emergency?</a:t>
            </a:r>
          </a:p>
        </p:txBody>
      </p:sp>
      <p:sp>
        <p:nvSpPr>
          <p:cNvPr id="3" name="Slide Number Placeholder 2">
            <a:extLst>
              <a:ext uri="{FF2B5EF4-FFF2-40B4-BE49-F238E27FC236}">
                <a16:creationId xmlns:a16="http://schemas.microsoft.com/office/drawing/2014/main" id="{48CC01DA-BC11-4C89-B723-059C02C0AE56}"/>
              </a:ext>
            </a:extLst>
          </p:cNvPr>
          <p:cNvSpPr>
            <a:spLocks noGrp="1"/>
          </p:cNvSpPr>
          <p:nvPr>
            <p:ph type="sldNum" sz="quarter" idx="17"/>
          </p:nvPr>
        </p:nvSpPr>
        <p:spPr/>
        <p:txBody>
          <a:bodyPr/>
          <a:lstStyle/>
          <a:p>
            <a:pPr>
              <a:spcBef>
                <a:spcPct val="100000"/>
              </a:spcBef>
              <a:buSzPct val="99000"/>
            </a:pPr>
            <a:fld id="{B794120A-8088-43D3-954F-84EF8F642114}" type="slidenum">
              <a:rPr lang="en-US" altLang="en-US" smtClean="0"/>
              <a:pPr>
                <a:spcBef>
                  <a:spcPct val="100000"/>
                </a:spcBef>
                <a:buSzPct val="99000"/>
              </a:pPr>
              <a:t>33</a:t>
            </a:fld>
            <a:endParaRPr lang="en-US" altLang="en-US"/>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EDDBE3C-9FA5-4F82-B2F5-A8A1B3364F21}"/>
              </a:ext>
            </a:extLst>
          </p:cNvPr>
          <p:cNvSpPr>
            <a:spLocks noGrp="1"/>
          </p:cNvSpPr>
          <p:nvPr>
            <p:ph type="title"/>
          </p:nvPr>
        </p:nvSpPr>
        <p:spPr/>
        <p:txBody>
          <a:bodyPr/>
          <a:lstStyle/>
          <a:p>
            <a:pPr>
              <a:spcBef>
                <a:spcPct val="100000"/>
              </a:spcBef>
              <a:buSzPct val="99000"/>
            </a:pPr>
            <a:r>
              <a:rPr lang="en-US" altLang="en-US"/>
              <a:t>Resource Management Task 4: Track and Report</a:t>
            </a:r>
          </a:p>
        </p:txBody>
      </p:sp>
      <p:sp>
        <p:nvSpPr>
          <p:cNvPr id="2" name="Content Placeholder 1">
            <a:extLst>
              <a:ext uri="{FF2B5EF4-FFF2-40B4-BE49-F238E27FC236}">
                <a16:creationId xmlns:a16="http://schemas.microsoft.com/office/drawing/2014/main" id="{F8BEF687-1D9A-418E-8130-915958095301}"/>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Incident managers use established procedures to track resources from mobilization through demobilization.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Resource tracking occurs prior to, during, and after an incident.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Resource tracking:</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Provides a clear picture of where resources are located.</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Helps staff prepare to receive resources.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Protects the safety and security of personnel, equipment, and supplies.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Enables resource coordination and movement.</a:t>
            </a:r>
            <a:endParaRPr lang="en-US"/>
          </a:p>
        </p:txBody>
      </p:sp>
      <p:pic>
        <p:nvPicPr>
          <p:cNvPr id="8" name="Picture 4">
            <a:extLst>
              <a:ext uri="{FF2B5EF4-FFF2-40B4-BE49-F238E27FC236}">
                <a16:creationId xmlns:a16="http://schemas.microsoft.com/office/drawing/2014/main" id="{1E7B998A-D502-4CA7-B078-9A9C14F7CA2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160753" y="1385622"/>
            <a:ext cx="2716422" cy="34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050CA5C-AA9F-4824-B25F-C6136D273B03}"/>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34</a:t>
            </a:fld>
            <a:endParaRPr lang="en-US" altLang="en-US"/>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DB3208E-FD36-4B4E-9F2D-EC212ED3CEFA}"/>
              </a:ext>
            </a:extLst>
          </p:cNvPr>
          <p:cNvSpPr>
            <a:spLocks noGrp="1"/>
          </p:cNvSpPr>
          <p:nvPr>
            <p:ph type="title"/>
          </p:nvPr>
        </p:nvSpPr>
        <p:spPr/>
        <p:txBody>
          <a:bodyPr/>
          <a:lstStyle/>
          <a:p>
            <a:pPr>
              <a:spcBef>
                <a:spcPct val="100000"/>
              </a:spcBef>
              <a:buSzPct val="99000"/>
            </a:pPr>
            <a:r>
              <a:rPr lang="en-US" altLang="en-US"/>
              <a:t>Resource Tracking and Reporting Responsibilities</a:t>
            </a:r>
          </a:p>
        </p:txBody>
      </p:sp>
      <p:sp>
        <p:nvSpPr>
          <p:cNvPr id="2" name="Content Placeholder 1">
            <a:extLst>
              <a:ext uri="{FF2B5EF4-FFF2-40B4-BE49-F238E27FC236}">
                <a16:creationId xmlns:a16="http://schemas.microsoft.com/office/drawing/2014/main" id="{5F97AFA1-A5FB-40BD-B5BB-A4F41CC3B0A3}"/>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Resource tracking responsibilities are shared as follows: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Planning Section is responsible for tracking all resources assigned to the incident and their status (assigned, available, out of service).</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Operations Section is responsible for tracking the movement of resources within the Operations Section itself.</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Finance/Administration Section is responsible for ensuring the cost-effectiveness of resources.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EOCs support resource needs and requests of the Incident Command; this role includes resource allocation and tracking.</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 </a:t>
            </a:r>
            <a:endParaRPr lang="en-US"/>
          </a:p>
        </p:txBody>
      </p:sp>
      <p:pic>
        <p:nvPicPr>
          <p:cNvPr id="8" name="Picture 4" descr="Planning staff tracking and reporting on resource status">
            <a:extLst>
              <a:ext uri="{FF2B5EF4-FFF2-40B4-BE49-F238E27FC236}">
                <a16:creationId xmlns:a16="http://schemas.microsoft.com/office/drawing/2014/main" id="{7CB2BFCB-154C-426B-84D1-B53434B64C1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F03E232-4D8D-42A9-9668-91359A31637D}"/>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35</a:t>
            </a:fld>
            <a:endParaRPr lang="en-US" altLang="en-US"/>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615490E-41BD-45C4-B52A-D7B7E434576B}"/>
              </a:ext>
            </a:extLst>
          </p:cNvPr>
          <p:cNvSpPr>
            <a:spLocks noGrp="1"/>
          </p:cNvSpPr>
          <p:nvPr>
            <p:ph type="title"/>
          </p:nvPr>
        </p:nvSpPr>
        <p:spPr/>
        <p:txBody>
          <a:bodyPr/>
          <a:lstStyle/>
          <a:p>
            <a:pPr>
              <a:spcBef>
                <a:spcPct val="100000"/>
              </a:spcBef>
              <a:buSzPct val="99000"/>
            </a:pPr>
            <a:r>
              <a:rPr lang="en-US" altLang="en-US"/>
              <a:t>Accounting for Responders</a:t>
            </a:r>
          </a:p>
        </p:txBody>
      </p:sp>
      <p:sp>
        <p:nvSpPr>
          <p:cNvPr id="2" name="Content Placeholder 1">
            <a:extLst>
              <a:ext uri="{FF2B5EF4-FFF2-40B4-BE49-F238E27FC236}">
                <a16:creationId xmlns:a16="http://schemas.microsoft.com/office/drawing/2014/main" id="{75449395-3452-4AAB-94C9-E795E19EF656}"/>
              </a:ext>
            </a:extLst>
          </p:cNvPr>
          <p:cNvSpPr>
            <a:spLocks noGrp="1"/>
          </p:cNvSpPr>
          <p:nvPr>
            <p:ph sz="quarter" idx="13"/>
          </p:nvPr>
        </p:nvSpPr>
        <p:spPr>
          <a:xfrm>
            <a:off x="457200" y="1153078"/>
            <a:ext cx="8229600" cy="2733122"/>
          </a:xfrm>
        </p:spPr>
        <p:txBody>
          <a:bodyPr>
            <a:normAutofit fontScale="55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As soon as the incident is discovered and reported, and often even before responders are dispatched, volunteers, survivors, and spectators will converge at the scene. When responders arrive, they must separate first spectators and then volunteers from disaster survivors, and secure a perimeter around the incident.</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Securing a perimeter allows the incident response organization to:</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Establish resource accountability.</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Provide security and force protection.</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Ensure safety of responders and the public. </a:t>
            </a:r>
            <a:endParaRPr lang="en-US" dirty="0"/>
          </a:p>
        </p:txBody>
      </p:sp>
      <p:pic>
        <p:nvPicPr>
          <p:cNvPr id="8" name="Picture 5" descr="Notice Authorized Personnel Only">
            <a:extLst>
              <a:ext uri="{FF2B5EF4-FFF2-40B4-BE49-F238E27FC236}">
                <a16:creationId xmlns:a16="http://schemas.microsoft.com/office/drawing/2014/main" id="{1136C143-0615-46FF-A6A2-E952A2EF2EE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800475" y="3953669"/>
            <a:ext cx="15430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D54A7C6-70ED-4362-B381-309C5385EAF7}"/>
              </a:ext>
            </a:extLst>
          </p:cNvPr>
          <p:cNvSpPr>
            <a:spLocks noGrp="1"/>
          </p:cNvSpPr>
          <p:nvPr>
            <p:ph type="sldNum" sz="quarter" idx="17"/>
          </p:nvPr>
        </p:nvSpPr>
        <p:spPr/>
        <p:txBody>
          <a:bodyPr/>
          <a:lstStyle/>
          <a:p>
            <a:pPr>
              <a:spcBef>
                <a:spcPct val="100000"/>
              </a:spcBef>
              <a:buSzPct val="99000"/>
            </a:pPr>
            <a:fld id="{EC1A148D-870D-4F3E-8502-9479F5E7D228}" type="slidenum">
              <a:rPr lang="en-US" altLang="en-US" smtClean="0"/>
              <a:pPr>
                <a:spcBef>
                  <a:spcPct val="100000"/>
                </a:spcBef>
                <a:buSzPct val="99000"/>
              </a:pPr>
              <a:t>36</a:t>
            </a:fld>
            <a:endParaRPr lang="en-US" altLang="en-US"/>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BFBF304-8090-4F87-8DC6-3DA224194AB5}"/>
              </a:ext>
            </a:extLst>
          </p:cNvPr>
          <p:cNvSpPr>
            <a:spLocks noGrp="1"/>
          </p:cNvSpPr>
          <p:nvPr>
            <p:ph type="title"/>
          </p:nvPr>
        </p:nvSpPr>
        <p:spPr/>
        <p:txBody>
          <a:bodyPr/>
          <a:lstStyle/>
          <a:p>
            <a:pPr>
              <a:spcBef>
                <a:spcPct val="100000"/>
              </a:spcBef>
              <a:buSzPct val="99000"/>
            </a:pPr>
            <a:r>
              <a:rPr lang="en-US" altLang="en-US"/>
              <a:t>Establishing Access Procedures</a:t>
            </a:r>
          </a:p>
        </p:txBody>
      </p:sp>
      <p:sp>
        <p:nvSpPr>
          <p:cNvPr id="2" name="Content Placeholder 1">
            <a:extLst>
              <a:ext uri="{FF2B5EF4-FFF2-40B4-BE49-F238E27FC236}">
                <a16:creationId xmlns:a16="http://schemas.microsoft.com/office/drawing/2014/main" id="{31B890D9-FDB2-46FB-9663-E900F75695AA}"/>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It is important to have advanced procedures in place for:</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Establishing controlled points of access for authorized personnel.</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Distinguishing agency personnel who have been formally requested from those who self-dispatched.</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Verifying the identity, qualifications, and deployment authorization of personnel with special badges.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Establishing affiliation access procedures to permit critical infrastructure owners and operators to send in repair crews and other personnel to expedite the restoration of their facilities and services. </a:t>
            </a:r>
            <a:endParaRPr lang="en-US"/>
          </a:p>
        </p:txBody>
      </p:sp>
      <p:pic>
        <p:nvPicPr>
          <p:cNvPr id="8" name="Picture 4">
            <a:extLst>
              <a:ext uri="{FF2B5EF4-FFF2-40B4-BE49-F238E27FC236}">
                <a16:creationId xmlns:a16="http://schemas.microsoft.com/office/drawing/2014/main" id="{2C8FF734-F19C-42EE-82C9-7D28A0874A7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95B81EF-3921-4C50-B1E1-B1C02B338D57}"/>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37</a:t>
            </a:fld>
            <a:endParaRPr lang="en-US" altLang="en-US"/>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ADE14B-E9A0-4A9B-99A7-96DBAE669C0F}"/>
              </a:ext>
            </a:extLst>
          </p:cNvPr>
          <p:cNvSpPr>
            <a:spLocks noGrp="1"/>
          </p:cNvSpPr>
          <p:nvPr>
            <p:ph type="title"/>
          </p:nvPr>
        </p:nvSpPr>
        <p:spPr/>
        <p:txBody>
          <a:bodyPr>
            <a:noAutofit/>
          </a:bodyPr>
          <a:lstStyle/>
          <a:p>
            <a:pPr>
              <a:buSzPct val="99000"/>
            </a:pPr>
            <a:r>
              <a:rPr lang="en-US" sz="2800" dirty="0">
                <a:latin typeface="Arial"/>
                <a:sym typeface="Arial"/>
              </a:rPr>
              <a:t>Why is it important to secure the incident scene?</a:t>
            </a:r>
            <a:endParaRPr lang="en-US" sz="2800" dirty="0"/>
          </a:p>
        </p:txBody>
      </p:sp>
      <p:pic>
        <p:nvPicPr>
          <p:cNvPr id="7" name="Picture 4" descr="Discussion Question">
            <a:extLst>
              <a:ext uri="{FF2B5EF4-FFF2-40B4-BE49-F238E27FC236}">
                <a16:creationId xmlns:a16="http://schemas.microsoft.com/office/drawing/2014/main" id="{5FF19033-C442-42CE-81FB-AFDED0D65B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3842" y="3153536"/>
            <a:ext cx="476316" cy="4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ECE721A-03B2-4336-B4B1-5C1F0AD26030}"/>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38</a:t>
            </a:fld>
            <a:endParaRPr lang="en-US" altLang="en-US"/>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49DFE0D-470F-40AB-B7AA-081EB71856B6}"/>
              </a:ext>
            </a:extLst>
          </p:cNvPr>
          <p:cNvSpPr>
            <a:spLocks noGrp="1"/>
          </p:cNvSpPr>
          <p:nvPr>
            <p:ph type="title"/>
          </p:nvPr>
        </p:nvSpPr>
        <p:spPr/>
        <p:txBody>
          <a:bodyPr/>
          <a:lstStyle/>
          <a:p>
            <a:pPr>
              <a:spcBef>
                <a:spcPct val="100000"/>
              </a:spcBef>
              <a:buSzPct val="99000"/>
            </a:pPr>
            <a:r>
              <a:rPr lang="en-US" altLang="en-US"/>
              <a:t>Check-In Process</a:t>
            </a:r>
          </a:p>
        </p:txBody>
      </p:sp>
      <p:sp>
        <p:nvSpPr>
          <p:cNvPr id="2" name="Content Placeholder 1">
            <a:extLst>
              <a:ext uri="{FF2B5EF4-FFF2-40B4-BE49-F238E27FC236}">
                <a16:creationId xmlns:a16="http://schemas.microsoft.com/office/drawing/2014/main" id="{5047F62A-C661-443B-81A1-F6685731949B}"/>
              </a:ext>
            </a:extLst>
          </p:cNvPr>
          <p:cNvSpPr>
            <a:spLocks noGrp="1"/>
          </p:cNvSpPr>
          <p:nvPr>
            <p:ph sz="quarter" idx="13"/>
          </p:nvPr>
        </p:nvSpPr>
        <p:spPr/>
        <p:txBody>
          <a:bodyPr>
            <a:normAutofit fontScale="70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Incident Command System uses a simple and effective resource check-in process to establish resource accountability at an incident.</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Planning Section Resources Unit establishes and conducts the check-in function at designated incident locations. If the Resources Unit has not been activated, the responsibility for ensuring check-in will be with the Incident Commander or Planning Section Chief. Formal resource check-in may be done on an ICS Form 211 Check-In List.</a:t>
            </a:r>
          </a:p>
        </p:txBody>
      </p:sp>
      <p:pic>
        <p:nvPicPr>
          <p:cNvPr id="8" name="Picture 4">
            <a:extLst>
              <a:ext uri="{FF2B5EF4-FFF2-40B4-BE49-F238E27FC236}">
                <a16:creationId xmlns:a16="http://schemas.microsoft.com/office/drawing/2014/main" id="{228B9429-D381-46D6-90FA-B92E3061856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8C48790-3B20-427A-9534-A8D9488652EF}"/>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39</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91F28EE-3588-44E0-AB2E-98291E471EC8}"/>
              </a:ext>
            </a:extLst>
          </p:cNvPr>
          <p:cNvSpPr>
            <a:spLocks noGrp="1"/>
          </p:cNvSpPr>
          <p:nvPr>
            <p:ph type="title"/>
          </p:nvPr>
        </p:nvSpPr>
        <p:spPr/>
        <p:txBody>
          <a:bodyPr/>
          <a:lstStyle/>
          <a:p>
            <a:pPr>
              <a:spcBef>
                <a:spcPct val="100000"/>
              </a:spcBef>
              <a:buSzPct val="99000"/>
            </a:pPr>
            <a:r>
              <a:rPr lang="en-US" altLang="en-US"/>
              <a:t>Establish Incident Objectives</a:t>
            </a:r>
          </a:p>
        </p:txBody>
      </p:sp>
      <p:sp>
        <p:nvSpPr>
          <p:cNvPr id="2" name="Content Placeholder 1">
            <a:extLst>
              <a:ext uri="{FF2B5EF4-FFF2-40B4-BE49-F238E27FC236}">
                <a16:creationId xmlns:a16="http://schemas.microsoft.com/office/drawing/2014/main" id="{BAAC3135-B428-465A-85F8-EDDAAE34290C}"/>
              </a:ext>
            </a:extLst>
          </p:cNvPr>
          <p:cNvSpPr>
            <a:spLocks noGrp="1"/>
          </p:cNvSpPr>
          <p:nvPr>
            <p:ph sz="quarter" idx="13"/>
          </p:nvPr>
        </p:nvSpPr>
        <p:spPr>
          <a:xfrm>
            <a:off x="457200" y="1153077"/>
            <a:ext cx="4505325" cy="4492625"/>
          </a:xfrm>
        </p:spPr>
        <p:txBody>
          <a:bodyPr>
            <a:noAutofit/>
          </a:bodyPr>
          <a:lstStyle/>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The Incident Commander develops </a:t>
            </a:r>
            <a:r>
              <a:rPr lang="en-US" altLang="en-US" sz="1400" b="1" kern="1200" dirty="0">
                <a:latin typeface="Arial" panose="020B0604020202020204" pitchFamily="34" charset="0"/>
                <a:cs typeface="Arial" panose="020B0604020202020204" pitchFamily="34" charset="0"/>
                <a:sym typeface="Arial" panose="020B0604020202020204" pitchFamily="34" charset="0"/>
              </a:rPr>
              <a:t>incident objectives</a:t>
            </a:r>
            <a:r>
              <a:rPr lang="en-US" altLang="en-US" sz="1400" kern="1200" dirty="0">
                <a:latin typeface="Arial" panose="020B0604020202020204" pitchFamily="34" charset="0"/>
                <a:cs typeface="Arial" panose="020B0604020202020204" pitchFamily="34" charset="0"/>
                <a:sym typeface="Arial" panose="020B0604020202020204" pitchFamily="34" charset="0"/>
              </a:rPr>
              <a:t>—a statement of what is to be accomplished on the incident. Not all incident objectives have the same importance. </a:t>
            </a:r>
          </a:p>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The National Response Framework defines the priorities of response are to:  </a:t>
            </a:r>
          </a:p>
          <a:p>
            <a:pPr marL="254000" lvl="1" indent="-254000">
              <a:spcBef>
                <a:spcPts val="1200"/>
              </a:spcBef>
              <a:buSzPct val="99000"/>
              <a:tabLst/>
            </a:pPr>
            <a:r>
              <a:rPr lang="en-US" altLang="en-US" sz="1400" b="1" kern="1200" dirty="0">
                <a:latin typeface="Arial" panose="020B0604020202020204" pitchFamily="34" charset="0"/>
                <a:ea typeface="+mn-ea"/>
                <a:cs typeface="Arial" panose="020B0604020202020204" pitchFamily="34" charset="0"/>
                <a:sym typeface="Arial" panose="020B0604020202020204" pitchFamily="34" charset="0"/>
              </a:rPr>
              <a:t>Save lives</a:t>
            </a: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 deal with immediate threats to the safety of the public and responders.</a:t>
            </a:r>
          </a:p>
          <a:p>
            <a:pPr marL="254000" lvl="1" indent="-254000">
              <a:spcBef>
                <a:spcPts val="1200"/>
              </a:spcBef>
              <a:buSzPct val="99000"/>
              <a:tabLst/>
            </a:pPr>
            <a:r>
              <a:rPr lang="en-US" altLang="en-US" sz="1400" b="1" kern="1200" dirty="0">
                <a:latin typeface="Arial" panose="020B0604020202020204" pitchFamily="34" charset="0"/>
                <a:ea typeface="+mn-ea"/>
                <a:cs typeface="Arial" panose="020B0604020202020204" pitchFamily="34" charset="0"/>
                <a:sym typeface="Arial" panose="020B0604020202020204" pitchFamily="34" charset="0"/>
              </a:rPr>
              <a:t>Protect Property and the Environment</a:t>
            </a: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 deal with issues of protecting public and private property or damage to the environment. </a:t>
            </a:r>
          </a:p>
          <a:p>
            <a:pPr marL="254000" lvl="1" indent="-254000">
              <a:spcBef>
                <a:spcPts val="1200"/>
              </a:spcBef>
              <a:buSzPct val="99000"/>
              <a:tabLst/>
            </a:pPr>
            <a:r>
              <a:rPr lang="en-US" altLang="en-US" sz="1400" b="1" kern="1200" dirty="0">
                <a:latin typeface="Arial" panose="020B0604020202020204" pitchFamily="34" charset="0"/>
                <a:ea typeface="+mn-ea"/>
                <a:cs typeface="Arial" panose="020B0604020202020204" pitchFamily="34" charset="0"/>
                <a:sym typeface="Arial" panose="020B0604020202020204" pitchFamily="34" charset="0"/>
              </a:rPr>
              <a:t>Stabilize the Incident</a:t>
            </a: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 contain the incident to keep it from expanding and objectives that control the incident to eliminate or mitigate the cause.</a:t>
            </a:r>
          </a:p>
          <a:p>
            <a:pPr marL="254000" lvl="1" indent="-254000">
              <a:spcBef>
                <a:spcPts val="1200"/>
              </a:spcBef>
              <a:buSzPct val="99000"/>
            </a:pPr>
            <a:r>
              <a:rPr lang="en-US" altLang="en-US" sz="1400" b="1" kern="1200" dirty="0">
                <a:latin typeface="Arial" panose="020B0604020202020204" pitchFamily="34" charset="0"/>
                <a:ea typeface="+mn-ea"/>
                <a:cs typeface="Arial" panose="020B0604020202020204" pitchFamily="34" charset="0"/>
                <a:sym typeface="Arial" panose="020B0604020202020204" pitchFamily="34" charset="0"/>
              </a:rPr>
              <a:t>Provide for Basic Human Needs</a:t>
            </a:r>
            <a:r>
              <a:rPr lang="en-US" altLang="en-US" sz="1400" kern="1200" dirty="0">
                <a:latin typeface="Arial" panose="020B0604020202020204" pitchFamily="34" charset="0"/>
                <a:cs typeface="Arial" panose="020B0604020202020204" pitchFamily="34" charset="0"/>
                <a:sym typeface="Arial" panose="020B0604020202020204" pitchFamily="34" charset="0"/>
              </a:rPr>
              <a:t>: provide for the needs of survivors such as food, water, shelter and clothing. </a:t>
            </a:r>
            <a:endParaRPr lang="en-US" sz="1400" dirty="0"/>
          </a:p>
        </p:txBody>
      </p:sp>
      <p:pic>
        <p:nvPicPr>
          <p:cNvPr id="8" name="Picture 4" descr="Man in yellow jacket and hard hat, standing in an area of burnt forest land and taking notes on a clipboard.">
            <a:extLst>
              <a:ext uri="{FF2B5EF4-FFF2-40B4-BE49-F238E27FC236}">
                <a16:creationId xmlns:a16="http://schemas.microsoft.com/office/drawing/2014/main" id="{FC9BACC2-6A8E-4200-993D-0945904BCAF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2E8AB11-B419-4446-8A74-3A0411C99A67}"/>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E1D3B4B-8D0A-44EC-BA29-3EB483F9718E}"/>
              </a:ext>
            </a:extLst>
          </p:cNvPr>
          <p:cNvSpPr>
            <a:spLocks noGrp="1"/>
          </p:cNvSpPr>
          <p:nvPr>
            <p:ph type="title"/>
          </p:nvPr>
        </p:nvSpPr>
        <p:spPr/>
        <p:txBody>
          <a:bodyPr/>
          <a:lstStyle/>
          <a:p>
            <a:pPr>
              <a:spcBef>
                <a:spcPct val="100000"/>
              </a:spcBef>
              <a:buSzPct val="99000"/>
            </a:pPr>
            <a:r>
              <a:rPr lang="en-US" altLang="en-US"/>
              <a:t>Check-In Process: Information Collected</a:t>
            </a:r>
          </a:p>
        </p:txBody>
      </p:sp>
      <p:sp>
        <p:nvSpPr>
          <p:cNvPr id="2" name="Content Placeholder 1">
            <a:extLst>
              <a:ext uri="{FF2B5EF4-FFF2-40B4-BE49-F238E27FC236}">
                <a16:creationId xmlns:a16="http://schemas.microsoft.com/office/drawing/2014/main" id="{DB95B30C-0005-4DD5-9B29-AC36640EA2D1}"/>
              </a:ext>
            </a:extLst>
          </p:cNvPr>
          <p:cNvSpPr>
            <a:spLocks noGrp="1"/>
          </p:cNvSpPr>
          <p:nvPr>
            <p:ph sz="quarter" idx="13"/>
          </p:nvPr>
        </p:nvSpPr>
        <p:spPr>
          <a:xfrm>
            <a:off x="457200" y="1153077"/>
            <a:ext cx="5029200" cy="4492625"/>
          </a:xfrm>
        </p:spPr>
        <p:txBody>
          <a:bodyPr>
            <a:normAutofit fontScale="475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Information collected at check-in is used for tracking, resource assignment, and financial purposes, and includes:</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Date and time of check-in</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Name of resource</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Home base</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Departure point</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Order number and resource filled</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Resource Leader name and personnel manifest (if applicable)</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Other qualifications</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Travel method</a:t>
            </a:r>
          </a:p>
          <a:p>
            <a:pPr>
              <a:spcBef>
                <a:spcPct val="100000"/>
              </a:spcBef>
              <a:buSzPct val="99000"/>
            </a:pPr>
            <a:r>
              <a:rPr lang="en-US" altLang="en-US" kern="1200" dirty="0">
                <a:latin typeface="Arial" panose="020B0604020202020204" pitchFamily="34" charset="0"/>
                <a:cs typeface="Arial" panose="020B0604020202020204" pitchFamily="34" charset="0"/>
                <a:sym typeface="Arial" panose="020B0604020202020204" pitchFamily="34" charset="0"/>
              </a:rPr>
              <a:t>Depending on agency policy, the Planning Section Resources Unit may contact the dispatch organization to confirm the arrival of resources, personnel may contact their agency ordering point to confirm their arrival, or the system may assume on-time arrival unless specifically notified otherwise. </a:t>
            </a:r>
            <a:endParaRPr lang="en-US" dirty="0"/>
          </a:p>
        </p:txBody>
      </p:sp>
      <p:pic>
        <p:nvPicPr>
          <p:cNvPr id="8" name="Picture 4" descr="Picture of a wall clock.">
            <a:extLst>
              <a:ext uri="{FF2B5EF4-FFF2-40B4-BE49-F238E27FC236}">
                <a16:creationId xmlns:a16="http://schemas.microsoft.com/office/drawing/2014/main" id="{B55B18AE-B31A-43B4-8E4C-7C5A75F13B0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754687" y="2004935"/>
            <a:ext cx="1828800" cy="278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03299AD-C01D-4BF8-B274-CAAD83AA6EB0}"/>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40</a:t>
            </a:fld>
            <a:endParaRPr lang="en-US" altLang="en-US"/>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AC86D18-6E57-45DE-B869-DB3E3E984752}"/>
              </a:ext>
            </a:extLst>
          </p:cNvPr>
          <p:cNvSpPr>
            <a:spLocks noGrp="1"/>
          </p:cNvSpPr>
          <p:nvPr>
            <p:ph type="title"/>
          </p:nvPr>
        </p:nvSpPr>
        <p:spPr/>
        <p:txBody>
          <a:bodyPr/>
          <a:lstStyle/>
          <a:p>
            <a:pPr>
              <a:spcBef>
                <a:spcPct val="100000"/>
              </a:spcBef>
              <a:buSzPct val="99000"/>
            </a:pPr>
            <a:r>
              <a:rPr lang="en-US" altLang="en-US"/>
              <a:t>Resource Status-Keeping Systems</a:t>
            </a:r>
          </a:p>
        </p:txBody>
      </p:sp>
      <p:sp>
        <p:nvSpPr>
          <p:cNvPr id="2" name="Content Placeholder 1">
            <a:extLst>
              <a:ext uri="{FF2B5EF4-FFF2-40B4-BE49-F238E27FC236}">
                <a16:creationId xmlns:a16="http://schemas.microsoft.com/office/drawing/2014/main" id="{214ED6AB-023C-4F00-B0DA-E51890C1A936}"/>
              </a:ext>
            </a:extLst>
          </p:cNvPr>
          <p:cNvSpPr>
            <a:spLocks noGrp="1"/>
          </p:cNvSpPr>
          <p:nvPr>
            <p:ph sz="quarter" idx="13"/>
          </p:nvPr>
        </p:nvSpPr>
        <p:spPr>
          <a:xfrm>
            <a:off x="457200" y="1000677"/>
            <a:ext cx="5153025" cy="4492625"/>
          </a:xfrm>
        </p:spPr>
        <p:txBody>
          <a:bodyPr>
            <a:noAutofit/>
          </a:bodyPr>
          <a:lstStyle/>
          <a:p>
            <a:pPr>
              <a:spcBef>
                <a:spcPts val="12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There are many resource-tracking systems, ranging from simple status sheets to sophisticated computer-based systems.</a:t>
            </a:r>
          </a:p>
          <a:p>
            <a:pPr>
              <a:spcBef>
                <a:spcPts val="12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Information management systems enhance resource status information flow by providing real-time data to jurisdictions, incident personnel, and their affiliated organizations.</a:t>
            </a:r>
          </a:p>
          <a:p>
            <a:pPr>
              <a:spcBef>
                <a:spcPts val="12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Information management systems used to support resource management include location-enabled situational awareness and decision support tools with resource tracking that links to the entity’s resource inventory(s). </a:t>
            </a:r>
          </a:p>
          <a:p>
            <a:pPr>
              <a:spcBef>
                <a:spcPts val="12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Regardless of the system used, it must: </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Account for the overall status of resources at the incident.</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Track movement of Operations personnel into and out of the incident tactical operations area.</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Be able to handle day-to-day resource tracking, and also be flexible enough to track large numbers of multidisciplinary resources that may respond to a large, rapidly expanding incident.</a:t>
            </a:r>
          </a:p>
          <a:p>
            <a:pPr marL="254000" lvl="1" indent="-254000">
              <a:spcBef>
                <a:spcPts val="12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Have a backup mechanism in the event on-scene tracking breaks down.</a:t>
            </a:r>
          </a:p>
          <a:p>
            <a:pPr>
              <a:spcBef>
                <a:spcPts val="1200"/>
              </a:spcBef>
              <a:buSzPct val="99000"/>
            </a:pPr>
            <a:r>
              <a:rPr lang="en-US" altLang="en-US" sz="1200" kern="1200" dirty="0">
                <a:latin typeface="Arial" panose="020B0604020202020204" pitchFamily="34" charset="0"/>
                <a:cs typeface="Arial" panose="020B0604020202020204" pitchFamily="34" charset="0"/>
                <a:sym typeface="Arial" panose="020B0604020202020204" pitchFamily="34" charset="0"/>
              </a:rPr>
              <a:t>The more hazardous the tactics being implemented on the incident, the more important it is to maintain accurate resource status information.</a:t>
            </a:r>
            <a:endParaRPr lang="en-US" sz="1200" dirty="0"/>
          </a:p>
        </p:txBody>
      </p:sp>
      <p:pic>
        <p:nvPicPr>
          <p:cNvPr id="8" name="Picture 4" descr="man writing on a whiteboard">
            <a:extLst>
              <a:ext uri="{FF2B5EF4-FFF2-40B4-BE49-F238E27FC236}">
                <a16:creationId xmlns:a16="http://schemas.microsoft.com/office/drawing/2014/main" id="{C08CA2D7-3CBF-4DFC-BFA0-A5ED47EB848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0C4D330-2399-4BD5-B5AF-16FE2354F344}"/>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41</a:t>
            </a:fld>
            <a:endParaRPr lang="en-US" altLang="en-US"/>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F628A6B-D62C-453A-AF44-58590841AE7D}"/>
              </a:ext>
            </a:extLst>
          </p:cNvPr>
          <p:cNvSpPr>
            <a:spLocks noGrp="1"/>
          </p:cNvSpPr>
          <p:nvPr>
            <p:ph type="title"/>
          </p:nvPr>
        </p:nvSpPr>
        <p:spPr/>
        <p:txBody>
          <a:bodyPr/>
          <a:lstStyle/>
          <a:p>
            <a:pPr>
              <a:spcBef>
                <a:spcPct val="100000"/>
              </a:spcBef>
              <a:buSzPct val="99000"/>
            </a:pPr>
            <a:r>
              <a:rPr lang="en-US" altLang="en-US"/>
              <a:t>Best Practice: "Passport" System</a:t>
            </a:r>
          </a:p>
        </p:txBody>
      </p:sp>
      <p:sp>
        <p:nvSpPr>
          <p:cNvPr id="2" name="Content Placeholder 1">
            <a:extLst>
              <a:ext uri="{FF2B5EF4-FFF2-40B4-BE49-F238E27FC236}">
                <a16:creationId xmlns:a16="http://schemas.microsoft.com/office/drawing/2014/main" id="{882D614A-33EE-485C-813D-51DFAAD6A539}"/>
              </a:ext>
            </a:extLst>
          </p:cNvPr>
          <p:cNvSpPr>
            <a:spLocks noGrp="1"/>
          </p:cNvSpPr>
          <p:nvPr>
            <p:ph sz="quarter" idx="13"/>
          </p:nvPr>
        </p:nvSpPr>
        <p:spPr>
          <a:xfrm>
            <a:off x="457200" y="1153077"/>
            <a:ext cx="5019675" cy="4492625"/>
          </a:xfrm>
        </p:spPr>
        <p:txBody>
          <a:bodyPr>
            <a:normAutofit fontScale="475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"Passport" system is an on-scene resource-tracking system that is in common use in fire departments across the country. The system includes three Velcro-backed name tags and a special helmet shield for each employee. When the employee reports for work, he or she places the name tags on three "passports." The primary passport is carried on the driver's-side door of the apparatus to which the employee is assigned. The secondary passport is carried on the passenger-side door, and the third is left at the fire station.</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Upon arrival at an incident, the apparatus officer gives the primary passport to the Incident Commander, or the Division/Group Supervisor to which the resource is being assigned. The Incident Commander or Division/Group Supervisor will keep the passport until the resource is released from his or her supervision, when it will be returned to the company officer. The secondary passport may either remain with the apparatus, or be collected by the Resources Unit to aid overall incident resource tracking. The third passport serves as a backup mechanism documenting what personnel are on the apparatus that shift.</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helmet shield is placed on the employee's helmet upon receiving an incident assignment. The shield provides an easy visual indication of resource status and helps control freelancing. </a:t>
            </a:r>
            <a:endParaRPr lang="en-US" dirty="0"/>
          </a:p>
        </p:txBody>
      </p:sp>
      <p:pic>
        <p:nvPicPr>
          <p:cNvPr id="8" name="Picture 4" descr="firefighters">
            <a:extLst>
              <a:ext uri="{FF2B5EF4-FFF2-40B4-BE49-F238E27FC236}">
                <a16:creationId xmlns:a16="http://schemas.microsoft.com/office/drawing/2014/main" id="{FA6B273A-22FF-483B-9C89-D6DB0FDC480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2D6606B-B924-4E1D-9212-E0B2662A08AF}"/>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42</a:t>
            </a:fld>
            <a:endParaRPr lang="en-US" altLang="en-US"/>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C10A55-C17C-47B6-862B-2807F947952C}"/>
              </a:ext>
            </a:extLst>
          </p:cNvPr>
          <p:cNvSpPr>
            <a:spLocks noGrp="1"/>
          </p:cNvSpPr>
          <p:nvPr>
            <p:ph type="title"/>
          </p:nvPr>
        </p:nvSpPr>
        <p:spPr>
          <a:xfrm>
            <a:off x="457200" y="198438"/>
            <a:ext cx="8362950" cy="639762"/>
          </a:xfrm>
        </p:spPr>
        <p:txBody>
          <a:bodyPr/>
          <a:lstStyle/>
          <a:p>
            <a:r>
              <a:rPr lang="en-US" dirty="0"/>
              <a:t>Discussion Question - Checking in Resources</a:t>
            </a:r>
          </a:p>
        </p:txBody>
      </p:sp>
      <p:pic>
        <p:nvPicPr>
          <p:cNvPr id="7" name="Picture 4" descr="Discussion Question">
            <a:extLst>
              <a:ext uri="{FF2B5EF4-FFF2-40B4-BE49-F238E27FC236}">
                <a16:creationId xmlns:a16="http://schemas.microsoft.com/office/drawing/2014/main" id="{7E8903DA-3A57-40C0-A2D9-75289F98871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284254" y="3065429"/>
            <a:ext cx="476316" cy="4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7E85B875-6532-45B8-A7C5-EEDE854C5908}"/>
              </a:ext>
            </a:extLst>
          </p:cNvPr>
          <p:cNvSpPr>
            <a:spLocks noGrp="1"/>
          </p:cNvSpPr>
          <p:nvPr>
            <p:ph sz="quarter" idx="14"/>
          </p:nvPr>
        </p:nvSpPr>
        <p:spPr>
          <a:xfrm>
            <a:off x="2295525" y="2308500"/>
            <a:ext cx="6391275" cy="1990173"/>
          </a:xfrm>
        </p:spPr>
        <p:txBody>
          <a:bodyPr>
            <a:normAutofit/>
          </a:bodyPr>
          <a:lstStyle/>
          <a:p>
            <a:pPr lvl="0">
              <a:spcBef>
                <a:spcPct val="100000"/>
              </a:spcBef>
              <a:buClrTx/>
            </a:pPr>
            <a:r>
              <a:rPr lang="en-US" dirty="0">
                <a:sym typeface="Arial"/>
              </a:rPr>
              <a:t>Who is responsible for checking in resources acquired through a mutual aid agreement when they arrive at the incident scene?</a:t>
            </a:r>
            <a:endParaRPr lang="en-US" dirty="0"/>
          </a:p>
        </p:txBody>
      </p:sp>
      <p:sp>
        <p:nvSpPr>
          <p:cNvPr id="5" name="Slide Number Placeholder 4">
            <a:extLst>
              <a:ext uri="{FF2B5EF4-FFF2-40B4-BE49-F238E27FC236}">
                <a16:creationId xmlns:a16="http://schemas.microsoft.com/office/drawing/2014/main" id="{19A38F9C-CF27-46A5-AD16-7DB053FF8B55}"/>
              </a:ext>
            </a:extLst>
          </p:cNvPr>
          <p:cNvSpPr>
            <a:spLocks noGrp="1"/>
          </p:cNvSpPr>
          <p:nvPr>
            <p:ph type="sldNum" sz="quarter" idx="17"/>
          </p:nvPr>
        </p:nvSpPr>
        <p:spPr/>
        <p:txBody>
          <a:bodyPr/>
          <a:lstStyle/>
          <a:p>
            <a:pPr>
              <a:spcBef>
                <a:spcPct val="100000"/>
              </a:spcBef>
              <a:buSzPct val="99000"/>
            </a:pPr>
            <a:fld id="{B794120A-8088-43D3-954F-84EF8F642114}" type="slidenum">
              <a:rPr lang="en-US" altLang="en-US" smtClean="0"/>
              <a:pPr>
                <a:spcBef>
                  <a:spcPct val="100000"/>
                </a:spcBef>
                <a:buSzPct val="99000"/>
              </a:pPr>
              <a:t>43</a:t>
            </a:fld>
            <a:endParaRPr lang="en-US" altLang="en-US"/>
          </a:p>
        </p:txBody>
      </p:sp>
    </p:spTree>
    <p:extLst>
      <p:ext uri="{BB962C8B-B14F-4D97-AF65-F5344CB8AC3E}">
        <p14:creationId xmlns:p14="http://schemas.microsoft.com/office/powerpoint/2010/main" val="2048330443"/>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43DBF09-BDB5-4A3C-9B2E-DCE79BAEDEDD}"/>
              </a:ext>
            </a:extLst>
          </p:cNvPr>
          <p:cNvSpPr>
            <a:spLocks noGrp="1"/>
          </p:cNvSpPr>
          <p:nvPr>
            <p:ph type="title"/>
          </p:nvPr>
        </p:nvSpPr>
        <p:spPr/>
        <p:txBody>
          <a:bodyPr/>
          <a:lstStyle/>
          <a:p>
            <a:pPr>
              <a:spcBef>
                <a:spcPct val="100000"/>
              </a:spcBef>
              <a:buSzPct val="99000"/>
            </a:pPr>
            <a:r>
              <a:rPr lang="en-US" altLang="en-US"/>
              <a:t>Resource Management Task 5: Demobilize</a:t>
            </a:r>
          </a:p>
        </p:txBody>
      </p:sp>
      <p:sp>
        <p:nvSpPr>
          <p:cNvPr id="2" name="Content Placeholder 1">
            <a:extLst>
              <a:ext uri="{FF2B5EF4-FFF2-40B4-BE49-F238E27FC236}">
                <a16:creationId xmlns:a16="http://schemas.microsoft.com/office/drawing/2014/main" id="{E6052591-7574-45A2-A44F-48F1183E840C}"/>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goal of demobilization is the orderly, safe, and efficient return of a resource to its original location and status.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Once resources are no longer needed on an incident, those responsible for resources should demobilize them.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resource requestor and provider may agree to reassign a resource rather than demobilize it.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Prior to demobilization, incident staff responsible for the planning and logistics functions collaborate to plan how resources are rehabilitated, replenished, disposed of, and/or returned or restored to operational condition. </a:t>
            </a:r>
          </a:p>
        </p:txBody>
      </p:sp>
      <p:pic>
        <p:nvPicPr>
          <p:cNvPr id="8" name="Picture 4">
            <a:extLst>
              <a:ext uri="{FF2B5EF4-FFF2-40B4-BE49-F238E27FC236}">
                <a16:creationId xmlns:a16="http://schemas.microsoft.com/office/drawing/2014/main" id="{79385F4C-8073-4C9C-910F-6B83E72170F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388429" y="1577476"/>
            <a:ext cx="2480952" cy="315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7C0199E-37B3-4A73-AB89-E7994A2EAADC}"/>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44</a:t>
            </a:fld>
            <a:endParaRPr lang="en-US" altLang="en-US"/>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B42A44D-A7F2-48BF-8DB4-FB9B61D36AB2}"/>
              </a:ext>
            </a:extLst>
          </p:cNvPr>
          <p:cNvSpPr>
            <a:spLocks noGrp="1"/>
          </p:cNvSpPr>
          <p:nvPr>
            <p:ph type="title"/>
          </p:nvPr>
        </p:nvSpPr>
        <p:spPr/>
        <p:txBody>
          <a:bodyPr/>
          <a:lstStyle/>
          <a:p>
            <a:pPr>
              <a:spcBef>
                <a:spcPct val="100000"/>
              </a:spcBef>
              <a:buSzPct val="99000"/>
            </a:pPr>
            <a:r>
              <a:rPr lang="en-US" altLang="en-US"/>
              <a:t>Demobilization Responsibilities</a:t>
            </a:r>
          </a:p>
        </p:txBody>
      </p:sp>
      <p:sp>
        <p:nvSpPr>
          <p:cNvPr id="2" name="Content Placeholder 1">
            <a:extLst>
              <a:ext uri="{FF2B5EF4-FFF2-40B4-BE49-F238E27FC236}">
                <a16:creationId xmlns:a16="http://schemas.microsoft.com/office/drawing/2014/main" id="{9FE811E2-8DFE-4A5F-8704-54D2187F7A52}"/>
              </a:ext>
            </a:extLst>
          </p:cNvPr>
          <p:cNvSpPr>
            <a:spLocks noGrp="1"/>
          </p:cNvSpPr>
          <p:nvPr>
            <p:ph sz="quarter" idx="13"/>
          </p:nvPr>
        </p:nvSpPr>
        <p:spPr/>
        <p:txBody>
          <a:bodyPr>
            <a:normAutofit fontScale="92500" lnSpcReduction="20000"/>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Demobilization planning is informal and is executed by the Incident Commander, who follows agency protocols. However, on a complex incident, a formal demobilization plan and process should be followed. The chart below summarizes demobilization responsibilities on a complex incident.</a:t>
            </a:r>
            <a:endParaRPr lang="en-US"/>
          </a:p>
        </p:txBody>
      </p:sp>
      <p:pic>
        <p:nvPicPr>
          <p:cNvPr id="8" name="Picture 5">
            <a:extLst>
              <a:ext uri="{FF2B5EF4-FFF2-40B4-BE49-F238E27FC236}">
                <a16:creationId xmlns:a16="http://schemas.microsoft.com/office/drawing/2014/main" id="{8E3658A1-7451-4B23-BF86-1E425241FEC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247900" y="3274981"/>
            <a:ext cx="4291701" cy="237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B57E074-DA52-40AA-B825-74B9EB00CD8B}"/>
              </a:ext>
            </a:extLst>
          </p:cNvPr>
          <p:cNvSpPr>
            <a:spLocks noGrp="1"/>
          </p:cNvSpPr>
          <p:nvPr>
            <p:ph type="sldNum" sz="quarter" idx="17"/>
          </p:nvPr>
        </p:nvSpPr>
        <p:spPr/>
        <p:txBody>
          <a:bodyPr/>
          <a:lstStyle/>
          <a:p>
            <a:pPr>
              <a:spcBef>
                <a:spcPct val="100000"/>
              </a:spcBef>
              <a:buSzPct val="99000"/>
            </a:pPr>
            <a:fld id="{EC1A148D-870D-4F3E-8502-9479F5E7D228}" type="slidenum">
              <a:rPr lang="en-US" altLang="en-US" smtClean="0"/>
              <a:pPr>
                <a:spcBef>
                  <a:spcPct val="100000"/>
                </a:spcBef>
                <a:buSzPct val="99000"/>
              </a:pPr>
              <a:t>45</a:t>
            </a:fld>
            <a:endParaRPr lang="en-US" altLang="en-US"/>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2168F2B-7190-43E7-8FDE-ADB7989903E0}"/>
              </a:ext>
            </a:extLst>
          </p:cNvPr>
          <p:cNvSpPr>
            <a:spLocks noGrp="1"/>
          </p:cNvSpPr>
          <p:nvPr>
            <p:ph type="title"/>
          </p:nvPr>
        </p:nvSpPr>
        <p:spPr/>
        <p:txBody>
          <a:bodyPr/>
          <a:lstStyle/>
          <a:p>
            <a:pPr>
              <a:spcBef>
                <a:spcPct val="100000"/>
              </a:spcBef>
              <a:buSzPct val="99000"/>
            </a:pPr>
            <a:r>
              <a:rPr lang="en-US" altLang="en-US"/>
              <a:t>Early Demobilization Planning</a:t>
            </a:r>
          </a:p>
        </p:txBody>
      </p:sp>
      <p:sp>
        <p:nvSpPr>
          <p:cNvPr id="2" name="Content Placeholder 1">
            <a:extLst>
              <a:ext uri="{FF2B5EF4-FFF2-40B4-BE49-F238E27FC236}">
                <a16:creationId xmlns:a16="http://schemas.microsoft.com/office/drawing/2014/main" id="{B3259B85-001D-426D-8A96-592F003BA256}"/>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Managers should plan and prepare for the demobilization process at the same time that they begin the resource mobilization process. Early planning for demobilization facilitates accountability and makes the transportation of resources as efficient as possible—in terms of both costs and time of delivery. Indicators that the incident may be ready to implement a demobilization plan include:</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Fewer resource requests being received.</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More resources spending more time in staging.</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Excess resources identified during planning process.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Incident objectives have been accomplished.</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 </a:t>
            </a:r>
            <a:endParaRPr lang="en-US"/>
          </a:p>
        </p:txBody>
      </p:sp>
      <p:pic>
        <p:nvPicPr>
          <p:cNvPr id="8" name="Picture 4" descr="Members of a task force pack up a tent in preparation for demobilization">
            <a:extLst>
              <a:ext uri="{FF2B5EF4-FFF2-40B4-BE49-F238E27FC236}">
                <a16:creationId xmlns:a16="http://schemas.microsoft.com/office/drawing/2014/main" id="{A2A4D39D-CE44-4B93-BC35-F100030273F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4DB7F13-ECA8-4747-8C34-8DFFBDF1BD07}"/>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46</a:t>
            </a:fld>
            <a:endParaRPr lang="en-US" altLang="en-US"/>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B253C1D-8FEB-4547-99AE-2172A115FE85}"/>
              </a:ext>
            </a:extLst>
          </p:cNvPr>
          <p:cNvSpPr>
            <a:spLocks noGrp="1"/>
          </p:cNvSpPr>
          <p:nvPr>
            <p:ph type="title"/>
          </p:nvPr>
        </p:nvSpPr>
        <p:spPr/>
        <p:txBody>
          <a:bodyPr/>
          <a:lstStyle/>
          <a:p>
            <a:pPr>
              <a:spcBef>
                <a:spcPct val="100000"/>
              </a:spcBef>
              <a:buSzPct val="99000"/>
            </a:pPr>
            <a:r>
              <a:rPr lang="en-US" altLang="en-US"/>
              <a:t>Considerations for Demobilization of Support and Managerial Resources</a:t>
            </a:r>
          </a:p>
        </p:txBody>
      </p:sp>
      <p:sp>
        <p:nvSpPr>
          <p:cNvPr id="2" name="Content Placeholder 1">
            <a:extLst>
              <a:ext uri="{FF2B5EF4-FFF2-40B4-BE49-F238E27FC236}">
                <a16:creationId xmlns:a16="http://schemas.microsoft.com/office/drawing/2014/main" id="{24873AB9-84A5-4FE9-BFA0-0DD85F8D7407}"/>
              </a:ext>
            </a:extLst>
          </p:cNvPr>
          <p:cNvSpPr>
            <a:spLocks noGrp="1"/>
          </p:cNvSpPr>
          <p:nvPr>
            <p:ph idx="1"/>
          </p:nvPr>
        </p:nvSpPr>
        <p:spPr>
          <a:xfrm>
            <a:off x="457200" y="1068389"/>
            <a:ext cx="8229600" cy="908191"/>
          </a:xfrm>
        </p:spPr>
        <p:txBody>
          <a:bodyPr>
            <a:normAutofit fontScale="55000" lnSpcReduction="20000"/>
          </a:bodyPr>
          <a:lstStyle/>
          <a:p>
            <a:pPr>
              <a:spcBef>
                <a:spcPct val="100000"/>
              </a:spcBef>
              <a:buSzPct val="99000"/>
            </a:pPr>
            <a:r>
              <a:rPr lang="en-US" altLang="en-US" kern="1200" dirty="0">
                <a:latin typeface="Arial" panose="020B0604020202020204" pitchFamily="34" charset="0"/>
                <a:cs typeface="Arial" panose="020B0604020202020204" pitchFamily="34" charset="0"/>
                <a:sym typeface="Arial" panose="020B0604020202020204" pitchFamily="34" charset="0"/>
              </a:rPr>
              <a:t>After the incident is controlled, and tactical resources are beginning to be released, the incident management organization should begin to monitor the number of support and management staff that are assigned. Below are some typical workload considerations to consider when planning for demobilization.</a:t>
            </a:r>
            <a:endParaRPr lang="en-US" dirty="0"/>
          </a:p>
        </p:txBody>
      </p:sp>
      <p:graphicFrame>
        <p:nvGraphicFramePr>
          <p:cNvPr id="6" name="Table 5">
            <a:extLst>
              <a:ext uri="{FF2B5EF4-FFF2-40B4-BE49-F238E27FC236}">
                <a16:creationId xmlns:a16="http://schemas.microsoft.com/office/drawing/2014/main" id="{7596DE58-97ED-4852-BA51-A25D28D6D5EC}"/>
              </a:ext>
            </a:extLst>
          </p:cNvPr>
          <p:cNvGraphicFramePr>
            <a:graphicFrameLocks noGrp="1"/>
          </p:cNvGraphicFramePr>
          <p:nvPr>
            <p:extLst>
              <p:ext uri="{D42A27DB-BD31-4B8C-83A1-F6EECF244321}">
                <p14:modId xmlns:p14="http://schemas.microsoft.com/office/powerpoint/2010/main" val="153389122"/>
              </p:ext>
            </p:extLst>
          </p:nvPr>
        </p:nvGraphicFramePr>
        <p:xfrm>
          <a:off x="281708" y="1976580"/>
          <a:ext cx="8751456" cy="3749024"/>
        </p:xfrm>
        <a:graphic>
          <a:graphicData uri="http://schemas.openxmlformats.org/drawingml/2006/table">
            <a:tbl>
              <a:tblPr firstRow="1" bandRow="1">
                <a:tableStyleId>{5940675A-B579-460E-94D1-54222C63F5DA}</a:tableStyleId>
              </a:tblPr>
              <a:tblGrid>
                <a:gridCol w="2470728">
                  <a:extLst>
                    <a:ext uri="{9D8B030D-6E8A-4147-A177-3AD203B41FA5}">
                      <a16:colId xmlns:a16="http://schemas.microsoft.com/office/drawing/2014/main" val="20000"/>
                    </a:ext>
                  </a:extLst>
                </a:gridCol>
                <a:gridCol w="6280728">
                  <a:extLst>
                    <a:ext uri="{9D8B030D-6E8A-4147-A177-3AD203B41FA5}">
                      <a16:colId xmlns:a16="http://schemas.microsoft.com/office/drawing/2014/main" val="20001"/>
                    </a:ext>
                  </a:extLst>
                </a:gridCol>
              </a:tblGrid>
              <a:tr h="0">
                <a:tc>
                  <a:txBody>
                    <a:bodyPr/>
                    <a:lstStyle/>
                    <a:p>
                      <a:pPr lvl="0" algn="ctr">
                        <a:spcBef>
                          <a:spcPct val="100000"/>
                        </a:spcBef>
                        <a:buClrTx/>
                      </a:pPr>
                      <a:r>
                        <a:rPr lang="en-US" sz="900">
                          <a:solidFill>
                            <a:srgbClr val="000066"/>
                          </a:solidFill>
                          <a:latin typeface="Arial"/>
                          <a:ea typeface="+mn-ea"/>
                          <a:cs typeface="Arial"/>
                          <a:sym typeface="Arial"/>
                        </a:rPr>
                        <a:t>Position</a:t>
                      </a:r>
                    </a:p>
                  </a:txBody>
                  <a:tcPr marT="45719" marB="45719">
                    <a:solidFill>
                      <a:srgbClr val="C0C0C0"/>
                    </a:solidFill>
                  </a:tcPr>
                </a:tc>
                <a:tc>
                  <a:txBody>
                    <a:bodyPr/>
                    <a:lstStyle/>
                    <a:p>
                      <a:pPr lvl="0" algn="ctr">
                        <a:spcBef>
                          <a:spcPct val="100000"/>
                        </a:spcBef>
                        <a:buClrTx/>
                      </a:pPr>
                      <a:r>
                        <a:rPr lang="en-US" sz="900">
                          <a:solidFill>
                            <a:srgbClr val="000066"/>
                          </a:solidFill>
                          <a:latin typeface="Arial"/>
                          <a:ea typeface="+mn-ea"/>
                          <a:cs typeface="Arial"/>
                          <a:sym typeface="Arial"/>
                        </a:rPr>
                        <a:t>Demobilization Considerations</a:t>
                      </a:r>
                    </a:p>
                  </a:txBody>
                  <a:tcPr marT="45719" marB="45719">
                    <a:solidFill>
                      <a:srgbClr val="C0C0C0"/>
                    </a:solidFill>
                  </a:tcPr>
                </a:tc>
                <a:extLst>
                  <a:ext uri="{0D108BD9-81ED-4DB2-BD59-A6C34878D82A}">
                    <a16:rowId xmlns:a16="http://schemas.microsoft.com/office/drawing/2014/main" val="10000"/>
                  </a:ext>
                </a:extLst>
              </a:tr>
              <a:tr h="530035">
                <a:tc>
                  <a:txBody>
                    <a:bodyPr/>
                    <a:lstStyle/>
                    <a:p>
                      <a:pPr lvl="0" algn="l">
                        <a:spcBef>
                          <a:spcPct val="100000"/>
                        </a:spcBef>
                        <a:buClrTx/>
                      </a:pPr>
                      <a:r>
                        <a:rPr lang="en-US" sz="900" b="1">
                          <a:solidFill>
                            <a:srgbClr val="000066"/>
                          </a:solidFill>
                          <a:latin typeface="Arial"/>
                          <a:ea typeface="+mn-ea"/>
                          <a:cs typeface="Arial"/>
                          <a:sym typeface="Arial"/>
                        </a:rPr>
                        <a:t>Public Information Officer</a:t>
                      </a:r>
                      <a:r>
                        <a:rPr lang="en-US" sz="900">
                          <a:solidFill>
                            <a:srgbClr val="000066"/>
                          </a:solidFill>
                          <a:latin typeface="Arial"/>
                          <a:ea typeface="+mn-ea"/>
                          <a:cs typeface="Arial"/>
                          <a:sym typeface="Arial"/>
                        </a:rPr>
                        <a:t> </a:t>
                      </a:r>
                      <a:endParaRPr lang="en-US" sz="900">
                        <a:solidFill>
                          <a:srgbClr val="000066"/>
                        </a:solidFill>
                      </a:endParaRPr>
                    </a:p>
                  </a:txBody>
                  <a:tcPr marT="45719" marB="45719"/>
                </a:tc>
                <a:tc>
                  <a:txBody>
                    <a:bodyPr/>
                    <a:lstStyle/>
                    <a:p>
                      <a:pPr lvl="0" algn="l">
                        <a:spcBef>
                          <a:spcPct val="100000"/>
                        </a:spcBef>
                        <a:buClrTx/>
                      </a:pPr>
                      <a:r>
                        <a:rPr lang="en-US" sz="900" dirty="0">
                          <a:solidFill>
                            <a:srgbClr val="000066"/>
                          </a:solidFill>
                          <a:latin typeface="Arial"/>
                          <a:ea typeface="+mn-ea"/>
                          <a:cs typeface="Arial"/>
                          <a:sym typeface="Arial"/>
                        </a:rPr>
                        <a:t>Press interest may taper off toward the end of the incident, especially when tactics turn from life safety to cleanup. As the incident demobilizes, the need for interagency coordination of information may also decline. While it is important that the press continue to have a contact at the incident, it may be possible for the Public Information Officer to scale back operations. </a:t>
                      </a:r>
                      <a:endParaRPr lang="en-US" sz="900" dirty="0">
                        <a:solidFill>
                          <a:srgbClr val="000066"/>
                        </a:solidFill>
                      </a:endParaRPr>
                    </a:p>
                  </a:txBody>
                  <a:tcPr marT="45719" marB="45719"/>
                </a:tc>
                <a:extLst>
                  <a:ext uri="{0D108BD9-81ED-4DB2-BD59-A6C34878D82A}">
                    <a16:rowId xmlns:a16="http://schemas.microsoft.com/office/drawing/2014/main" val="10001"/>
                  </a:ext>
                </a:extLst>
              </a:tr>
              <a:tr h="444084">
                <a:tc>
                  <a:txBody>
                    <a:bodyPr/>
                    <a:lstStyle/>
                    <a:p>
                      <a:pPr lvl="0" algn="l">
                        <a:spcBef>
                          <a:spcPct val="100000"/>
                        </a:spcBef>
                        <a:buClrTx/>
                      </a:pPr>
                      <a:r>
                        <a:rPr lang="en-US" sz="900" b="1">
                          <a:solidFill>
                            <a:srgbClr val="000066"/>
                          </a:solidFill>
                          <a:latin typeface="Arial"/>
                          <a:ea typeface="+mn-ea"/>
                          <a:cs typeface="Arial"/>
                          <a:sym typeface="Arial"/>
                        </a:rPr>
                        <a:t>Safety Officer</a:t>
                      </a:r>
                      <a:r>
                        <a:rPr lang="en-US" sz="900">
                          <a:solidFill>
                            <a:srgbClr val="000066"/>
                          </a:solidFill>
                          <a:latin typeface="Arial"/>
                          <a:ea typeface="+mn-ea"/>
                          <a:cs typeface="Arial"/>
                          <a:sym typeface="Arial"/>
                        </a:rPr>
                        <a:t> </a:t>
                      </a:r>
                      <a:endParaRPr lang="en-US" sz="900">
                        <a:solidFill>
                          <a:srgbClr val="000066"/>
                        </a:solidFill>
                      </a:endParaRPr>
                    </a:p>
                  </a:txBody>
                  <a:tcPr marT="45719" marB="45719"/>
                </a:tc>
                <a:tc>
                  <a:txBody>
                    <a:bodyPr/>
                    <a:lstStyle/>
                    <a:p>
                      <a:pPr lvl="0" algn="l">
                        <a:spcBef>
                          <a:spcPct val="100000"/>
                        </a:spcBef>
                        <a:buClrTx/>
                      </a:pPr>
                      <a:r>
                        <a:rPr lang="en-US" sz="900">
                          <a:solidFill>
                            <a:srgbClr val="000066"/>
                          </a:solidFill>
                          <a:latin typeface="Arial"/>
                          <a:ea typeface="+mn-ea"/>
                          <a:cs typeface="Arial"/>
                          <a:sym typeface="Arial"/>
                        </a:rPr>
                        <a:t>As the number of tactical operations at an incident decreases, the demand on the Safety Officer will also decline. However, some incidents require post-incident debriefings that will require the input of the Safety Officer. While the workload may level out, it may remain until the end of the incident. </a:t>
                      </a:r>
                      <a:endParaRPr lang="en-US" sz="900">
                        <a:solidFill>
                          <a:srgbClr val="000066"/>
                        </a:solidFill>
                      </a:endParaRPr>
                    </a:p>
                  </a:txBody>
                  <a:tcPr marT="45719" marB="45719"/>
                </a:tc>
                <a:extLst>
                  <a:ext uri="{0D108BD9-81ED-4DB2-BD59-A6C34878D82A}">
                    <a16:rowId xmlns:a16="http://schemas.microsoft.com/office/drawing/2014/main" val="10002"/>
                  </a:ext>
                </a:extLst>
              </a:tr>
              <a:tr h="444084">
                <a:tc>
                  <a:txBody>
                    <a:bodyPr/>
                    <a:lstStyle/>
                    <a:p>
                      <a:pPr lvl="0" algn="l">
                        <a:spcBef>
                          <a:spcPct val="100000"/>
                        </a:spcBef>
                        <a:buClrTx/>
                      </a:pPr>
                      <a:r>
                        <a:rPr lang="en-US" sz="900" b="1">
                          <a:solidFill>
                            <a:srgbClr val="000066"/>
                          </a:solidFill>
                          <a:latin typeface="Arial"/>
                          <a:ea typeface="+mn-ea"/>
                          <a:cs typeface="Arial"/>
                          <a:sym typeface="Arial"/>
                        </a:rPr>
                        <a:t>Liaison Officer</a:t>
                      </a:r>
                      <a:r>
                        <a:rPr lang="en-US" sz="900">
                          <a:solidFill>
                            <a:srgbClr val="000066"/>
                          </a:solidFill>
                          <a:latin typeface="Arial"/>
                          <a:ea typeface="+mn-ea"/>
                          <a:cs typeface="Arial"/>
                          <a:sym typeface="Arial"/>
                        </a:rPr>
                        <a:t> </a:t>
                      </a:r>
                      <a:endParaRPr lang="en-US" sz="900">
                        <a:solidFill>
                          <a:srgbClr val="000066"/>
                        </a:solidFill>
                      </a:endParaRPr>
                    </a:p>
                  </a:txBody>
                  <a:tcPr marT="45719" marB="45719"/>
                </a:tc>
                <a:tc>
                  <a:txBody>
                    <a:bodyPr/>
                    <a:lstStyle/>
                    <a:p>
                      <a:pPr lvl="0" algn="l">
                        <a:spcBef>
                          <a:spcPct val="100000"/>
                        </a:spcBef>
                        <a:buClrTx/>
                      </a:pPr>
                      <a:r>
                        <a:rPr lang="en-US" sz="900">
                          <a:solidFill>
                            <a:srgbClr val="000066"/>
                          </a:solidFill>
                          <a:latin typeface="Arial"/>
                          <a:ea typeface="+mn-ea"/>
                          <a:cs typeface="Arial"/>
                          <a:sym typeface="Arial"/>
                        </a:rPr>
                        <a:t>As Cooperating and Assisting Agency resources are demobilized, the Liaison Officer’s job will become less complex. The Liaison Officer is also likely to be involved in interagency post-incident review activities that may require continued presence at the incident and involvement after final demobilization. </a:t>
                      </a:r>
                      <a:endParaRPr lang="en-US" sz="900">
                        <a:solidFill>
                          <a:srgbClr val="000066"/>
                        </a:solidFill>
                      </a:endParaRPr>
                    </a:p>
                  </a:txBody>
                  <a:tcPr marT="45719" marB="45719"/>
                </a:tc>
                <a:extLst>
                  <a:ext uri="{0D108BD9-81ED-4DB2-BD59-A6C34878D82A}">
                    <a16:rowId xmlns:a16="http://schemas.microsoft.com/office/drawing/2014/main" val="10003"/>
                  </a:ext>
                </a:extLst>
              </a:tr>
              <a:tr h="229204">
                <a:tc>
                  <a:txBody>
                    <a:bodyPr/>
                    <a:lstStyle/>
                    <a:p>
                      <a:pPr lvl="0" algn="l">
                        <a:spcBef>
                          <a:spcPct val="100000"/>
                        </a:spcBef>
                        <a:buClrTx/>
                      </a:pPr>
                      <a:r>
                        <a:rPr lang="en-US" sz="900" b="1">
                          <a:solidFill>
                            <a:srgbClr val="000066"/>
                          </a:solidFill>
                          <a:latin typeface="Arial"/>
                          <a:ea typeface="+mn-ea"/>
                          <a:cs typeface="Arial"/>
                          <a:sym typeface="Arial"/>
                        </a:rPr>
                        <a:t>Operations Section</a:t>
                      </a:r>
                      <a:r>
                        <a:rPr lang="en-US" sz="900">
                          <a:solidFill>
                            <a:srgbClr val="000066"/>
                          </a:solidFill>
                          <a:latin typeface="Arial"/>
                          <a:ea typeface="+mn-ea"/>
                          <a:cs typeface="Arial"/>
                          <a:sym typeface="Arial"/>
                        </a:rPr>
                        <a:t> </a:t>
                      </a:r>
                      <a:endParaRPr lang="en-US" sz="900">
                        <a:solidFill>
                          <a:srgbClr val="000066"/>
                        </a:solidFill>
                      </a:endParaRPr>
                    </a:p>
                  </a:txBody>
                  <a:tcPr marT="45719" marB="45719"/>
                </a:tc>
                <a:tc>
                  <a:txBody>
                    <a:bodyPr/>
                    <a:lstStyle/>
                    <a:p>
                      <a:pPr lvl="0" algn="l">
                        <a:spcBef>
                          <a:spcPct val="100000"/>
                        </a:spcBef>
                        <a:buClrTx/>
                      </a:pPr>
                      <a:r>
                        <a:rPr lang="en-US" sz="900">
                          <a:solidFill>
                            <a:srgbClr val="000066"/>
                          </a:solidFill>
                          <a:latin typeface="Arial"/>
                          <a:ea typeface="+mn-ea"/>
                          <a:cs typeface="Arial"/>
                          <a:sym typeface="Arial"/>
                        </a:rPr>
                        <a:t>The Operations Section Chief should be able to reduce support staff such as Deputies and Staging Area Managers as the Operations Section is demobilized. </a:t>
                      </a:r>
                      <a:endParaRPr lang="en-US" sz="900">
                        <a:solidFill>
                          <a:srgbClr val="000066"/>
                        </a:solidFill>
                      </a:endParaRPr>
                    </a:p>
                  </a:txBody>
                  <a:tcPr marT="45719" marB="45719"/>
                </a:tc>
                <a:extLst>
                  <a:ext uri="{0D108BD9-81ED-4DB2-BD59-A6C34878D82A}">
                    <a16:rowId xmlns:a16="http://schemas.microsoft.com/office/drawing/2014/main" val="10004"/>
                  </a:ext>
                </a:extLst>
              </a:tr>
              <a:tr h="530035">
                <a:tc>
                  <a:txBody>
                    <a:bodyPr/>
                    <a:lstStyle/>
                    <a:p>
                      <a:pPr lvl="0" algn="l">
                        <a:spcBef>
                          <a:spcPct val="100000"/>
                        </a:spcBef>
                        <a:buClrTx/>
                      </a:pPr>
                      <a:r>
                        <a:rPr lang="en-US" sz="900" b="1">
                          <a:solidFill>
                            <a:srgbClr val="000066"/>
                          </a:solidFill>
                          <a:latin typeface="Arial"/>
                          <a:ea typeface="+mn-ea"/>
                          <a:cs typeface="Arial"/>
                          <a:sym typeface="Arial"/>
                        </a:rPr>
                        <a:t>Planning Section</a:t>
                      </a:r>
                      <a:r>
                        <a:rPr lang="en-US" sz="900">
                          <a:solidFill>
                            <a:srgbClr val="000066"/>
                          </a:solidFill>
                          <a:latin typeface="Arial"/>
                          <a:ea typeface="+mn-ea"/>
                          <a:cs typeface="Arial"/>
                          <a:sym typeface="Arial"/>
                        </a:rPr>
                        <a:t> </a:t>
                      </a:r>
                      <a:endParaRPr lang="en-US" sz="900">
                        <a:solidFill>
                          <a:srgbClr val="000066"/>
                        </a:solidFill>
                      </a:endParaRPr>
                    </a:p>
                  </a:txBody>
                  <a:tcPr marT="45719" marB="45719"/>
                </a:tc>
                <a:tc>
                  <a:txBody>
                    <a:bodyPr/>
                    <a:lstStyle/>
                    <a:p>
                      <a:pPr lvl="0" algn="l">
                        <a:spcBef>
                          <a:spcPct val="100000"/>
                        </a:spcBef>
                        <a:buClrTx/>
                      </a:pPr>
                      <a:r>
                        <a:rPr lang="en-US" sz="900">
                          <a:solidFill>
                            <a:srgbClr val="000066"/>
                          </a:solidFill>
                          <a:latin typeface="Arial"/>
                          <a:ea typeface="+mn-ea"/>
                          <a:cs typeface="Arial"/>
                          <a:sym typeface="Arial"/>
                        </a:rPr>
                        <a:t>In the Planning Section, the later workload falls on the Demobilization and Documentation Units. The Demobilization Unit will develop the Demobilization Plan and monitor its implementation. The Documentation Unit will package all incident documentation for archiving with the responsible agency or jurisdiction. Both of these processes are finished late in the incident. </a:t>
                      </a:r>
                      <a:endParaRPr lang="en-US" sz="900">
                        <a:solidFill>
                          <a:srgbClr val="000066"/>
                        </a:solidFill>
                      </a:endParaRPr>
                    </a:p>
                  </a:txBody>
                  <a:tcPr marT="45719" marB="45719"/>
                </a:tc>
                <a:extLst>
                  <a:ext uri="{0D108BD9-81ED-4DB2-BD59-A6C34878D82A}">
                    <a16:rowId xmlns:a16="http://schemas.microsoft.com/office/drawing/2014/main" val="10005"/>
                  </a:ext>
                </a:extLst>
              </a:tr>
              <a:tr h="444084">
                <a:tc>
                  <a:txBody>
                    <a:bodyPr/>
                    <a:lstStyle/>
                    <a:p>
                      <a:pPr lvl="0" algn="l">
                        <a:spcBef>
                          <a:spcPct val="100000"/>
                        </a:spcBef>
                        <a:buClrTx/>
                      </a:pPr>
                      <a:r>
                        <a:rPr lang="en-US" sz="900" b="1">
                          <a:solidFill>
                            <a:srgbClr val="000066"/>
                          </a:solidFill>
                          <a:latin typeface="Arial"/>
                          <a:ea typeface="+mn-ea"/>
                          <a:cs typeface="Arial"/>
                          <a:sym typeface="Arial"/>
                        </a:rPr>
                        <a:t>Logistics Section</a:t>
                      </a:r>
                      <a:r>
                        <a:rPr lang="en-US" sz="900">
                          <a:solidFill>
                            <a:srgbClr val="000066"/>
                          </a:solidFill>
                          <a:latin typeface="Arial"/>
                          <a:ea typeface="+mn-ea"/>
                          <a:cs typeface="Arial"/>
                          <a:sym typeface="Arial"/>
                        </a:rPr>
                        <a:t> </a:t>
                      </a:r>
                      <a:endParaRPr lang="en-US" sz="900">
                        <a:solidFill>
                          <a:srgbClr val="000066"/>
                        </a:solidFill>
                      </a:endParaRPr>
                    </a:p>
                  </a:txBody>
                  <a:tcPr marT="45719" marB="45719"/>
                </a:tc>
                <a:tc>
                  <a:txBody>
                    <a:bodyPr/>
                    <a:lstStyle/>
                    <a:p>
                      <a:pPr lvl="0" algn="l">
                        <a:spcBef>
                          <a:spcPct val="100000"/>
                        </a:spcBef>
                        <a:buClrTx/>
                      </a:pPr>
                      <a:r>
                        <a:rPr lang="en-US" sz="900">
                          <a:solidFill>
                            <a:srgbClr val="000066"/>
                          </a:solidFill>
                          <a:latin typeface="Arial"/>
                          <a:ea typeface="+mn-ea"/>
                          <a:cs typeface="Arial"/>
                          <a:sym typeface="Arial"/>
                        </a:rPr>
                        <a:t>The Supply Unit and the Facilities Unit play major roles as the incident winds down. The Facilities Unit will need to demobilize the incident facilities, such as the command post and incident base. The Supply Unit must collect, inventory, and arrange to refurbish, rehabilitate, or replace resources depleted, lost, or damaged at the incident. </a:t>
                      </a:r>
                      <a:endParaRPr lang="en-US" sz="900">
                        <a:solidFill>
                          <a:srgbClr val="000066"/>
                        </a:solidFill>
                      </a:endParaRPr>
                    </a:p>
                  </a:txBody>
                  <a:tcPr marT="45719" marB="45719"/>
                </a:tc>
                <a:extLst>
                  <a:ext uri="{0D108BD9-81ED-4DB2-BD59-A6C34878D82A}">
                    <a16:rowId xmlns:a16="http://schemas.microsoft.com/office/drawing/2014/main" val="10006"/>
                  </a:ext>
                </a:extLst>
              </a:tr>
              <a:tr h="315156">
                <a:tc>
                  <a:txBody>
                    <a:bodyPr/>
                    <a:lstStyle/>
                    <a:p>
                      <a:pPr lvl="0" algn="l">
                        <a:spcBef>
                          <a:spcPct val="100000"/>
                        </a:spcBef>
                        <a:buClrTx/>
                      </a:pPr>
                      <a:r>
                        <a:rPr lang="en-US" sz="900" b="1">
                          <a:solidFill>
                            <a:srgbClr val="000066"/>
                          </a:solidFill>
                          <a:latin typeface="Arial"/>
                          <a:ea typeface="+mn-ea"/>
                          <a:cs typeface="Arial"/>
                          <a:sym typeface="Arial"/>
                        </a:rPr>
                        <a:t>Finance/Administration Section</a:t>
                      </a:r>
                      <a:r>
                        <a:rPr lang="en-US" sz="900">
                          <a:solidFill>
                            <a:srgbClr val="000066"/>
                          </a:solidFill>
                          <a:latin typeface="Arial"/>
                          <a:ea typeface="+mn-ea"/>
                          <a:cs typeface="Arial"/>
                          <a:sym typeface="Arial"/>
                        </a:rPr>
                        <a:t> </a:t>
                      </a:r>
                      <a:endParaRPr lang="en-US" sz="900">
                        <a:solidFill>
                          <a:srgbClr val="000066"/>
                        </a:solidFill>
                      </a:endParaRPr>
                    </a:p>
                  </a:txBody>
                  <a:tcPr marT="45719" marB="45719"/>
                </a:tc>
                <a:tc>
                  <a:txBody>
                    <a:bodyPr/>
                    <a:lstStyle/>
                    <a:p>
                      <a:pPr lvl="0" algn="l">
                        <a:spcBef>
                          <a:spcPct val="100000"/>
                        </a:spcBef>
                        <a:buClrTx/>
                      </a:pPr>
                      <a:r>
                        <a:rPr lang="en-US" sz="900" dirty="0">
                          <a:solidFill>
                            <a:srgbClr val="000066"/>
                          </a:solidFill>
                          <a:latin typeface="Arial"/>
                          <a:ea typeface="+mn-ea"/>
                          <a:cs typeface="Arial"/>
                          <a:sym typeface="Arial"/>
                        </a:rPr>
                        <a:t>Many of the activities of the Finance and Administration Section continue well after the rest of the organization has been demobilized. Much of the paperwork needed to document an incident is completed during or after demobilization. </a:t>
                      </a:r>
                      <a:endParaRPr lang="en-US" sz="900" dirty="0">
                        <a:solidFill>
                          <a:srgbClr val="000066"/>
                        </a:solidFill>
                      </a:endParaRPr>
                    </a:p>
                  </a:txBody>
                  <a:tcPr marT="45719" marB="45719"/>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638C3715-9A85-461B-8135-03177F9D0AE6}"/>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47</a:t>
            </a:fld>
            <a:endParaRPr lang="en-US" altLang="en-US"/>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7E9B53B-4C6A-4CD5-A3F7-8A58B735A951}"/>
              </a:ext>
            </a:extLst>
          </p:cNvPr>
          <p:cNvSpPr>
            <a:spLocks noGrp="1"/>
          </p:cNvSpPr>
          <p:nvPr>
            <p:ph type="title"/>
          </p:nvPr>
        </p:nvSpPr>
        <p:spPr/>
        <p:txBody>
          <a:bodyPr/>
          <a:lstStyle/>
          <a:p>
            <a:pPr>
              <a:spcBef>
                <a:spcPct val="100000"/>
              </a:spcBef>
              <a:buSzPct val="99000"/>
            </a:pPr>
            <a:r>
              <a:rPr lang="en-US" altLang="en-US"/>
              <a:t>Incident Demobilization: Safety and Cost </a:t>
            </a:r>
          </a:p>
        </p:txBody>
      </p:sp>
      <p:sp>
        <p:nvSpPr>
          <p:cNvPr id="2" name="Content Placeholder 1">
            <a:extLst>
              <a:ext uri="{FF2B5EF4-FFF2-40B4-BE49-F238E27FC236}">
                <a16:creationId xmlns:a16="http://schemas.microsoft.com/office/drawing/2014/main" id="{A123E499-0323-4DB0-A09A-5B558D65F209}"/>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When planning to demobilize resources, consideration must be given to:</a:t>
            </a:r>
          </a:p>
          <a:p>
            <a:pPr marL="254000" lvl="1" indent="-254000">
              <a:spcBef>
                <a:spcPct val="100000"/>
              </a:spcBef>
              <a:buSzPct val="99000"/>
              <a:tabLst/>
            </a:pPr>
            <a:r>
              <a:rPr lang="en-US" altLang="en-US" b="1" kern="1200">
                <a:latin typeface="Arial" panose="020B0604020202020204" pitchFamily="34" charset="0"/>
                <a:ea typeface="+mn-ea"/>
                <a:cs typeface="Arial" panose="020B0604020202020204" pitchFamily="34" charset="0"/>
                <a:sym typeface="Arial" panose="020B0604020202020204" pitchFamily="34" charset="0"/>
              </a:rPr>
              <a:t>Safety:</a:t>
            </a:r>
            <a:r>
              <a:rPr lang="en-US" altLang="en-US" kern="1200">
                <a:latin typeface="Arial" panose="020B0604020202020204" pitchFamily="34" charset="0"/>
                <a:ea typeface="+mn-ea"/>
                <a:cs typeface="Arial" panose="020B0604020202020204" pitchFamily="34" charset="0"/>
                <a:sym typeface="Arial" panose="020B0604020202020204" pitchFamily="34" charset="0"/>
              </a:rPr>
              <a:t> Organizations should watch for "first in, last out" syndrome. Resources that were first on scene should be considered for early release. Also, these resources should be evaluated for fatigue and the distance they will need to travel to their home base prior to release.</a:t>
            </a:r>
          </a:p>
          <a:p>
            <a:pPr marL="254000" lvl="1" indent="-254000">
              <a:spcBef>
                <a:spcPct val="100000"/>
              </a:spcBef>
              <a:buSzPct val="99000"/>
            </a:pPr>
            <a:r>
              <a:rPr lang="en-US" altLang="en-US" b="1" kern="1200">
                <a:latin typeface="Arial" panose="020B0604020202020204" pitchFamily="34" charset="0"/>
                <a:ea typeface="+mn-ea"/>
                <a:cs typeface="Arial" panose="020B0604020202020204" pitchFamily="34" charset="0"/>
                <a:sym typeface="Arial" panose="020B0604020202020204" pitchFamily="34" charset="0"/>
              </a:rPr>
              <a:t>Cost:</a:t>
            </a:r>
            <a:r>
              <a:rPr lang="en-US" altLang="en-US" kern="1200">
                <a:latin typeface="Arial" panose="020B0604020202020204" pitchFamily="34" charset="0"/>
                <a:cs typeface="Arial" panose="020B0604020202020204" pitchFamily="34" charset="0"/>
                <a:sym typeface="Arial" panose="020B0604020202020204" pitchFamily="34" charset="0"/>
              </a:rPr>
              <a:t> Expensive resources should be monitored carefully to ensure that they are released as soon as they are no longer needed, or if their task can be accomplished in a more cost-effective manner. </a:t>
            </a:r>
            <a:endParaRPr lang="en-US"/>
          </a:p>
        </p:txBody>
      </p:sp>
      <p:pic>
        <p:nvPicPr>
          <p:cNvPr id="8" name="Picture 4" descr="FEMA Urban Search and Rescue Task Force members take a break in the shade with their rescue dogs">
            <a:extLst>
              <a:ext uri="{FF2B5EF4-FFF2-40B4-BE49-F238E27FC236}">
                <a16:creationId xmlns:a16="http://schemas.microsoft.com/office/drawing/2014/main" id="{48A74617-52B3-4A5F-8D1D-A9302AE148A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C19F692-3C54-484A-B3B4-7FC0756A36A4}"/>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48</a:t>
            </a:fld>
            <a:endParaRPr lang="en-US" altLang="en-US"/>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696582E-86EF-437D-A313-1DA43AE7556A}"/>
              </a:ext>
            </a:extLst>
          </p:cNvPr>
          <p:cNvSpPr>
            <a:spLocks noGrp="1"/>
          </p:cNvSpPr>
          <p:nvPr>
            <p:ph type="title"/>
          </p:nvPr>
        </p:nvSpPr>
        <p:spPr/>
        <p:txBody>
          <a:bodyPr/>
          <a:lstStyle/>
          <a:p>
            <a:pPr>
              <a:spcBef>
                <a:spcPct val="100000"/>
              </a:spcBef>
              <a:buSzPct val="99000"/>
            </a:pPr>
            <a:r>
              <a:rPr lang="en-US" altLang="en-US"/>
              <a:t>Developing a Written Demobilization Plan</a:t>
            </a:r>
          </a:p>
        </p:txBody>
      </p:sp>
      <p:sp>
        <p:nvSpPr>
          <p:cNvPr id="2" name="Content Placeholder 1">
            <a:extLst>
              <a:ext uri="{FF2B5EF4-FFF2-40B4-BE49-F238E27FC236}">
                <a16:creationId xmlns:a16="http://schemas.microsoft.com/office/drawing/2014/main" id="{AF620155-EF89-42F1-BEE4-7C272A564E42}"/>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 formal demobilization process and plan should be developed when personnel:</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Have traveled a long distance and/or require commercial transportation.</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Are fatigued, causing potential safety issues.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Should receive medical and/or stress management debriefings.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Are required to complete task books or other performance evaluations.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Need to contribute to the after-action review and identification of lessons learned.</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In addition, written demobilization plans are useful when there is equipment that needs to be serviced or have safety checks performed. </a:t>
            </a:r>
            <a:endParaRPr lang="en-US"/>
          </a:p>
        </p:txBody>
      </p:sp>
      <p:pic>
        <p:nvPicPr>
          <p:cNvPr id="8" name="Picture 4" descr="Staff member getting blood pressure checked">
            <a:extLst>
              <a:ext uri="{FF2B5EF4-FFF2-40B4-BE49-F238E27FC236}">
                <a16:creationId xmlns:a16="http://schemas.microsoft.com/office/drawing/2014/main" id="{B5E6C01D-9349-4DB1-8D39-F3C42C49E27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5E3F1F4-E3F9-4D3C-91D5-75F92D7B88A1}"/>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49</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4F51D4A-B9C6-4E62-84F7-F27F8FCFFFCE}"/>
              </a:ext>
            </a:extLst>
          </p:cNvPr>
          <p:cNvSpPr>
            <a:spLocks noGrp="1"/>
          </p:cNvSpPr>
          <p:nvPr>
            <p:ph type="title"/>
          </p:nvPr>
        </p:nvSpPr>
        <p:spPr/>
        <p:txBody>
          <a:bodyPr/>
          <a:lstStyle/>
          <a:p>
            <a:pPr>
              <a:spcBef>
                <a:spcPct val="100000"/>
              </a:spcBef>
              <a:buSzPct val="99000"/>
            </a:pPr>
            <a:r>
              <a:rPr lang="en-US" altLang="en-US"/>
              <a:t>Lessons Learned: Establishing Incident Objectives</a:t>
            </a:r>
          </a:p>
        </p:txBody>
      </p:sp>
      <p:sp>
        <p:nvSpPr>
          <p:cNvPr id="2" name="Content Placeholder 1">
            <a:extLst>
              <a:ext uri="{FF2B5EF4-FFF2-40B4-BE49-F238E27FC236}">
                <a16:creationId xmlns:a16="http://schemas.microsoft.com/office/drawing/2014/main" id="{2AAB37C9-BB35-4830-9FD2-F1152D15695F}"/>
              </a:ext>
            </a:extLst>
          </p:cNvPr>
          <p:cNvSpPr>
            <a:spLocks noGrp="1"/>
          </p:cNvSpPr>
          <p:nvPr>
            <p:ph sz="quarter" idx="13"/>
          </p:nvPr>
        </p:nvSpPr>
        <p:spPr>
          <a:xfrm>
            <a:off x="457200" y="1153077"/>
            <a:ext cx="5505450" cy="4492625"/>
          </a:xfrm>
        </p:spPr>
        <p:txBody>
          <a:bodyPr>
            <a:noAutofit/>
          </a:bodyPr>
          <a:lstStyle/>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Using the priorities of response (save lives, protect property and the environment, stabilize the incident, and provide for basic human needs) helps in prioritizing incident objectives. They can also be used to prioritize multiple incidents, with those incidents having significant life safety issues being given a higher priority than those with lesser or no life safety issues.</a:t>
            </a:r>
          </a:p>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Incident objectives are not necessarily completed in sequence determined by priority. It may be necessary to complete an objective related to incident stabilization before a life safety objective can be completed. </a:t>
            </a:r>
          </a:p>
          <a:p>
            <a:pPr>
              <a:spcBef>
                <a:spcPts val="1200"/>
              </a:spcBef>
              <a:buSzPct val="99000"/>
              <a:tabLst/>
            </a:pPr>
            <a:r>
              <a:rPr lang="en-US" altLang="en-US" sz="1400" b="1" kern="1200" dirty="0">
                <a:latin typeface="Arial" panose="020B0604020202020204" pitchFamily="34" charset="0"/>
                <a:cs typeface="Arial" panose="020B0604020202020204" pitchFamily="34" charset="0"/>
                <a:sym typeface="Arial" panose="020B0604020202020204" pitchFamily="34" charset="0"/>
              </a:rPr>
              <a:t>Incident Commander</a:t>
            </a:r>
            <a:endParaRPr lang="en-US" altLang="en-US" sz="1400" kern="1200" dirty="0">
              <a:latin typeface="Arial" panose="020B0604020202020204" pitchFamily="34" charset="0"/>
              <a:cs typeface="Arial" panose="020B0604020202020204" pitchFamily="34" charset="0"/>
              <a:sym typeface="Arial" panose="020B0604020202020204" pitchFamily="34" charset="0"/>
            </a:endParaRPr>
          </a:p>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"Our assessment of the earthen dam determines that the water level must be lowered quickly in order to reduce the danger of the dam's collapse causing catastrophic flooding. One of my objectives is, “Reduce water level behind dam 3 feet by 0800 hours tomorrow.” </a:t>
            </a:r>
          </a:p>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This is a well written objective because it is measurable. It will be clear if this objective has been completed, and will be easy to monitor to make sure the timeline is being met."</a:t>
            </a:r>
            <a:endParaRPr lang="en-US" sz="1400" dirty="0"/>
          </a:p>
        </p:txBody>
      </p:sp>
      <p:pic>
        <p:nvPicPr>
          <p:cNvPr id="8" name="Picture 4" descr="Two parallel bridges over water">
            <a:extLst>
              <a:ext uri="{FF2B5EF4-FFF2-40B4-BE49-F238E27FC236}">
                <a16:creationId xmlns:a16="http://schemas.microsoft.com/office/drawing/2014/main" id="{4090BAFF-47DC-4975-969C-AA68FE0134D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046787" y="2561189"/>
            <a:ext cx="231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8DBD077-2BA6-40C2-9DF4-212BFC55F843}"/>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624E8F79-749B-43BF-8336-096A63838C53}"/>
              </a:ext>
            </a:extLst>
          </p:cNvPr>
          <p:cNvSpPr>
            <a:spLocks noGrp="1"/>
          </p:cNvSpPr>
          <p:nvPr>
            <p:ph type="title"/>
          </p:nvPr>
        </p:nvSpPr>
        <p:spPr/>
        <p:txBody>
          <a:bodyPr/>
          <a:lstStyle/>
          <a:p>
            <a:pPr>
              <a:spcBef>
                <a:spcPct val="100000"/>
              </a:spcBef>
              <a:buSzPct val="99000"/>
            </a:pPr>
            <a:r>
              <a:rPr lang="en-US" altLang="en-US"/>
              <a:t>Incident Demobilization: Release Priorities</a:t>
            </a:r>
          </a:p>
        </p:txBody>
      </p:sp>
      <p:sp>
        <p:nvSpPr>
          <p:cNvPr id="2" name="Content Placeholder 1">
            <a:extLst>
              <a:ext uri="{FF2B5EF4-FFF2-40B4-BE49-F238E27FC236}">
                <a16:creationId xmlns:a16="http://schemas.microsoft.com/office/drawing/2014/main" id="{A35C5EB4-F2FC-4551-AFD6-0A705150FF36}"/>
              </a:ext>
            </a:extLst>
          </p:cNvPr>
          <p:cNvSpPr>
            <a:spLocks noGrp="1"/>
          </p:cNvSpPr>
          <p:nvPr>
            <p:ph sz="quarter" idx="13"/>
          </p:nvPr>
        </p:nvSpPr>
        <p:spPr>
          <a:xfrm>
            <a:off x="457200" y="1153077"/>
            <a:ext cx="4619625" cy="4492625"/>
          </a:xfrm>
        </p:spPr>
        <p:txBody>
          <a:bodyPr>
            <a:noAutofit/>
          </a:bodyPr>
          <a:lstStyle/>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Agencies will differ in how they establish release priorities for resources assigned to an incident. An example of release priorities might be (in order of release):</a:t>
            </a:r>
          </a:p>
          <a:p>
            <a:pPr marL="254000" lvl="1" indent="-254000">
              <a:spcBef>
                <a:spcPts val="12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Scarce resources requested by another incident</a:t>
            </a:r>
          </a:p>
          <a:p>
            <a:pPr marL="254000" lvl="1" indent="-254000">
              <a:spcBef>
                <a:spcPts val="12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Contracted or commercial resources.</a:t>
            </a:r>
          </a:p>
          <a:p>
            <a:pPr marL="254000" lvl="1" indent="-254000">
              <a:spcBef>
                <a:spcPts val="12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Mutual aid and assistance resources.</a:t>
            </a:r>
          </a:p>
          <a:p>
            <a:pPr marL="254000" lvl="1" indent="-254000">
              <a:spcBef>
                <a:spcPts val="12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First-in agency resources.</a:t>
            </a:r>
          </a:p>
          <a:p>
            <a:pPr marL="254000" lvl="1" indent="-254000">
              <a:spcBef>
                <a:spcPts val="12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Resources needed for cleanup or rehabilitation. </a:t>
            </a:r>
          </a:p>
          <a:p>
            <a:pPr>
              <a:spcBef>
                <a:spcPts val="1200"/>
              </a:spcBef>
              <a:buSzPct val="99000"/>
            </a:pPr>
            <a:r>
              <a:rPr lang="en-US" altLang="en-US" sz="1400" kern="1200" dirty="0">
                <a:latin typeface="Arial" panose="020B0604020202020204" pitchFamily="34" charset="0"/>
                <a:cs typeface="Arial" panose="020B0604020202020204" pitchFamily="34" charset="0"/>
                <a:sym typeface="Arial" panose="020B0604020202020204" pitchFamily="34" charset="0"/>
              </a:rPr>
              <a:t>Agency policies, procedures, and agreements must be considered by the Incident Command prior to releasing resources. For example, if the drivers of large vehicles carry special licenses (commercial rating, for example), they may be affected by local, tribal, State, and Federal regulations for the amount of rest required before a driver can get back on the road. </a:t>
            </a:r>
            <a:endParaRPr lang="en-US" sz="1400" dirty="0"/>
          </a:p>
        </p:txBody>
      </p:sp>
      <p:pic>
        <p:nvPicPr>
          <p:cNvPr id="8" name="Picture 4">
            <a:extLst>
              <a:ext uri="{FF2B5EF4-FFF2-40B4-BE49-F238E27FC236}">
                <a16:creationId xmlns:a16="http://schemas.microsoft.com/office/drawing/2014/main" id="{EC33EAED-AAEC-4924-8C2B-472F092D124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F2CAA24-C409-4DFE-A3D9-56D2AA67D19A}"/>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50</a:t>
            </a:fld>
            <a:endParaRPr lang="en-US" altLang="en-US"/>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A537ED8-11C5-401B-87A6-D4D6BA0DD790}"/>
              </a:ext>
            </a:extLst>
          </p:cNvPr>
          <p:cNvSpPr>
            <a:spLocks noGrp="1"/>
          </p:cNvSpPr>
          <p:nvPr>
            <p:ph type="title"/>
          </p:nvPr>
        </p:nvSpPr>
        <p:spPr/>
        <p:txBody>
          <a:bodyPr/>
          <a:lstStyle/>
          <a:p>
            <a:pPr>
              <a:spcBef>
                <a:spcPct val="100000"/>
              </a:spcBef>
              <a:buSzPct val="99000"/>
            </a:pPr>
            <a:r>
              <a:rPr lang="en-US" altLang="en-US"/>
              <a:t>Demobilization Accountability</a:t>
            </a:r>
          </a:p>
        </p:txBody>
      </p:sp>
      <p:sp>
        <p:nvSpPr>
          <p:cNvPr id="2" name="Content Placeholder 1">
            <a:extLst>
              <a:ext uri="{FF2B5EF4-FFF2-40B4-BE49-F238E27FC236}">
                <a16:creationId xmlns:a16="http://schemas.microsoft.com/office/drawing/2014/main" id="{7AAA33B9-ADAC-4A61-85B8-C4BE5B6F37B6}"/>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Incident personnel are considered under incident management and responsibility until they reach their home base or new assignment. In some circumstances this may also apply to contracted resources. For reasons of liability, it is important that the incident organization mitigate potential safety issues (such as fatigue) prior to letting resources depart for home.</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On large incidents, especially those which may have personnel and tactical resources from several jurisdictions or agencies, and where there has been an extensive integration of multijurisdiction or agency personnel into the incident organization, a Demobilization Unit within the Planning Section should be established early in the life of the incident. A written demobilization plan is essential on larger incidents. </a:t>
            </a:r>
            <a:endParaRPr lang="en-US"/>
          </a:p>
        </p:txBody>
      </p:sp>
      <p:pic>
        <p:nvPicPr>
          <p:cNvPr id="8" name="Picture 4">
            <a:extLst>
              <a:ext uri="{FF2B5EF4-FFF2-40B4-BE49-F238E27FC236}">
                <a16:creationId xmlns:a16="http://schemas.microsoft.com/office/drawing/2014/main" id="{91D72C3B-04FC-4285-9C03-8A253DE72D7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537234E-ADBB-40AE-9018-7BC57127CA38}"/>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51</a:t>
            </a:fld>
            <a:endParaRPr lang="en-US" altLang="en-US"/>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C10A55-C17C-47B6-862B-2807F947952C}"/>
              </a:ext>
            </a:extLst>
          </p:cNvPr>
          <p:cNvSpPr>
            <a:spLocks noGrp="1"/>
          </p:cNvSpPr>
          <p:nvPr>
            <p:ph type="title"/>
          </p:nvPr>
        </p:nvSpPr>
        <p:spPr>
          <a:xfrm>
            <a:off x="457200" y="198438"/>
            <a:ext cx="8362950" cy="639762"/>
          </a:xfrm>
        </p:spPr>
        <p:txBody>
          <a:bodyPr/>
          <a:lstStyle/>
          <a:p>
            <a:r>
              <a:rPr lang="en-US" dirty="0"/>
              <a:t>Discussion Question - Release Priorities</a:t>
            </a:r>
          </a:p>
        </p:txBody>
      </p:sp>
      <p:pic>
        <p:nvPicPr>
          <p:cNvPr id="7" name="Picture 4" descr="Discussion Question">
            <a:extLst>
              <a:ext uri="{FF2B5EF4-FFF2-40B4-BE49-F238E27FC236}">
                <a16:creationId xmlns:a16="http://schemas.microsoft.com/office/drawing/2014/main" id="{7E8903DA-3A57-40C0-A2D9-75289F98871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284254" y="3065429"/>
            <a:ext cx="476316" cy="4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7E85B875-6532-45B8-A7C5-EEDE854C5908}"/>
              </a:ext>
            </a:extLst>
          </p:cNvPr>
          <p:cNvSpPr>
            <a:spLocks noGrp="1"/>
          </p:cNvSpPr>
          <p:nvPr>
            <p:ph sz="quarter" idx="14"/>
          </p:nvPr>
        </p:nvSpPr>
        <p:spPr>
          <a:xfrm>
            <a:off x="2295525" y="1153077"/>
            <a:ext cx="6391275" cy="4492625"/>
          </a:xfrm>
        </p:spPr>
        <p:txBody>
          <a:bodyPr>
            <a:normAutofit/>
          </a:bodyPr>
          <a:lstStyle/>
          <a:p>
            <a:pPr lvl="0">
              <a:spcBef>
                <a:spcPct val="100000"/>
              </a:spcBef>
              <a:buClrTx/>
            </a:pPr>
            <a:r>
              <a:rPr lang="en-US" dirty="0">
                <a:sym typeface="Arial"/>
              </a:rPr>
              <a:t>Agencies will differ in how they establish release priorities for resources assigned to an incident.</a:t>
            </a:r>
          </a:p>
          <a:p>
            <a:pPr lvl="0">
              <a:spcBef>
                <a:spcPct val="100000"/>
              </a:spcBef>
              <a:buClrTx/>
            </a:pPr>
            <a:r>
              <a:rPr lang="en-US" b="1" dirty="0">
                <a:sym typeface="Arial"/>
              </a:rPr>
              <a:t>How does your organizations establish release priorities for resources assigned to an incident? </a:t>
            </a:r>
            <a:endParaRPr lang="en-US" dirty="0">
              <a:sym typeface="Arial"/>
            </a:endParaRPr>
          </a:p>
          <a:p>
            <a:endParaRPr lang="en-US" dirty="0"/>
          </a:p>
        </p:txBody>
      </p:sp>
      <p:sp>
        <p:nvSpPr>
          <p:cNvPr id="5" name="Slide Number Placeholder 4">
            <a:extLst>
              <a:ext uri="{FF2B5EF4-FFF2-40B4-BE49-F238E27FC236}">
                <a16:creationId xmlns:a16="http://schemas.microsoft.com/office/drawing/2014/main" id="{19A38F9C-CF27-46A5-AD16-7DB053FF8B55}"/>
              </a:ext>
            </a:extLst>
          </p:cNvPr>
          <p:cNvSpPr>
            <a:spLocks noGrp="1"/>
          </p:cNvSpPr>
          <p:nvPr>
            <p:ph type="sldNum" sz="quarter" idx="17"/>
          </p:nvPr>
        </p:nvSpPr>
        <p:spPr/>
        <p:txBody>
          <a:bodyPr/>
          <a:lstStyle/>
          <a:p>
            <a:pPr>
              <a:spcBef>
                <a:spcPct val="100000"/>
              </a:spcBef>
              <a:buSzPct val="99000"/>
            </a:pPr>
            <a:fld id="{B794120A-8088-43D3-954F-84EF8F642114}" type="slidenum">
              <a:rPr lang="en-US" altLang="en-US" smtClean="0"/>
              <a:pPr>
                <a:spcBef>
                  <a:spcPct val="100000"/>
                </a:spcBef>
                <a:buSzPct val="99000"/>
              </a:pPr>
              <a:t>52</a:t>
            </a:fld>
            <a:endParaRPr lang="en-US" altLang="en-US"/>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9B21C86D-8530-4C6E-AB4C-1DDE55AC4DE3}"/>
              </a:ext>
            </a:extLst>
          </p:cNvPr>
          <p:cNvSpPr>
            <a:spLocks noGrp="1"/>
          </p:cNvSpPr>
          <p:nvPr>
            <p:ph type="title"/>
          </p:nvPr>
        </p:nvSpPr>
        <p:spPr/>
        <p:txBody>
          <a:bodyPr/>
          <a:lstStyle/>
          <a:p>
            <a:pPr>
              <a:spcBef>
                <a:spcPct val="100000"/>
              </a:spcBef>
              <a:buSzPct val="99000"/>
            </a:pPr>
            <a:r>
              <a:rPr lang="en-US" altLang="en-US"/>
              <a:t>Resource Management Task 6: Reimburse and Restock</a:t>
            </a:r>
          </a:p>
        </p:txBody>
      </p:sp>
      <p:sp>
        <p:nvSpPr>
          <p:cNvPr id="2" name="Content Placeholder 1">
            <a:extLst>
              <a:ext uri="{FF2B5EF4-FFF2-40B4-BE49-F238E27FC236}">
                <a16:creationId xmlns:a16="http://schemas.microsoft.com/office/drawing/2014/main" id="{A51B5CFE-9A3E-4802-B091-0DA1FCA0F3A6}"/>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Reimbursement includes the payment of expenses incurred by resource providers for specific activities.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Reimbursement processes are important for establishing and maintaining resource readiness and establishing the means to pay providers in a timely manner. Processes include mechanisms for collecting bills, validating costs against the scope of the work, replacing or repairing damaged equipment, and accessing reimbursement programs.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Reimbursement procedures are often specified in mutual aid and assistance agreements.</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Restocking is replenishing depleted resources.</a:t>
            </a:r>
            <a:endParaRPr lang="en-US"/>
          </a:p>
        </p:txBody>
      </p:sp>
      <p:pic>
        <p:nvPicPr>
          <p:cNvPr id="8" name="Picture 4">
            <a:extLst>
              <a:ext uri="{FF2B5EF4-FFF2-40B4-BE49-F238E27FC236}">
                <a16:creationId xmlns:a16="http://schemas.microsoft.com/office/drawing/2014/main" id="{6CF8596A-157A-48C7-BC5D-AA7E37E633C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52375" y="1705527"/>
            <a:ext cx="2496250" cy="317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76AA11E-6606-4B53-8DAB-5D49B92E7332}"/>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53</a:t>
            </a:fld>
            <a:endParaRPr lang="en-US" altLang="en-US"/>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13EE19D-1F25-4BA8-9826-1F5627A165B4}"/>
              </a:ext>
            </a:extLst>
          </p:cNvPr>
          <p:cNvSpPr>
            <a:spLocks noGrp="1"/>
          </p:cNvSpPr>
          <p:nvPr>
            <p:ph type="title"/>
          </p:nvPr>
        </p:nvSpPr>
        <p:spPr/>
        <p:txBody>
          <a:bodyPr/>
          <a:lstStyle/>
          <a:p>
            <a:pPr>
              <a:spcBef>
                <a:spcPct val="100000"/>
              </a:spcBef>
              <a:buSzPct val="99000"/>
            </a:pPr>
            <a:r>
              <a:rPr lang="en-US" altLang="en-US"/>
              <a:t>Reimbursement Terms and Arrangements</a:t>
            </a:r>
          </a:p>
        </p:txBody>
      </p:sp>
      <p:sp>
        <p:nvSpPr>
          <p:cNvPr id="2" name="Content Placeholder 1">
            <a:extLst>
              <a:ext uri="{FF2B5EF4-FFF2-40B4-BE49-F238E27FC236}">
                <a16:creationId xmlns:a16="http://schemas.microsoft.com/office/drawing/2014/main" id="{5049256E-6D54-42E3-AA9F-FCF6361F5EFA}"/>
              </a:ext>
            </a:extLst>
          </p:cNvPr>
          <p:cNvSpPr>
            <a:spLocks noGrp="1"/>
          </p:cNvSpPr>
          <p:nvPr>
            <p:ph sz="quarter" idx="13"/>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Preparedness plans, mutual aid agreements, and assistance agreements should specify reimbursement terms and arrangements for:</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Collecting bills and documentation.</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Validating costs against the scope of the work.</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Ensuring that proper authorities are secured.</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Using proper procedures/forms and accessing any reimbursement software programs. </a:t>
            </a:r>
            <a:endParaRPr lang="en-US"/>
          </a:p>
        </p:txBody>
      </p:sp>
      <p:pic>
        <p:nvPicPr>
          <p:cNvPr id="8" name="Picture 4" descr="Calculator and invoice form">
            <a:extLst>
              <a:ext uri="{FF2B5EF4-FFF2-40B4-BE49-F238E27FC236}">
                <a16:creationId xmlns:a16="http://schemas.microsoft.com/office/drawing/2014/main" id="{A793632C-758E-44A8-B4F3-721356F57AA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A10D5B5-382F-4789-8581-5628FF0B8F5C}"/>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54</a:t>
            </a:fld>
            <a:endParaRPr lang="en-US" altLang="en-US"/>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4E0294B-1F2F-4694-9F9E-D186F6CA1557}"/>
              </a:ext>
            </a:extLst>
          </p:cNvPr>
          <p:cNvSpPr>
            <a:spLocks noGrp="1"/>
          </p:cNvSpPr>
          <p:nvPr>
            <p:ph type="title"/>
          </p:nvPr>
        </p:nvSpPr>
        <p:spPr/>
        <p:txBody>
          <a:bodyPr/>
          <a:lstStyle/>
          <a:p>
            <a:pPr>
              <a:spcBef>
                <a:spcPct val="100000"/>
              </a:spcBef>
              <a:buSzPct val="99000"/>
            </a:pPr>
            <a:r>
              <a:rPr lang="en-US" altLang="en-US"/>
              <a:t>Unit Summary</a:t>
            </a:r>
          </a:p>
        </p:txBody>
      </p:sp>
      <p:sp>
        <p:nvSpPr>
          <p:cNvPr id="2" name="Content Placeholder 1">
            <a:extLst>
              <a:ext uri="{FF2B5EF4-FFF2-40B4-BE49-F238E27FC236}">
                <a16:creationId xmlns:a16="http://schemas.microsoft.com/office/drawing/2014/main" id="{4A956330-67CD-463F-9E59-2F7D09C17A3C}"/>
              </a:ext>
            </a:extLst>
          </p:cNvPr>
          <p:cNvSpPr>
            <a:spLocks noGrp="1"/>
          </p:cNvSpPr>
          <p:nvPr>
            <p:ph idx="1"/>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This unit focused on the six primary tasks of resource management during an incident.</a:t>
            </a:r>
          </a:p>
          <a:p>
            <a:pPr marL="254000" lvl="1" indent="-254000">
              <a:spcBef>
                <a:spcPct val="100000"/>
              </a:spcBef>
              <a:buSzPct val="99000"/>
              <a:buFont typeface="Arial" panose="020B0604020202020204" pitchFamily="34" charset="0"/>
              <a:buAutoNum type="arabicPeriod"/>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Identify Requirements</a:t>
            </a:r>
          </a:p>
          <a:p>
            <a:pPr marL="254000" lvl="1" indent="-254000">
              <a:spcBef>
                <a:spcPct val="100000"/>
              </a:spcBef>
              <a:buSzPct val="99000"/>
              <a:buFont typeface="Arial" panose="020B0604020202020204" pitchFamily="34" charset="0"/>
              <a:buAutoNum type="arabicPeriod"/>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Order and Acquire</a:t>
            </a:r>
          </a:p>
          <a:p>
            <a:pPr marL="254000" lvl="1" indent="-254000">
              <a:spcBef>
                <a:spcPct val="100000"/>
              </a:spcBef>
              <a:buSzPct val="99000"/>
              <a:buFont typeface="Arial" panose="020B0604020202020204" pitchFamily="34" charset="0"/>
              <a:buAutoNum type="arabicPeriod"/>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Mobilize</a:t>
            </a:r>
          </a:p>
          <a:p>
            <a:pPr marL="254000" lvl="1" indent="-254000">
              <a:spcBef>
                <a:spcPct val="100000"/>
              </a:spcBef>
              <a:buSzPct val="99000"/>
              <a:buFont typeface="Arial" panose="020B0604020202020204" pitchFamily="34" charset="0"/>
              <a:buAutoNum type="arabicPeriod"/>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Track and Report</a:t>
            </a:r>
          </a:p>
          <a:p>
            <a:pPr marL="254000" lvl="1" indent="-254000">
              <a:spcBef>
                <a:spcPct val="100000"/>
              </a:spcBef>
              <a:buSzPct val="99000"/>
              <a:buFont typeface="Arial" panose="020B0604020202020204" pitchFamily="34" charset="0"/>
              <a:buAutoNum type="arabicPeriod"/>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Demobilize</a:t>
            </a:r>
          </a:p>
          <a:p>
            <a:pPr marL="254000" lvl="1" indent="-254000">
              <a:spcBef>
                <a:spcPct val="100000"/>
              </a:spcBef>
              <a:buSzPct val="99000"/>
              <a:buFont typeface="Arial" panose="020B0604020202020204" pitchFamily="34" charset="0"/>
              <a:buAutoNum type="arabicPeriod"/>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Reimburse and Restock</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The next unit covers specialized considerations for managing resources during complex incidents.</a:t>
            </a:r>
            <a:endParaRPr lang="en-US"/>
          </a:p>
        </p:txBody>
      </p:sp>
      <p:sp>
        <p:nvSpPr>
          <p:cNvPr id="3" name="Slide Number Placeholder 2">
            <a:extLst>
              <a:ext uri="{FF2B5EF4-FFF2-40B4-BE49-F238E27FC236}">
                <a16:creationId xmlns:a16="http://schemas.microsoft.com/office/drawing/2014/main" id="{9A0517A5-E1CE-4AFA-A42E-EE1569161318}"/>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55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499AB05-8316-49DE-8870-69C84444180E}"/>
              </a:ext>
            </a:extLst>
          </p:cNvPr>
          <p:cNvSpPr>
            <a:spLocks noGrp="1"/>
          </p:cNvSpPr>
          <p:nvPr>
            <p:ph type="title"/>
          </p:nvPr>
        </p:nvSpPr>
        <p:spPr/>
        <p:txBody>
          <a:bodyPr/>
          <a:lstStyle/>
          <a:p>
            <a:pPr>
              <a:spcBef>
                <a:spcPct val="100000"/>
              </a:spcBef>
              <a:buSzPct val="99000"/>
            </a:pPr>
            <a:r>
              <a:rPr lang="en-US" altLang="en-US"/>
              <a:t>Incident Action Planning Process</a:t>
            </a:r>
          </a:p>
        </p:txBody>
      </p:sp>
      <p:sp>
        <p:nvSpPr>
          <p:cNvPr id="2" name="Content Placeholder 1">
            <a:extLst>
              <a:ext uri="{FF2B5EF4-FFF2-40B4-BE49-F238E27FC236}">
                <a16:creationId xmlns:a16="http://schemas.microsoft.com/office/drawing/2014/main" id="{6A24764B-A8EF-4B35-BFEA-51C711113098}"/>
              </a:ext>
            </a:extLst>
          </p:cNvPr>
          <p:cNvSpPr>
            <a:spLocks noGrp="1"/>
          </p:cNvSpPr>
          <p:nvPr>
            <p:ph sz="quarter" idx="13"/>
          </p:nvPr>
        </p:nvSpPr>
        <p:spPr>
          <a:xfrm>
            <a:off x="457200" y="1153077"/>
            <a:ext cx="4610100" cy="4492625"/>
          </a:xfrm>
        </p:spPr>
        <p:txBody>
          <a:bodyPr>
            <a:noAutofit/>
          </a:bodyPr>
          <a:lstStyle/>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The management by objectives focus of ICS is reinforced and implemented through the planning process. </a:t>
            </a:r>
          </a:p>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Personnel managing the incident develop an Incident Action Plan (IAP) for each operational period. </a:t>
            </a:r>
          </a:p>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For resource management the IAP: </a:t>
            </a:r>
          </a:p>
          <a:p>
            <a:pPr marL="254000" lvl="1" indent="-254000">
              <a:spcBef>
                <a:spcPts val="12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Informs incident personnel of the incident objectives for the operational period</a:t>
            </a:r>
          </a:p>
          <a:p>
            <a:pPr marL="254000" lvl="1" indent="-254000">
              <a:spcBef>
                <a:spcPts val="12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Identifies the specific resources that will be applied and actions that will be taken during the operational period to achieve the objectives</a:t>
            </a:r>
          </a:p>
          <a:p>
            <a:pPr marL="254000" lvl="1" indent="-254000">
              <a:spcBef>
                <a:spcPts val="12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Shows how supervisory personnel and operational elements fit into the organization</a:t>
            </a:r>
          </a:p>
          <a:p>
            <a:pPr>
              <a:spcBef>
                <a:spcPts val="1200"/>
              </a:spcBef>
              <a:buSzPct val="99000"/>
            </a:pPr>
            <a:r>
              <a:rPr lang="en-US" altLang="en-US" sz="1400" kern="1200" dirty="0">
                <a:latin typeface="Arial" panose="020B0604020202020204" pitchFamily="34" charset="0"/>
                <a:cs typeface="Arial" panose="020B0604020202020204" pitchFamily="34" charset="0"/>
                <a:sym typeface="Arial" panose="020B0604020202020204" pitchFamily="34" charset="0"/>
              </a:rPr>
              <a:t>Implementing the formal incident action planning process early in the incident, and maintaining the discipline imposed by it, helps the ICS organization attain its objectives. </a:t>
            </a:r>
            <a:endParaRPr lang="en-US" sz="1400" dirty="0"/>
          </a:p>
        </p:txBody>
      </p:sp>
      <p:pic>
        <p:nvPicPr>
          <p:cNvPr id="8" name="Picture 4">
            <a:extLst>
              <a:ext uri="{FF2B5EF4-FFF2-40B4-BE49-F238E27FC236}">
                <a16:creationId xmlns:a16="http://schemas.microsoft.com/office/drawing/2014/main" id="{5113A95C-9DDD-4F8F-ADB6-8D135680F56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645678" y="1153077"/>
            <a:ext cx="2610047" cy="425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7017904-7CFE-45B1-AF3A-3AC4563B4875}"/>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84184B6-B8B2-493B-B139-338DFDD4F986}"/>
              </a:ext>
            </a:extLst>
          </p:cNvPr>
          <p:cNvSpPr>
            <a:spLocks noGrp="1"/>
          </p:cNvSpPr>
          <p:nvPr>
            <p:ph type="title"/>
          </p:nvPr>
        </p:nvSpPr>
        <p:spPr/>
        <p:txBody>
          <a:bodyPr/>
          <a:lstStyle/>
          <a:p>
            <a:pPr>
              <a:spcBef>
                <a:spcPct val="100000"/>
              </a:spcBef>
              <a:buSzPct val="99000"/>
            </a:pPr>
            <a:r>
              <a:rPr lang="en-US" altLang="en-US"/>
              <a:t>Strategies, Tactics, and Resources</a:t>
            </a:r>
          </a:p>
        </p:txBody>
      </p:sp>
      <p:sp>
        <p:nvSpPr>
          <p:cNvPr id="2" name="Content Placeholder 1">
            <a:extLst>
              <a:ext uri="{FF2B5EF4-FFF2-40B4-BE49-F238E27FC236}">
                <a16:creationId xmlns:a16="http://schemas.microsoft.com/office/drawing/2014/main" id="{4BB45492-167F-497A-8C0A-4F8B4D7FF2A3}"/>
              </a:ext>
            </a:extLst>
          </p:cNvPr>
          <p:cNvSpPr>
            <a:spLocks noGrp="1"/>
          </p:cNvSpPr>
          <p:nvPr>
            <p:ph sz="quarter" idx="13"/>
          </p:nvPr>
        </p:nvSpPr>
        <p:spPr>
          <a:xfrm>
            <a:off x="457200" y="1153077"/>
            <a:ext cx="4562475" cy="4492625"/>
          </a:xfrm>
        </p:spPr>
        <p:txBody>
          <a:bodyPr>
            <a:normAutofit fontScale="55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Operations Section Chief develops strategies and detailed tactics for accomplishing the incident objectives.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Resources are identified and assigned to execute each tactic - this is the basis for identifying tactical resource needs.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Operational Planning Worksheet (ICS Form 215) is used to indicate the kind and type of resources needed to implement the recommended tactics to meet the incident objectives. This worksheet includes the number of resources on site, ordered, and needed.</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There are other non-tactical incident resource needs that are not identified on the ICS 215. For example, the Logistics Section may identify a need for personnel to begin planning for demobilization. It is important to work with the Command and General Staff leaders to identify other, non-tactical resources that may be required to support the incident.</a:t>
            </a:r>
            <a:endParaRPr lang="en-US" dirty="0"/>
          </a:p>
        </p:txBody>
      </p:sp>
      <p:pic>
        <p:nvPicPr>
          <p:cNvPr id="8" name="Picture 4" descr="Public works responders">
            <a:extLst>
              <a:ext uri="{FF2B5EF4-FFF2-40B4-BE49-F238E27FC236}">
                <a16:creationId xmlns:a16="http://schemas.microsoft.com/office/drawing/2014/main" id="{3B74ECEB-5BA2-4624-8C6D-81FBB8F2A76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6D4D55F-5527-470A-8A7B-226570EF07B7}"/>
              </a:ext>
            </a:extLst>
          </p:cNvPr>
          <p:cNvSpPr>
            <a:spLocks noGrp="1"/>
          </p:cNvSpPr>
          <p:nvPr>
            <p:ph type="sldNum" sz="quarter" idx="17"/>
          </p:nvPr>
        </p:nvSpPr>
        <p:spPr/>
        <p:txBody>
          <a:bodyPr/>
          <a:lstStyle/>
          <a:p>
            <a:pPr>
              <a:spcBef>
                <a:spcPct val="100000"/>
              </a:spcBef>
              <a:buSzPct val="99000"/>
            </a:pPr>
            <a:fld id="{B482B3F4-443B-4D1D-ACBC-05FD5E22A606}"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517AFD-DA75-488A-9A94-2F08FFE06346}"/>
              </a:ext>
            </a:extLst>
          </p:cNvPr>
          <p:cNvSpPr>
            <a:spLocks noGrp="1"/>
          </p:cNvSpPr>
          <p:nvPr>
            <p:ph type="title"/>
          </p:nvPr>
        </p:nvSpPr>
        <p:spPr/>
        <p:txBody>
          <a:bodyPr/>
          <a:lstStyle/>
          <a:p>
            <a:pPr>
              <a:buSzPct val="99000"/>
            </a:pPr>
            <a:r>
              <a:rPr lang="en-US" sz="3600" dirty="0"/>
              <a:t>Operational Planning Worksheet, Part 1</a:t>
            </a:r>
          </a:p>
        </p:txBody>
      </p:sp>
      <p:pic>
        <p:nvPicPr>
          <p:cNvPr id="6" name="Picture 3" descr="Upper-left portion of the Operational Planning Worksheet. Arrows point to sample text illustrating the following elements of the form: Operations Section Organizational Element; Tactical Assignment; Kind/Type of Resources; and Resources Needed Next Operational Period.">
            <a:extLst>
              <a:ext uri="{FF2B5EF4-FFF2-40B4-BE49-F238E27FC236}">
                <a16:creationId xmlns:a16="http://schemas.microsoft.com/office/drawing/2014/main" id="{F771424A-C7EF-4774-BE57-BCF737FDB0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476" y="1169472"/>
            <a:ext cx="7619047" cy="444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EFD2859-4D3E-4059-BE0B-0D1C7EB62752}"/>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C2ACD5-C658-4C20-8668-FA24E9FB58F5}"/>
              </a:ext>
            </a:extLst>
          </p:cNvPr>
          <p:cNvSpPr>
            <a:spLocks noGrp="1"/>
          </p:cNvSpPr>
          <p:nvPr>
            <p:ph type="title"/>
          </p:nvPr>
        </p:nvSpPr>
        <p:spPr/>
        <p:txBody>
          <a:bodyPr/>
          <a:lstStyle/>
          <a:p>
            <a:pPr>
              <a:buSzPct val="99000"/>
            </a:pPr>
            <a:r>
              <a:rPr lang="en-US" sz="3600" dirty="0"/>
              <a:t>Operational Planning Worksheet, Part 2</a:t>
            </a:r>
          </a:p>
        </p:txBody>
      </p:sp>
      <p:pic>
        <p:nvPicPr>
          <p:cNvPr id="6" name="Picture 3" descr="Upper-right portion of the Operational Planning Worksheet. Arrows point to sample text illustrating the following elements of the form: Kind/Type of Resources; Reporting Location and Requested Arrival Time; and Operational Period Being Planned.">
            <a:extLst>
              <a:ext uri="{FF2B5EF4-FFF2-40B4-BE49-F238E27FC236}">
                <a16:creationId xmlns:a16="http://schemas.microsoft.com/office/drawing/2014/main" id="{0D128BE6-E33D-433E-96CD-90ECAEA87C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476" y="1169472"/>
            <a:ext cx="7619047" cy="444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B67F315-C958-4DEB-94F4-36A537255A4B}"/>
              </a:ext>
            </a:extLst>
          </p:cNvPr>
          <p:cNvSpPr>
            <a:spLocks noGrp="1"/>
          </p:cNvSpPr>
          <p:nvPr>
            <p:ph type="sldNum" sz="quarter" idx="11"/>
          </p:nvPr>
        </p:nvSpPr>
        <p:spPr/>
        <p:txBody>
          <a:bodyPr/>
          <a:lstStyle/>
          <a:p>
            <a:pPr>
              <a:spcBef>
                <a:spcPct val="100000"/>
              </a:spcBef>
              <a:buSzPct val="99000"/>
            </a:pPr>
            <a:fld id="{B794120A-8088-43D3-954F-84EF8F642114}"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5.potx" id="{84438F43-1892-44BB-9A77-3CF4F8850C6B}" vid="{DBDE0A7C-07FC-4CC4-96A0-78263B5721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1" ma:contentTypeDescription="Create a new document." ma:contentTypeScope="" ma:versionID="4c5a25a3e23749c664c6b681c3e80fcf">
  <xsd:schema xmlns:xsd="http://www.w3.org/2001/XMLSchema" xmlns:xs="http://www.w3.org/2001/XMLSchema" xmlns:p="http://schemas.microsoft.com/office/2006/metadata/properties" xmlns:ns2="95ba42ad-0bbe-4ff2-b5a3-00bdc267f7a0" targetNamespace="http://schemas.microsoft.com/office/2006/metadata/properties" ma:root="true" ma:fieldsID="7c8fdbccc920ade525a86fecbc78100a" ns2:_="">
    <xsd:import namespace="95ba42ad-0bbe-4ff2-b5a3-00bdc267f7a0"/>
    <xsd:element name="properties">
      <xsd:complexType>
        <xsd:sequence>
          <xsd:element name="documentManagement">
            <xsd:complexType>
              <xsd:all>
                <xsd:element ref="ns2:Next_x0020_Course_x0020_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68ddf3f-b77f-46a0-9295-2b9495b51427"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95ba42ad-0bbe-4ff2-b5a3-00bdc267f7a0" xsi:nil="true"/>
  </documentManagement>
</p:properties>
</file>

<file path=customXml/itemProps1.xml><?xml version="1.0" encoding="utf-8"?>
<ds:datastoreItem xmlns:ds="http://schemas.openxmlformats.org/officeDocument/2006/customXml" ds:itemID="{5738F1C2-6E81-471D-8B87-A481044CA1A3}"/>
</file>

<file path=customXml/itemProps2.xml><?xml version="1.0" encoding="utf-8"?>
<ds:datastoreItem xmlns:ds="http://schemas.openxmlformats.org/officeDocument/2006/customXml" ds:itemID="{BB3EC121-8917-43D8-9E72-3E06860BB488}"/>
</file>

<file path=customXml/itemProps3.xml><?xml version="1.0" encoding="utf-8"?>
<ds:datastoreItem xmlns:ds="http://schemas.openxmlformats.org/officeDocument/2006/customXml" ds:itemID="{4F355405-AD09-4543-8CDD-7D1C78AA0A85}"/>
</file>

<file path=customXml/itemProps4.xml><?xml version="1.0" encoding="utf-8"?>
<ds:datastoreItem xmlns:ds="http://schemas.openxmlformats.org/officeDocument/2006/customXml" ds:itemID="{305C80AD-C4D2-4842-B4FA-2D78D3EB2BF2}"/>
</file>

<file path=docProps/app.xml><?xml version="1.0" encoding="utf-8"?>
<Properties xmlns="http://schemas.openxmlformats.org/officeDocument/2006/extended-properties" xmlns:vt="http://schemas.openxmlformats.org/officeDocument/2006/docPropsVTypes">
  <Template>EMI_PPT_V5</Template>
  <TotalTime>0</TotalTime>
  <Words>4386</Words>
  <Application>Microsoft Office PowerPoint</Application>
  <PresentationFormat>On-screen Show (4:3)</PresentationFormat>
  <Paragraphs>358</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Times New Roman</vt:lpstr>
      <vt:lpstr>Wingdings</vt:lpstr>
      <vt:lpstr>EMI_PPT</vt:lpstr>
      <vt:lpstr>Managing Resources: Overview</vt:lpstr>
      <vt:lpstr>Resource Management Task 1: Identify Requirements</vt:lpstr>
      <vt:lpstr>Sizeup</vt:lpstr>
      <vt:lpstr>Establish Incident Objectives</vt:lpstr>
      <vt:lpstr>Lessons Learned: Establishing Incident Objectives</vt:lpstr>
      <vt:lpstr>Incident Action Planning Process</vt:lpstr>
      <vt:lpstr>Strategies, Tactics, and Resources</vt:lpstr>
      <vt:lpstr>Operational Planning Worksheet, Part 1</vt:lpstr>
      <vt:lpstr>Operational Planning Worksheet, Part 2</vt:lpstr>
      <vt:lpstr>Supervisory and Support Resources</vt:lpstr>
      <vt:lpstr>Discussion Point - Identify Needed Resources</vt:lpstr>
      <vt:lpstr>Resource Management Task 2: Order and Acquire</vt:lpstr>
      <vt:lpstr>Initial Commitment of Resources</vt:lpstr>
      <vt:lpstr>Activating Formalized Resource-Ordering Protocols</vt:lpstr>
      <vt:lpstr>Resource Ordering Responsibilities: Overview</vt:lpstr>
      <vt:lpstr>Avoid Bypassing Ordering Systems</vt:lpstr>
      <vt:lpstr>Establishing Resource Ordering Guidelines</vt:lpstr>
      <vt:lpstr>Establishing Purchasing Guidelines</vt:lpstr>
      <vt:lpstr>Activity 4.1: Resource Management</vt:lpstr>
      <vt:lpstr>The Resource Order: Elements</vt:lpstr>
      <vt:lpstr>The Resource Order: Documentation</vt:lpstr>
      <vt:lpstr>Resource Order (ICS 213RR) </vt:lpstr>
      <vt:lpstr>Activity 4.2: Resource Ordering</vt:lpstr>
      <vt:lpstr>Tasking by Requirements</vt:lpstr>
      <vt:lpstr>Placing Orders</vt:lpstr>
      <vt:lpstr>Single-Point Versus Multipoint Resource Ordering (1 of 5)</vt:lpstr>
      <vt:lpstr>Single-Point Versus Multipoint Resource Ordering (2 of 5)</vt:lpstr>
      <vt:lpstr>Single-Point Versus Multipoint Resource Ordering (3 of 5)</vt:lpstr>
      <vt:lpstr>Single-Point Versus Multipoint Resource Ordering (4 of 5)</vt:lpstr>
      <vt:lpstr>Single-Point Versus Multipoint Resource Ordering (5 of 5)</vt:lpstr>
      <vt:lpstr>Resource Management Task 3: Mobilize</vt:lpstr>
      <vt:lpstr>Mobilization Procedures</vt:lpstr>
      <vt:lpstr>Activity: Mobilization and Notification</vt:lpstr>
      <vt:lpstr>Resource Management Task 4: Track and Report</vt:lpstr>
      <vt:lpstr>Resource Tracking and Reporting Responsibilities</vt:lpstr>
      <vt:lpstr>Accounting for Responders</vt:lpstr>
      <vt:lpstr>Establishing Access Procedures</vt:lpstr>
      <vt:lpstr>Why is it important to secure the incident scene?</vt:lpstr>
      <vt:lpstr>Check-In Process</vt:lpstr>
      <vt:lpstr>Check-In Process: Information Collected</vt:lpstr>
      <vt:lpstr>Resource Status-Keeping Systems</vt:lpstr>
      <vt:lpstr>Best Practice: "Passport" System</vt:lpstr>
      <vt:lpstr>Discussion Question - Checking in Resources</vt:lpstr>
      <vt:lpstr>Resource Management Task 5: Demobilize</vt:lpstr>
      <vt:lpstr>Demobilization Responsibilities</vt:lpstr>
      <vt:lpstr>Early Demobilization Planning</vt:lpstr>
      <vt:lpstr>Considerations for Demobilization of Support and Managerial Resources</vt:lpstr>
      <vt:lpstr>Incident Demobilization: Safety and Cost </vt:lpstr>
      <vt:lpstr>Developing a Written Demobilization Plan</vt:lpstr>
      <vt:lpstr>Incident Demobilization: Release Priorities</vt:lpstr>
      <vt:lpstr>Demobilization Accountability</vt:lpstr>
      <vt:lpstr>Discussion Question - Release Priorities</vt:lpstr>
      <vt:lpstr>Resource Management Task 6: Reimburse and Restock</vt:lpstr>
      <vt:lpstr>Reimbursement Terms and Arrangements</vt:lpstr>
      <vt:lpstr>Unit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2020-04-17T11:49:10Z</dcterms:created>
  <dcterms:modified xsi:type="dcterms:W3CDTF">2020-07-13T17:52:52Z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0x0101001A4EFD91463C3843A9BA9A14DC38BC9D</vt:lpwstr>
  </property>
</Properties>
</file>