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4337" r:id="rId2"/>
  </p:sldMasterIdLst>
  <p:notesMasterIdLst>
    <p:notesMasterId r:id="rId34"/>
  </p:notesMasterIdLst>
  <p:handoutMasterIdLst>
    <p:handoutMasterId r:id="rId35"/>
  </p:handoutMasterIdLst>
  <p:sldIdLst>
    <p:sldId id="628" r:id="rId3"/>
    <p:sldId id="787" r:id="rId4"/>
    <p:sldId id="752" r:id="rId5"/>
    <p:sldId id="789" r:id="rId6"/>
    <p:sldId id="790" r:id="rId7"/>
    <p:sldId id="797" r:id="rId8"/>
    <p:sldId id="798" r:id="rId9"/>
    <p:sldId id="799" r:id="rId10"/>
    <p:sldId id="800" r:id="rId11"/>
    <p:sldId id="810" r:id="rId12"/>
    <p:sldId id="801" r:id="rId13"/>
    <p:sldId id="802" r:id="rId14"/>
    <p:sldId id="803" r:id="rId15"/>
    <p:sldId id="794" r:id="rId16"/>
    <p:sldId id="804" r:id="rId17"/>
    <p:sldId id="805" r:id="rId18"/>
    <p:sldId id="812" r:id="rId19"/>
    <p:sldId id="811" r:id="rId20"/>
    <p:sldId id="813" r:id="rId21"/>
    <p:sldId id="814" r:id="rId22"/>
    <p:sldId id="815" r:id="rId23"/>
    <p:sldId id="795" r:id="rId24"/>
    <p:sldId id="820" r:id="rId25"/>
    <p:sldId id="816" r:id="rId26"/>
    <p:sldId id="817" r:id="rId27"/>
    <p:sldId id="818" r:id="rId28"/>
    <p:sldId id="806" r:id="rId29"/>
    <p:sldId id="807" r:id="rId30"/>
    <p:sldId id="808" r:id="rId31"/>
    <p:sldId id="809" r:id="rId32"/>
    <p:sldId id="796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173"/>
    <a:srgbClr val="0F4173"/>
    <a:srgbClr val="6EA92D"/>
    <a:srgbClr val="80C535"/>
    <a:srgbClr val="C00000"/>
    <a:srgbClr val="000066"/>
    <a:srgbClr val="D2E8F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1" autoAdjust="0"/>
    <p:restoredTop sz="98173" autoAdjust="0"/>
  </p:normalViewPr>
  <p:slideViewPr>
    <p:cSldViewPr snapToGrid="0">
      <p:cViewPr varScale="1">
        <p:scale>
          <a:sx n="39" d="100"/>
          <a:sy n="39" d="100"/>
        </p:scale>
        <p:origin x="-72" y="-278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32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dirty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dirty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dirty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36BDF99C-FAAC-4CC8-AC96-B0ADB0DDBD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97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825A0C-89C3-425C-853E-02A9897BC9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32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2.</a:t>
            </a:r>
            <a:fld id="{76E574D3-30EF-4F0C-9B79-ABBE447AA081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78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36868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2.</a:t>
            </a:r>
            <a:fld id="{E7D0C83D-0C3B-4DA1-8EB4-594E4842CFD8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38917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38918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/>
              <a:defRPr sz="2800">
                <a:latin typeface="+mn-lt"/>
              </a:defRPr>
            </a:lvl1pPr>
            <a:lvl2pPr>
              <a:tabLst>
                <a:tab pos="457200" algn="l"/>
              </a:tabLst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1105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9061-E342-4796-94EF-BAF8706F2165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3AAC0-358A-4243-95B3-C4758EB5B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9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6AF1-3B4C-4657-8A98-540326400226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47DF-F4EF-48A4-B4D4-15C24DD12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5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56AF-2CAA-4FC6-8814-D798EC580128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D81C1-E94D-4F81-9732-659E485F5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1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4346-2977-4589-B27C-42787AF57CCC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D1D7-294E-40EC-8B72-13CD20B78D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0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F42C-F255-455D-A805-C09A3F87E5B1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F83B-1FFE-47AF-89E2-66F4ADFDD2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76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191D-4CD3-4BA9-A5AE-4BEEEFE6D87D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AE85-9D09-4F21-85BA-B1C6AB08D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38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E01BD-4F98-4256-BF85-8578501DE4F2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BFBDD-E353-46DE-97B2-E98F589D3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91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CB56-18B1-4E02-AEB3-F71AEC80AF6D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332B-FFF1-43BF-8AF9-C8A6C48FE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4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39C9-3FFC-40D4-8D69-4F3B14E3EDEB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5295-5CB4-44E8-83D6-8E975AFECF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5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Visual 2.</a:t>
            </a:r>
            <a:fld id="{1A6DBE1F-8DF4-484E-BBD0-35A15E435199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IS-36 Multihazard Planning for Childcare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0691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5875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5" y="4558352"/>
            <a:ext cx="7948684" cy="910988"/>
          </a:xfrm>
          <a:solidFill>
            <a:srgbClr val="000066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68388"/>
            <a:ext cx="7936173" cy="316241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5825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 userDrawn="1"/>
        </p:nvSpPr>
        <p:spPr>
          <a:xfrm>
            <a:off x="1146412" y="1555844"/>
            <a:ext cx="6632812" cy="3016156"/>
          </a:xfrm>
          <a:prstGeom prst="wedgeEllipseCallout">
            <a:avLst/>
          </a:prstGeom>
          <a:solidFill>
            <a:srgbClr val="10417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860076" y="2340588"/>
            <a:ext cx="5205484" cy="1119116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7600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87468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635011" y="426417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>
          <a:xfrm>
            <a:off x="631473" y="347379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642105" y="2708261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52739" y="1932096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31474" y="1177198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8937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E030C-536C-44E5-B7C8-7302F567B1F2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F31F-87CC-4F3E-9169-121DFE7086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8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C10E-C124-4A4A-AD6F-3A2DF7438B49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5C442-77CE-4A4F-8EED-A083480C9F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7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Visual 2.</a:t>
            </a:r>
            <a:fld id="{841D5A0B-609A-486B-9473-864338A57492}" type="slidenum">
              <a:rPr lang="en-US" sz="1400" b="1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IS-36 </a:t>
            </a:r>
            <a:r>
              <a:rPr lang="en-US" sz="1400" b="1" dirty="0">
                <a:solidFill>
                  <a:srgbClr val="FFFFFF"/>
                </a:solidFill>
                <a:latin typeface="Arial"/>
              </a:rPr>
              <a:t>Multihazard Planning for Childcare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727" r:id="rId2"/>
    <p:sldLayoutId id="2147484712" r:id="rId3"/>
    <p:sldLayoutId id="2147484713" r:id="rId4"/>
    <p:sldLayoutId id="2147484728" r:id="rId5"/>
    <p:sldLayoutId id="2147484714" r:id="rId6"/>
    <p:sldLayoutId id="2147484715" r:id="rId7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3E4060-8F99-409A-B970-6435F245EE94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A9F12E-534B-4D95-A01D-75C166F9BD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1939925"/>
            <a:ext cx="4629150" cy="20796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Module 2:  Knowing Your Hazards</a:t>
            </a:r>
            <a:br>
              <a:rPr lang="en-US" sz="3600" dirty="0" smtClean="0"/>
            </a:br>
            <a:endParaRPr lang="en-US" sz="3600" dirty="0" smtClean="0"/>
          </a:p>
        </p:txBody>
      </p:sp>
      <p:pic>
        <p:nvPicPr>
          <p:cNvPr id="5123" name="Picture 3" descr="Image:  tornado funnel cloud" title="Module 2:  Knowing Your Hazar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1663" y="908050"/>
            <a:ext cx="2959100" cy="4510088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456113" cy="464661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Make sure hazardous materials are:</a:t>
            </a:r>
          </a:p>
          <a:p>
            <a:pPr lvl="1"/>
            <a:r>
              <a:rPr lang="en-US" sz="2800" dirty="0" smtClean="0"/>
              <a:t>Clearly marked.</a:t>
            </a:r>
          </a:p>
          <a:p>
            <a:pPr lvl="1"/>
            <a:r>
              <a:rPr lang="en-US" sz="2800" dirty="0" smtClean="0"/>
              <a:t>Kept in their original containers.</a:t>
            </a:r>
          </a:p>
          <a:p>
            <a:pPr lvl="1"/>
            <a:r>
              <a:rPr lang="en-US" sz="2800" dirty="0" smtClean="0"/>
              <a:t>Stored out of children’s reach.</a:t>
            </a:r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Hazards:  Hazardous Materials</a:t>
            </a:r>
          </a:p>
        </p:txBody>
      </p:sp>
      <p:pic>
        <p:nvPicPr>
          <p:cNvPr id="5" name="Picture 4" descr="Cleaning solutions in several bottles with sponges and brushes." title="Hazards:  Hazardous Material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6825" y="1062038"/>
            <a:ext cx="3629025" cy="3933825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Know how to use emergency shutoffs for water, gas, and electricity—and mark the shutoffs clearly.</a:t>
            </a:r>
          </a:p>
          <a:p>
            <a:pPr lvl="1"/>
            <a:r>
              <a:rPr lang="en-US" dirty="0" smtClean="0"/>
              <a:t>Have surge protectors.</a:t>
            </a:r>
          </a:p>
          <a:p>
            <a:pPr lvl="1"/>
            <a:r>
              <a:rPr lang="en-US" dirty="0" smtClean="0"/>
              <a:t>Have a land-line phone that does not require electricity.</a:t>
            </a:r>
          </a:p>
          <a:p>
            <a:pPr lvl="1"/>
            <a:r>
              <a:rPr lang="en-US" dirty="0" smtClean="0"/>
              <a:t>Consider purchasing an emergency generator.</a:t>
            </a: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Hazards:  Utility Outages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6216650" cy="4646612"/>
          </a:xfrm>
        </p:spPr>
        <p:txBody>
          <a:bodyPr/>
          <a:lstStyle/>
          <a:p>
            <a:pPr lvl="1"/>
            <a:r>
              <a:rPr lang="en-US" dirty="0" smtClean="0"/>
              <a:t>Conduct background or reference checks.</a:t>
            </a:r>
          </a:p>
          <a:p>
            <a:pPr lvl="1"/>
            <a:r>
              <a:rPr lang="en-US" dirty="0" smtClean="0"/>
              <a:t>Ensure doors and windows lock.</a:t>
            </a:r>
          </a:p>
          <a:p>
            <a:pPr lvl="1"/>
            <a:r>
              <a:rPr lang="en-US" dirty="0" smtClean="0"/>
              <a:t>Be familiar with people who should be and should not be around your facility.</a:t>
            </a:r>
          </a:p>
          <a:p>
            <a:pPr lvl="1"/>
            <a:r>
              <a:rPr lang="en-US" dirty="0" smtClean="0"/>
              <a:t>Build a relationship with local law enforcement.</a:t>
            </a:r>
          </a:p>
          <a:p>
            <a:pPr lvl="1"/>
            <a:r>
              <a:rPr lang="en-US" dirty="0" smtClean="0"/>
              <a:t>Have a process for reporting suspicious activity.</a:t>
            </a:r>
          </a:p>
        </p:txBody>
      </p:sp>
      <p:sp>
        <p:nvSpPr>
          <p:cNvPr id="1638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Hazards:  Crime</a:t>
            </a:r>
          </a:p>
        </p:txBody>
      </p:sp>
      <p:pic>
        <p:nvPicPr>
          <p:cNvPr id="4" name="Picture 3" descr="Young man trying to pry open a locked door." title="Hazards:  Cri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50" y="1173163"/>
            <a:ext cx="1947863" cy="2921000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idx="1"/>
          </p:nvPr>
        </p:nvSpPr>
        <p:spPr>
          <a:xfrm>
            <a:off x="3514725" y="1109663"/>
            <a:ext cx="5192713" cy="4646612"/>
          </a:xfrm>
        </p:spPr>
        <p:txBody>
          <a:bodyPr/>
          <a:lstStyle/>
          <a:p>
            <a:r>
              <a:rPr lang="en-US" dirty="0" smtClean="0"/>
              <a:t>Have a process for:</a:t>
            </a:r>
          </a:p>
          <a:p>
            <a:pPr lvl="1">
              <a:tabLst/>
            </a:pPr>
            <a:r>
              <a:rPr lang="en-US" dirty="0" smtClean="0"/>
              <a:t>Releasing children only to designated individuals.</a:t>
            </a:r>
          </a:p>
          <a:p>
            <a:pPr lvl="1">
              <a:tabLst/>
            </a:pPr>
            <a:r>
              <a:rPr lang="en-US" dirty="0" smtClean="0"/>
              <a:t>Accounting for children at all times.</a:t>
            </a: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Hazards:  Abduction</a:t>
            </a:r>
          </a:p>
        </p:txBody>
      </p:sp>
      <p:pic>
        <p:nvPicPr>
          <p:cNvPr id="16388" name="Picture 4" descr="Woman hugging a child outside a building." title="Hazards:  Abdu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1119188"/>
            <a:ext cx="2833688" cy="4298950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4"/>
          <p:cNvSpPr>
            <a:spLocks noGrp="1"/>
          </p:cNvSpPr>
          <p:nvPr>
            <p:ph sz="half" idx="2"/>
          </p:nvPr>
        </p:nvSpPr>
        <p:spPr>
          <a:xfrm>
            <a:off x="1874838" y="1936750"/>
            <a:ext cx="5205412" cy="2308225"/>
          </a:xfrm>
        </p:spPr>
        <p:txBody>
          <a:bodyPr/>
          <a:lstStyle/>
          <a:p>
            <a:pPr marL="0" indent="0">
              <a:buFontTx/>
              <a:buNone/>
              <a:tabLst/>
            </a:pPr>
            <a:r>
              <a:rPr lang="en-US" sz="3400" dirty="0" smtClean="0"/>
              <a:t>What would your response be if parents raised safety concerns about your facility?</a:t>
            </a:r>
          </a:p>
        </p:txBody>
      </p:sp>
      <p:sp>
        <p:nvSpPr>
          <p:cNvPr id="1843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 Obstacles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Listen to the radio and NOAA Weather Radio.</a:t>
            </a:r>
          </a:p>
          <a:p>
            <a:pPr lvl="1"/>
            <a:r>
              <a:rPr lang="en-US" dirty="0" smtClean="0"/>
              <a:t>Follow instructions from local officials.</a:t>
            </a:r>
          </a:p>
          <a:p>
            <a:pPr lvl="1"/>
            <a:r>
              <a:rPr lang="en-US" dirty="0" smtClean="0"/>
              <a:t>Stay inside.</a:t>
            </a:r>
          </a:p>
        </p:txBody>
      </p:sp>
      <p:sp>
        <p:nvSpPr>
          <p:cNvPr id="1945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Hazards:  Severe Weather</a:t>
            </a:r>
          </a:p>
        </p:txBody>
      </p:sp>
      <p:pic>
        <p:nvPicPr>
          <p:cNvPr id="18437" name="Picture 5" descr="Photo:  Tornado funnel cloud." title="Hazards:  Severe Weat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975" y="2987675"/>
            <a:ext cx="4089400" cy="2722563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4"/>
          <p:cNvSpPr>
            <a:spLocks noGrp="1"/>
          </p:cNvSpPr>
          <p:nvPr>
            <p:ph idx="1"/>
          </p:nvPr>
        </p:nvSpPr>
        <p:spPr>
          <a:xfrm>
            <a:off x="2606675" y="1068388"/>
            <a:ext cx="6080125" cy="4646612"/>
          </a:xfrm>
        </p:spPr>
        <p:txBody>
          <a:bodyPr/>
          <a:lstStyle/>
          <a:p>
            <a:r>
              <a:rPr lang="en-US" sz="2600" dirty="0" smtClean="0"/>
              <a:t>To be prepared for excessive heat:</a:t>
            </a:r>
          </a:p>
          <a:p>
            <a:pPr lvl="1">
              <a:tabLst/>
            </a:pPr>
            <a:r>
              <a:rPr lang="en-US" sz="2600" dirty="0" smtClean="0"/>
              <a:t>Ensure air conditioners are installed and insulated properly.</a:t>
            </a:r>
          </a:p>
          <a:p>
            <a:pPr lvl="1">
              <a:tabLst/>
            </a:pPr>
            <a:r>
              <a:rPr lang="en-US" sz="2600" dirty="0" smtClean="0"/>
              <a:t>Cover windows.</a:t>
            </a:r>
          </a:p>
          <a:p>
            <a:pPr lvl="1">
              <a:tabLst/>
            </a:pPr>
            <a:r>
              <a:rPr lang="en-US" sz="2600" dirty="0" smtClean="0"/>
              <a:t>Keep yourself, your staff, and children hydrated.</a:t>
            </a:r>
          </a:p>
          <a:p>
            <a:pPr lvl="1">
              <a:tabLst/>
            </a:pPr>
            <a:r>
              <a:rPr lang="en-US" sz="2600" dirty="0" smtClean="0"/>
              <a:t>Learn the signs of heat-related health concerns.</a:t>
            </a:r>
          </a:p>
          <a:p>
            <a:pPr lvl="1">
              <a:tabLst/>
            </a:pPr>
            <a:r>
              <a:rPr lang="en-US" sz="2600" dirty="0" smtClean="0"/>
              <a:t>Limit exposure during the hottest part of the day.</a:t>
            </a:r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Weather:  Excessive Heat</a:t>
            </a:r>
          </a:p>
        </p:txBody>
      </p:sp>
      <p:pic>
        <p:nvPicPr>
          <p:cNvPr id="6" name="Picture 5" descr="Photo:  Small child standing in a outdoor water fountain." title="Severe Weather:  Excessive Hea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4975" y="1106488"/>
            <a:ext cx="2049463" cy="1814512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4"/>
          <p:cNvSpPr>
            <a:spLocks noGrp="1"/>
          </p:cNvSpPr>
          <p:nvPr>
            <p:ph idx="1"/>
          </p:nvPr>
        </p:nvSpPr>
        <p:spPr>
          <a:xfrm>
            <a:off x="2333625" y="1068388"/>
            <a:ext cx="6353175" cy="4646612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2600" dirty="0" smtClean="0"/>
              <a:t>To be prepared for hurricanes:</a:t>
            </a:r>
          </a:p>
          <a:p>
            <a:pPr lvl="1"/>
            <a:r>
              <a:rPr lang="en-US" sz="2600" dirty="0" smtClean="0"/>
              <a:t>Know the hurricane categories.</a:t>
            </a:r>
          </a:p>
          <a:p>
            <a:pPr lvl="1"/>
            <a:r>
              <a:rPr lang="en-US" sz="2600" dirty="0" smtClean="0"/>
              <a:t>Secure outside items.</a:t>
            </a:r>
          </a:p>
          <a:p>
            <a:pPr lvl="1"/>
            <a:r>
              <a:rPr lang="en-US" sz="2600" dirty="0" smtClean="0"/>
              <a:t>Cover windows.</a:t>
            </a:r>
          </a:p>
          <a:p>
            <a:pPr lvl="1"/>
            <a:r>
              <a:rPr lang="en-US" sz="2600" dirty="0" smtClean="0"/>
              <a:t>Remove damaged limbs from trees.</a:t>
            </a:r>
          </a:p>
          <a:p>
            <a:pPr lvl="1"/>
            <a:r>
              <a:rPr lang="en-US" sz="2600" dirty="0" smtClean="0"/>
              <a:t>Turn off propane tanks and utilities as instructed.</a:t>
            </a:r>
          </a:p>
          <a:p>
            <a:pPr lvl="1"/>
            <a:r>
              <a:rPr lang="en-US" sz="2600" dirty="0" smtClean="0"/>
              <a:t>Ensure you have a supply of water for sanitary purposes.</a:t>
            </a:r>
          </a:p>
          <a:p>
            <a:pPr lvl="1"/>
            <a:r>
              <a:rPr lang="en-US" sz="2600" dirty="0" smtClean="0"/>
              <a:t>Evacuate when instructed.</a:t>
            </a:r>
          </a:p>
        </p:txBody>
      </p:sp>
      <p:sp>
        <p:nvSpPr>
          <p:cNvPr id="215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Severe Weather:  Hurricanes </a:t>
            </a:r>
          </a:p>
        </p:txBody>
      </p:sp>
      <p:pic>
        <p:nvPicPr>
          <p:cNvPr id="6" name="Picture 5" descr="Photo:  Palm tree swaying in a strong wind." title="Severe Weather:  Hurrican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096963"/>
            <a:ext cx="1844675" cy="2765425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5765800" cy="4646612"/>
          </a:xfrm>
        </p:spPr>
        <p:txBody>
          <a:bodyPr/>
          <a:lstStyle/>
          <a:p>
            <a:r>
              <a:rPr lang="en-US" dirty="0" smtClean="0"/>
              <a:t>To be prepared for tornadoes:</a:t>
            </a:r>
          </a:p>
          <a:p>
            <a:pPr lvl="1">
              <a:tabLst/>
            </a:pPr>
            <a:r>
              <a:rPr lang="en-US" dirty="0" smtClean="0"/>
              <a:t>Prepare a safe room in advance. </a:t>
            </a:r>
          </a:p>
          <a:p>
            <a:r>
              <a:rPr lang="en-US" dirty="0" smtClean="0"/>
              <a:t>If there are tornado warnings:</a:t>
            </a:r>
          </a:p>
          <a:p>
            <a:pPr lvl="1">
              <a:tabLst/>
            </a:pPr>
            <a:r>
              <a:rPr lang="en-US" dirty="0" smtClean="0"/>
              <a:t>Immediately take everyone to safe shelter.</a:t>
            </a:r>
          </a:p>
          <a:p>
            <a:pPr lvl="1">
              <a:tabLst/>
            </a:pPr>
            <a:r>
              <a:rPr lang="en-US" dirty="0" smtClean="0"/>
              <a:t>Keep everyone away from windows, doors, outside walls, and corners.</a:t>
            </a:r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Severe Weather:  Tornadoes</a:t>
            </a:r>
          </a:p>
        </p:txBody>
      </p:sp>
      <p:pic>
        <p:nvPicPr>
          <p:cNvPr id="19461" name="Picture 5" descr="Photo:  A tornado funnel starting to form." title="Severe Weather:  Tornado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713" y="2855913"/>
            <a:ext cx="2373312" cy="2828925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4"/>
          <p:cNvSpPr>
            <a:spLocks noGrp="1"/>
          </p:cNvSpPr>
          <p:nvPr>
            <p:ph idx="1"/>
          </p:nvPr>
        </p:nvSpPr>
        <p:spPr>
          <a:xfrm>
            <a:off x="3030538" y="1068388"/>
            <a:ext cx="5656262" cy="4646612"/>
          </a:xfrm>
        </p:spPr>
        <p:txBody>
          <a:bodyPr/>
          <a:lstStyle/>
          <a:p>
            <a:r>
              <a:rPr lang="en-US" dirty="0" smtClean="0"/>
              <a:t>To be prepared for flooding:</a:t>
            </a:r>
          </a:p>
          <a:p>
            <a:pPr lvl="1">
              <a:tabLst/>
            </a:pPr>
            <a:r>
              <a:rPr lang="en-US" dirty="0" smtClean="0"/>
              <a:t>Protect your building.</a:t>
            </a:r>
          </a:p>
          <a:p>
            <a:pPr lvl="1">
              <a:tabLst/>
            </a:pPr>
            <a:r>
              <a:rPr lang="en-US" dirty="0" smtClean="0"/>
              <a:t>Talk with your insurance representative about flood protection insurance. </a:t>
            </a:r>
          </a:p>
          <a:p>
            <a:pPr lvl="1">
              <a:tabLst/>
            </a:pPr>
            <a:r>
              <a:rPr lang="en-US" dirty="0" smtClean="0"/>
              <a:t>Identify evacuation sites.</a:t>
            </a:r>
          </a:p>
          <a:p>
            <a:pPr lvl="1">
              <a:tabLst/>
            </a:pPr>
            <a:r>
              <a:rPr lang="en-US" dirty="0" smtClean="0"/>
              <a:t>Identify how you will transport children to evacuation sites.</a:t>
            </a:r>
          </a:p>
          <a:p>
            <a:endParaRPr lang="en-US" dirty="0" smtClean="0"/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Severe Weather:  Flooding</a:t>
            </a:r>
          </a:p>
        </p:txBody>
      </p:sp>
      <p:pic>
        <p:nvPicPr>
          <p:cNvPr id="19460" name="Picture 4" descr="Photo:  Playground equipment surrounded by flood water." title="Severe Weather:  Floo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066800"/>
            <a:ext cx="2347913" cy="2808288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Identify hazards and threats that impact your childcare site.</a:t>
            </a:r>
          </a:p>
          <a:p>
            <a:pPr lvl="1"/>
            <a:r>
              <a:rPr lang="en-US" dirty="0" smtClean="0"/>
              <a:t>Describe how to prevent or mitigate the impact of likely and high-consequence hazards and threats.</a:t>
            </a:r>
          </a:p>
          <a:p>
            <a:pPr lvl="1"/>
            <a:endParaRPr lang="en-US" dirty="0" smtClean="0"/>
          </a:p>
        </p:txBody>
      </p:sp>
      <p:sp>
        <p:nvSpPr>
          <p:cNvPr id="61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Objectives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4"/>
          <p:cNvSpPr>
            <a:spLocks noGrp="1"/>
          </p:cNvSpPr>
          <p:nvPr>
            <p:ph idx="1"/>
          </p:nvPr>
        </p:nvSpPr>
        <p:spPr>
          <a:xfrm>
            <a:off x="3494088" y="1068388"/>
            <a:ext cx="5192712" cy="4646612"/>
          </a:xfrm>
        </p:spPr>
        <p:txBody>
          <a:bodyPr/>
          <a:lstStyle/>
          <a:p>
            <a:r>
              <a:rPr lang="en-US" dirty="0" smtClean="0"/>
              <a:t>To be prepared for thunderstorms:</a:t>
            </a:r>
          </a:p>
          <a:p>
            <a:pPr lvl="1">
              <a:tabLst/>
            </a:pPr>
            <a:r>
              <a:rPr lang="en-US" dirty="0" smtClean="0"/>
              <a:t>Remove dead and rotting trees.</a:t>
            </a:r>
          </a:p>
          <a:p>
            <a:pPr lvl="1">
              <a:tabLst/>
            </a:pPr>
            <a:r>
              <a:rPr lang="en-US" dirty="0" smtClean="0"/>
              <a:t>Secure outside objects.</a:t>
            </a:r>
          </a:p>
          <a:p>
            <a:pPr lvl="1">
              <a:tabLst/>
            </a:pPr>
            <a:r>
              <a:rPr lang="en-US" dirty="0" smtClean="0"/>
              <a:t>Shutter windows (or close blinds, shades, curtains) and secure outside doors.</a:t>
            </a:r>
          </a:p>
        </p:txBody>
      </p:sp>
      <p:sp>
        <p:nvSpPr>
          <p:cNvPr id="245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Severe Weather:  Thunderstorms</a:t>
            </a:r>
          </a:p>
        </p:txBody>
      </p:sp>
      <p:pic>
        <p:nvPicPr>
          <p:cNvPr id="9" name="Picture 4" descr="Photo:  Multiple lightening strikes and large clouds." title="Severe Weather:  thunderstor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8" y="1092200"/>
            <a:ext cx="2846387" cy="4271963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 To be prepared for winter storms:  </a:t>
            </a:r>
          </a:p>
          <a:p>
            <a:pPr lvl="1">
              <a:tabLst/>
            </a:pPr>
            <a:r>
              <a:rPr lang="en-US" sz="2500" dirty="0" smtClean="0"/>
              <a:t>Have rock salt, sand, and snow shovels on hand.</a:t>
            </a:r>
          </a:p>
          <a:p>
            <a:pPr lvl="1">
              <a:tabLst/>
            </a:pPr>
            <a:r>
              <a:rPr lang="en-US" sz="2500" dirty="0" smtClean="0"/>
              <a:t>Ensure you have extra blankets and adequate clothing for children.</a:t>
            </a:r>
          </a:p>
          <a:p>
            <a:pPr lvl="1">
              <a:tabLst/>
            </a:pPr>
            <a:r>
              <a:rPr lang="en-US" sz="2500" dirty="0" smtClean="0"/>
              <a:t>Make sure your site is well insulated.</a:t>
            </a:r>
          </a:p>
          <a:p>
            <a:pPr lvl="1">
              <a:tabLst/>
            </a:pPr>
            <a:r>
              <a:rPr lang="en-US" sz="2500" dirty="0" smtClean="0"/>
              <a:t>Insulate pipes and allow faucets to drip a little during cold weather. </a:t>
            </a:r>
          </a:p>
          <a:p>
            <a:pPr lvl="1">
              <a:tabLst/>
            </a:pPr>
            <a:r>
              <a:rPr lang="en-US" sz="2500" dirty="0" smtClean="0"/>
              <a:t>Know how to shut off water valves.</a:t>
            </a:r>
          </a:p>
          <a:p>
            <a:pPr lvl="1">
              <a:tabLst/>
            </a:pPr>
            <a:r>
              <a:rPr lang="en-US" sz="2500" dirty="0" smtClean="0"/>
              <a:t>Be careful when using alternate heat sources. </a:t>
            </a:r>
          </a:p>
          <a:p>
            <a:pPr lvl="1">
              <a:tabLst/>
            </a:pPr>
            <a:r>
              <a:rPr lang="en-US" sz="2500" dirty="0" smtClean="0"/>
              <a:t>Have a supply of extra food and water.</a:t>
            </a:r>
          </a:p>
        </p:txBody>
      </p:sp>
      <p:sp>
        <p:nvSpPr>
          <p:cNvPr id="2560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Weather:  Winter Storms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4"/>
          <p:cNvSpPr>
            <a:spLocks noGrp="1"/>
          </p:cNvSpPr>
          <p:nvPr>
            <p:ph idx="1"/>
          </p:nvPr>
        </p:nvSpPr>
        <p:spPr>
          <a:xfrm>
            <a:off x="3357563" y="1041400"/>
            <a:ext cx="5287962" cy="4646613"/>
          </a:xfrm>
        </p:spPr>
        <p:txBody>
          <a:bodyPr/>
          <a:lstStyle/>
          <a:p>
            <a:pPr lvl="1"/>
            <a:r>
              <a:rPr lang="en-US" dirty="0" smtClean="0"/>
              <a:t>Include earthquakes, tsunamis, landslides, and volcanoes.</a:t>
            </a:r>
          </a:p>
          <a:p>
            <a:pPr lvl="1"/>
            <a:r>
              <a:rPr lang="en-US" dirty="0" smtClean="0"/>
              <a:t>Cause considerable human suffering and billions of dollars in losses in the United States every year.</a:t>
            </a:r>
          </a:p>
          <a:p>
            <a:pPr lvl="1"/>
            <a:endParaRPr lang="en-US" dirty="0" smtClean="0"/>
          </a:p>
        </p:txBody>
      </p:sp>
      <p:sp>
        <p:nvSpPr>
          <p:cNvPr id="266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Hazards:  Geological Events 	</a:t>
            </a:r>
          </a:p>
        </p:txBody>
      </p:sp>
      <p:pic>
        <p:nvPicPr>
          <p:cNvPr id="20486" name="Picture 6" descr="Photo:  landslide" title="Hazards:  Geological Ev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1050925"/>
            <a:ext cx="2859087" cy="4286250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5997575" cy="4646612"/>
          </a:xfrm>
        </p:spPr>
        <p:txBody>
          <a:bodyPr/>
          <a:lstStyle/>
          <a:p>
            <a:r>
              <a:rPr lang="en-US" sz="2600" dirty="0" smtClean="0"/>
              <a:t>To be prepared for an earthquake: </a:t>
            </a:r>
          </a:p>
          <a:p>
            <a:pPr lvl="1">
              <a:tabLst/>
            </a:pPr>
            <a:r>
              <a:rPr lang="en-US" sz="2600" dirty="0" smtClean="0"/>
              <a:t>Familiarize yourself with earthquake terms.</a:t>
            </a:r>
          </a:p>
          <a:p>
            <a:pPr lvl="1">
              <a:tabLst/>
            </a:pPr>
            <a:r>
              <a:rPr lang="en-US" sz="2600" dirty="0" smtClean="0"/>
              <a:t>Fasten/secure heavy items.</a:t>
            </a:r>
          </a:p>
          <a:p>
            <a:pPr lvl="1">
              <a:tabLst/>
            </a:pPr>
            <a:r>
              <a:rPr lang="en-US" sz="2600" dirty="0" smtClean="0"/>
              <a:t>Place sleeping and sitting areas away from hazards (pictures, mirrors, lamps, etc.).</a:t>
            </a:r>
          </a:p>
          <a:p>
            <a:pPr lvl="1">
              <a:tabLst/>
            </a:pPr>
            <a:r>
              <a:rPr lang="en-US" sz="2600" dirty="0" smtClean="0"/>
              <a:t>Mark and clear exits.</a:t>
            </a:r>
          </a:p>
          <a:p>
            <a:pPr lvl="1">
              <a:tabLst/>
            </a:pPr>
            <a:r>
              <a:rPr lang="en-US" sz="2600" dirty="0" smtClean="0"/>
              <a:t>Know how to shut off gas valves.</a:t>
            </a:r>
          </a:p>
          <a:p>
            <a:pPr lvl="1">
              <a:tabLst/>
            </a:pPr>
            <a:r>
              <a:rPr lang="en-US" sz="2600" dirty="0" smtClean="0"/>
              <a:t>Have an emergency kit ready.</a:t>
            </a:r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Geological Events:  Earthquakes	</a:t>
            </a:r>
          </a:p>
        </p:txBody>
      </p:sp>
      <p:pic>
        <p:nvPicPr>
          <p:cNvPr id="20484" name="Picture 4" descr="Photo:  House with damaged porch." title="Geological Events:  Earthquakes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 bwMode="auto">
          <a:xfrm>
            <a:off x="6610350" y="1077913"/>
            <a:ext cx="2076450" cy="3125787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the possibility of a tsunami:</a:t>
            </a:r>
          </a:p>
          <a:p>
            <a:pPr lvl="1">
              <a:tabLst/>
            </a:pPr>
            <a:r>
              <a:rPr lang="en-US" dirty="0" smtClean="0"/>
              <a:t>Listen to local officials. </a:t>
            </a:r>
          </a:p>
          <a:p>
            <a:pPr lvl="1">
              <a:tabLst/>
            </a:pPr>
            <a:r>
              <a:rPr lang="en-US" dirty="0" smtClean="0"/>
              <a:t>Be prepared to act quickly and evacuate.</a:t>
            </a:r>
          </a:p>
          <a:p>
            <a:pPr lvl="1">
              <a:tabLst/>
            </a:pPr>
            <a:r>
              <a:rPr lang="en-US" dirty="0" smtClean="0"/>
              <a:t>Stay away from low-lying coastal areas.</a:t>
            </a:r>
          </a:p>
        </p:txBody>
      </p:sp>
      <p:sp>
        <p:nvSpPr>
          <p:cNvPr id="2867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Events:  Tsunamis 	</a:t>
            </a:r>
          </a:p>
        </p:txBody>
      </p:sp>
      <p:pic>
        <p:nvPicPr>
          <p:cNvPr id="49154" name="Picture 2" descr="Photo:  Small pleasure boat pushed up against a damaged house." title="Geological Events:  Tsunamis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103813" y="3389313"/>
            <a:ext cx="3589337" cy="2316162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5438775" cy="4646612"/>
          </a:xfrm>
        </p:spPr>
        <p:txBody>
          <a:bodyPr/>
          <a:lstStyle/>
          <a:p>
            <a:r>
              <a:rPr lang="en-US" dirty="0" smtClean="0"/>
              <a:t>To be prepared for landslides and debris flows: </a:t>
            </a:r>
          </a:p>
          <a:p>
            <a:pPr lvl="1">
              <a:tabLst/>
            </a:pPr>
            <a:r>
              <a:rPr lang="en-US" dirty="0" smtClean="0"/>
              <a:t>Be familiar with whether debris flows have occurred in your area.</a:t>
            </a:r>
          </a:p>
          <a:p>
            <a:pPr lvl="1">
              <a:tabLst/>
            </a:pPr>
            <a:r>
              <a:rPr lang="en-US" dirty="0" smtClean="0"/>
              <a:t>Watch how water flows during storms.</a:t>
            </a:r>
          </a:p>
          <a:p>
            <a:pPr lvl="1">
              <a:tabLst/>
            </a:pPr>
            <a:r>
              <a:rPr lang="en-US" dirty="0" smtClean="0"/>
              <a:t>If in imminent danger, evacuate your site immediately.</a:t>
            </a:r>
          </a:p>
        </p:txBody>
      </p:sp>
      <p:sp>
        <p:nvSpPr>
          <p:cNvPr id="2969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Hazards:  Landslides	</a:t>
            </a:r>
          </a:p>
        </p:txBody>
      </p:sp>
      <p:pic>
        <p:nvPicPr>
          <p:cNvPr id="20485" name="Picture 5" descr="Photo:  A large steam shovel removing mud and debris from a road." title="Hazards:  Landsli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75" y="1147763"/>
            <a:ext cx="2608263" cy="2930525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there is the possibility of a volcanic eruption: </a:t>
            </a:r>
          </a:p>
          <a:p>
            <a:pPr lvl="1">
              <a:tabLst/>
            </a:pPr>
            <a:r>
              <a:rPr lang="en-US" smtClean="0"/>
              <a:t>Listen to local officials. </a:t>
            </a:r>
          </a:p>
          <a:p>
            <a:pPr lvl="1">
              <a:tabLst/>
            </a:pPr>
            <a:r>
              <a:rPr lang="en-US" smtClean="0"/>
              <a:t>Bring children inside.</a:t>
            </a:r>
          </a:p>
          <a:p>
            <a:pPr lvl="1">
              <a:tabLst/>
            </a:pPr>
            <a:r>
              <a:rPr lang="en-US" smtClean="0"/>
              <a:t>Shut windows and doors to maintain air quality. </a:t>
            </a:r>
          </a:p>
          <a:p>
            <a:pPr lvl="1">
              <a:tabLst/>
            </a:pPr>
            <a:r>
              <a:rPr lang="en-US" smtClean="0"/>
              <a:t>Be prepared to evacuate quickly.</a:t>
            </a:r>
          </a:p>
          <a:p>
            <a:pPr lvl="1">
              <a:tabLst/>
            </a:pPr>
            <a:r>
              <a:rPr lang="en-US" smtClean="0"/>
              <a:t>Include goggles and nose and mouth protection in your emergency supply kits.</a:t>
            </a:r>
          </a:p>
        </p:txBody>
      </p:sp>
      <p:sp>
        <p:nvSpPr>
          <p:cNvPr id="3072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Hazards:  Volcanoes 	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Know:</a:t>
            </a:r>
          </a:p>
          <a:p>
            <a:pPr lvl="2"/>
            <a:r>
              <a:rPr lang="en-US" smtClean="0"/>
              <a:t>Which illnesses require the child to be excluded.</a:t>
            </a:r>
          </a:p>
          <a:p>
            <a:pPr lvl="2"/>
            <a:r>
              <a:rPr lang="en-US" smtClean="0"/>
              <a:t>How parents will be notified.</a:t>
            </a:r>
          </a:p>
          <a:p>
            <a:pPr lvl="2"/>
            <a:r>
              <a:rPr lang="en-US" smtClean="0"/>
              <a:t>How regular health checks will be conducted.</a:t>
            </a:r>
          </a:p>
          <a:p>
            <a:pPr lvl="1"/>
            <a:r>
              <a:rPr lang="en-US" smtClean="0"/>
              <a:t>Take steps to prevent food-borne illness.</a:t>
            </a:r>
          </a:p>
        </p:txBody>
      </p:sp>
      <p:sp>
        <p:nvSpPr>
          <p:cNvPr id="317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Hazards:  Illness and Food Safety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Mitigating Hazards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15150" y="4217158"/>
            <a:ext cx="2569464" cy="884830"/>
          </a:xfrm>
          <a:prstGeom prst="roundRect">
            <a:avLst/>
          </a:prstGeom>
          <a:solidFill>
            <a:srgbClr val="10417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Structural Elements</a:t>
            </a:r>
          </a:p>
        </p:txBody>
      </p:sp>
      <p:pic>
        <p:nvPicPr>
          <p:cNvPr id="9" name="Picture 8" descr="Photo:  Nonstructural elements:  Air conditioning units being raised onto a tall platform." title="Mitigating Hazards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>
          <a:xfrm>
            <a:off x="4800600" y="1647825"/>
            <a:ext cx="2568575" cy="2414588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0" name="Picture 9" descr="Photo:  Structural elements - House beams and joists." title="Mitigating Hazards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>
          <a:xfrm>
            <a:off x="1844675" y="1663700"/>
            <a:ext cx="2514600" cy="2413000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4819935" y="4233080"/>
            <a:ext cx="2569464" cy="884830"/>
          </a:xfrm>
          <a:prstGeom prst="roundRect">
            <a:avLst/>
          </a:prstGeom>
          <a:solidFill>
            <a:srgbClr val="10417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Nonstructural Elements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Identify hazards and threats. </a:t>
            </a:r>
          </a:p>
          <a:p>
            <a:pPr lvl="1"/>
            <a:r>
              <a:rPr lang="en-US" smtClean="0"/>
              <a:t>Develop strategies to address hazards and threats.</a:t>
            </a:r>
          </a:p>
          <a:p>
            <a:pPr lvl="1"/>
            <a:r>
              <a:rPr lang="en-US" smtClean="0"/>
              <a:t>Identify members from the community to assist.</a:t>
            </a:r>
          </a:p>
          <a:p>
            <a:pPr lvl="1"/>
            <a:r>
              <a:rPr lang="en-US" smtClean="0"/>
              <a:t>Develop and implement a process to identify and address new hazards.</a:t>
            </a:r>
          </a:p>
        </p:txBody>
      </p:sp>
      <p:sp>
        <p:nvSpPr>
          <p:cNvPr id="337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8"/>
          <p:cNvSpPr>
            <a:spLocks noGrp="1"/>
          </p:cNvSpPr>
          <p:nvPr>
            <p:ph sz="half" idx="2"/>
          </p:nvPr>
        </p:nvSpPr>
        <p:spPr>
          <a:xfrm>
            <a:off x="1793875" y="2028825"/>
            <a:ext cx="5314950" cy="1119188"/>
          </a:xfrm>
        </p:spPr>
        <p:txBody>
          <a:bodyPr/>
          <a:lstStyle/>
          <a:p>
            <a:pPr marL="109538" lvl="1" indent="4763" algn="ctr">
              <a:buFont typeface="Wingdings" pitchFamily="2" charset="2"/>
              <a:buNone/>
              <a:tabLst>
                <a:tab pos="109538" algn="l"/>
              </a:tabLst>
              <a:defRPr/>
            </a:pPr>
            <a:r>
              <a:rPr lang="en-US" sz="3200" dirty="0" smtClean="0">
                <a:solidFill>
                  <a:schemeClr val="bg1"/>
                </a:solidFill>
                <a:ea typeface="+mn-ea"/>
              </a:rPr>
              <a:t>What activities have you done today? </a:t>
            </a:r>
          </a:p>
          <a:p>
            <a:pPr marL="109538" lvl="1" indent="4763" algn="ctr">
              <a:buFont typeface="Wingdings" pitchFamily="2" charset="2"/>
              <a:buNone/>
              <a:tabLst>
                <a:tab pos="109538" algn="l"/>
              </a:tabLst>
              <a:defRPr/>
            </a:pPr>
            <a:r>
              <a:rPr lang="en-US" sz="3200" dirty="0" smtClean="0">
                <a:solidFill>
                  <a:schemeClr val="bg1"/>
                </a:solidFill>
                <a:ea typeface="+mn-ea"/>
              </a:rPr>
              <a:t>What hazards could you have encountered?</a:t>
            </a:r>
            <a:endParaRPr lang="en-US" sz="3200" dirty="0" smtClean="0"/>
          </a:p>
        </p:txBody>
      </p:sp>
      <p:sp>
        <p:nvSpPr>
          <p:cNvPr id="7171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 Everyday Hazards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Instructions</a:t>
            </a:r>
            <a:r>
              <a:rPr lang="en-US" smtClean="0"/>
              <a:t>:  Working individually . . .</a:t>
            </a:r>
          </a:p>
          <a:p>
            <a:pPr marL="628650" lvl="1" indent="-514350">
              <a:buFont typeface="Times New Roman" pitchFamily="18" charset="0"/>
              <a:buAutoNum type="arabicPeriod"/>
              <a:tabLst/>
            </a:pPr>
            <a:r>
              <a:rPr lang="en-US" smtClean="0"/>
              <a:t>Identify three hazards that may affect your childcare facility.</a:t>
            </a:r>
          </a:p>
          <a:p>
            <a:pPr marL="628650" lvl="1" indent="-514350">
              <a:buFont typeface="Times New Roman" pitchFamily="18" charset="0"/>
              <a:buAutoNum type="arabicPeriod"/>
              <a:tabLst/>
            </a:pPr>
            <a:r>
              <a:rPr lang="en-US" smtClean="0"/>
              <a:t>Identify three actions you can take to reduce the risk of each hazard.</a:t>
            </a:r>
          </a:p>
          <a:p>
            <a:pPr marL="628650" lvl="1" indent="-514350">
              <a:buFont typeface="Times New Roman" pitchFamily="18" charset="0"/>
              <a:buAutoNum type="arabicPeriod"/>
              <a:tabLst/>
            </a:pPr>
            <a:r>
              <a:rPr lang="en-US" smtClean="0"/>
              <a:t>Be prepared to share your results in 15 minutes.   </a:t>
            </a:r>
          </a:p>
        </p:txBody>
      </p:sp>
      <p:sp>
        <p:nvSpPr>
          <p:cNvPr id="348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mtClean="0"/>
              <a:t>Can you now:</a:t>
            </a:r>
          </a:p>
          <a:p>
            <a:pPr lvl="1"/>
            <a:r>
              <a:rPr lang="en-US" smtClean="0"/>
              <a:t>Identify hazards and threats that impact your childcare site?</a:t>
            </a:r>
          </a:p>
          <a:p>
            <a:pPr lvl="1"/>
            <a:r>
              <a:rPr lang="en-US" smtClean="0"/>
              <a:t>Describe how to prevent or mitigate the impact of likely and high-consequence hazards and threats?</a:t>
            </a:r>
          </a:p>
          <a:p>
            <a:pPr>
              <a:tabLst>
                <a:tab pos="457200" algn="l"/>
              </a:tabLst>
            </a:pPr>
            <a:endParaRPr lang="en-US" smtClean="0"/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Summary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5083175" cy="4646612"/>
          </a:xfrm>
        </p:spPr>
        <p:txBody>
          <a:bodyPr/>
          <a:lstStyle/>
          <a:p>
            <a:r>
              <a:rPr lang="en-US" smtClean="0"/>
              <a:t>Being aware of hazards helps:</a:t>
            </a:r>
          </a:p>
          <a:p>
            <a:pPr lvl="1">
              <a:tabLst/>
            </a:pPr>
            <a:r>
              <a:rPr lang="en-US" smtClean="0"/>
              <a:t>Prioritize them.</a:t>
            </a:r>
          </a:p>
          <a:p>
            <a:pPr lvl="1">
              <a:tabLst/>
            </a:pPr>
            <a:r>
              <a:rPr lang="en-US" smtClean="0"/>
              <a:t>Take the appropriate actions.</a:t>
            </a:r>
          </a:p>
        </p:txBody>
      </p:sp>
      <p:sp>
        <p:nvSpPr>
          <p:cNvPr id="81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 Awareness</a:t>
            </a:r>
          </a:p>
        </p:txBody>
      </p:sp>
      <p:pic>
        <p:nvPicPr>
          <p:cNvPr id="5" name="Picture 4" descr="Women in a meeting." title="Hazard Awarenes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34038" y="1077913"/>
            <a:ext cx="2967037" cy="3903662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2800" dirty="0" smtClean="0"/>
              <a:t>Childcare site insurance carrier</a:t>
            </a:r>
          </a:p>
          <a:p>
            <a:pPr lvl="1"/>
            <a:r>
              <a:rPr lang="en-US" sz="2800" dirty="0" smtClean="0"/>
              <a:t>Utility company personnel</a:t>
            </a:r>
          </a:p>
          <a:p>
            <a:pPr lvl="1"/>
            <a:r>
              <a:rPr lang="en-US" sz="2800" dirty="0" smtClean="0"/>
              <a:t>Local business and industry personnel</a:t>
            </a:r>
          </a:p>
          <a:p>
            <a:pPr lvl="1"/>
            <a:r>
              <a:rPr lang="en-US" sz="2800" dirty="0" smtClean="0"/>
              <a:t>Childcare organizations</a:t>
            </a:r>
          </a:p>
        </p:txBody>
      </p:sp>
      <p:sp>
        <p:nvSpPr>
          <p:cNvPr id="9219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Local/county emergency manager</a:t>
            </a:r>
          </a:p>
          <a:p>
            <a:pPr lvl="1"/>
            <a:r>
              <a:rPr lang="en-US" sz="2800" dirty="0" smtClean="0"/>
              <a:t>Parents</a:t>
            </a:r>
          </a:p>
          <a:p>
            <a:pPr lvl="1"/>
            <a:r>
              <a:rPr lang="en-US" sz="2800" dirty="0" smtClean="0"/>
              <a:t>First responders</a:t>
            </a:r>
          </a:p>
          <a:p>
            <a:pPr lvl="1"/>
            <a:r>
              <a:rPr lang="en-US" sz="2800" dirty="0" smtClean="0"/>
              <a:t>Local schools and school district</a:t>
            </a:r>
          </a:p>
          <a:p>
            <a:pPr lvl="1"/>
            <a:r>
              <a:rPr lang="en-US" sz="2800" dirty="0" smtClean="0"/>
              <a:t>State department of health</a:t>
            </a:r>
          </a:p>
        </p:txBody>
      </p:sp>
      <p:sp>
        <p:nvSpPr>
          <p:cNvPr id="922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Help Identify Hazards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5070475" cy="4646612"/>
          </a:xfrm>
        </p:spPr>
        <p:txBody>
          <a:bodyPr/>
          <a:lstStyle/>
          <a:p>
            <a:r>
              <a:rPr lang="en-US" dirty="0" smtClean="0"/>
              <a:t>Fires:</a:t>
            </a:r>
          </a:p>
          <a:p>
            <a:pPr lvl="1">
              <a:buFont typeface="Arial" charset="0"/>
              <a:buChar char="•"/>
              <a:tabLst/>
            </a:pPr>
            <a:r>
              <a:rPr lang="en-US" dirty="0" smtClean="0"/>
              <a:t>Are the most common of all business disasters.</a:t>
            </a:r>
          </a:p>
          <a:p>
            <a:pPr lvl="1">
              <a:buFont typeface="Arial" charset="0"/>
              <a:buChar char="•"/>
              <a:tabLst/>
            </a:pPr>
            <a:r>
              <a:rPr lang="en-US" dirty="0" smtClean="0"/>
              <a:t>Can spread quickly and are dangerous.</a:t>
            </a:r>
          </a:p>
          <a:p>
            <a:pPr lvl="1">
              <a:buFont typeface="Arial" charset="0"/>
              <a:buChar char="•"/>
              <a:tabLst/>
            </a:pPr>
            <a:r>
              <a:rPr lang="en-US" dirty="0" smtClean="0"/>
              <a:t>In childcare centers are usually started by a cooking accident.</a:t>
            </a:r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Hazards:  Fire</a:t>
            </a:r>
          </a:p>
        </p:txBody>
      </p:sp>
      <p:pic>
        <p:nvPicPr>
          <p:cNvPr id="10244" name="Picture 4" descr="Photo:  Firefighters using a water hose to put out a fire." title="Hazards:  F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60475"/>
            <a:ext cx="3152775" cy="3027363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5507038" cy="4646612"/>
          </a:xfrm>
        </p:spPr>
        <p:txBody>
          <a:bodyPr/>
          <a:lstStyle/>
          <a:p>
            <a:pPr lvl="1"/>
            <a:r>
              <a:rPr lang="en-US" dirty="0" smtClean="0"/>
              <a:t>Have an evacuation plan.</a:t>
            </a:r>
          </a:p>
          <a:p>
            <a:pPr lvl="1"/>
            <a:r>
              <a:rPr lang="en-US" dirty="0" smtClean="0"/>
              <a:t>Practice your plan and make sure everyone can get out of each room. </a:t>
            </a:r>
          </a:p>
          <a:p>
            <a:pPr lvl="1"/>
            <a:r>
              <a:rPr lang="en-US" dirty="0" smtClean="0"/>
              <a:t>Install, test, and clean smoke alarms.</a:t>
            </a:r>
          </a:p>
          <a:p>
            <a:pPr lvl="1"/>
            <a:r>
              <a:rPr lang="en-US" dirty="0" smtClean="0"/>
              <a:t>Schedule visits from the fire department for fire safety information.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Fire Protection</a:t>
            </a:r>
          </a:p>
        </p:txBody>
      </p:sp>
      <p:pic>
        <p:nvPicPr>
          <p:cNvPr id="11268" name="Picture 4" descr="Image:  Person installing batteries in a smoke alarm." title="Fire Prot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2350" y="1133475"/>
            <a:ext cx="2536825" cy="3328988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Instructions</a:t>
            </a:r>
            <a:r>
              <a:rPr lang="en-US" dirty="0" smtClean="0"/>
              <a:t>:  Working as a team . . .</a:t>
            </a:r>
          </a:p>
          <a:p>
            <a:pPr marL="628650" lvl="1" indent="-514350">
              <a:buFont typeface="+mj-lt"/>
              <a:buAutoNum type="arabicPeriod"/>
              <a:tabLst/>
              <a:defRPr/>
            </a:pPr>
            <a:r>
              <a:rPr lang="en-US" dirty="0" smtClean="0"/>
              <a:t>Create a list of three ways you might evacuate several children at one time, including infants, toddlers, and children with access and functional needs. </a:t>
            </a:r>
          </a:p>
          <a:p>
            <a:pPr marL="628650" lvl="1" indent="-514350">
              <a:buFont typeface="+mj-lt"/>
              <a:buAutoNum type="arabicPeriod"/>
              <a:tabLst/>
              <a:defRPr/>
            </a:pPr>
            <a:r>
              <a:rPr lang="en-US" dirty="0" smtClean="0"/>
              <a:t>Record your list on chart paper.</a:t>
            </a:r>
          </a:p>
          <a:p>
            <a:pPr marL="628650" lvl="1" indent="-514350">
              <a:buFont typeface="+mj-lt"/>
              <a:buAutoNum type="arabicPeriod"/>
              <a:tabLst/>
              <a:defRPr/>
            </a:pPr>
            <a:r>
              <a:rPr lang="en-US" dirty="0" smtClean="0"/>
              <a:t>Select a spokesperson and be prepared to present your list in 5 minutes.</a:t>
            </a:r>
          </a:p>
          <a:p>
            <a:pPr lvl="1">
              <a:buFont typeface="Arial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3521075" y="1068388"/>
            <a:ext cx="5384800" cy="4646612"/>
          </a:xfrm>
        </p:spPr>
        <p:txBody>
          <a:bodyPr/>
          <a:lstStyle/>
          <a:p>
            <a:pPr lvl="1"/>
            <a:r>
              <a:rPr lang="en-US" dirty="0" smtClean="0"/>
              <a:t>Childproof the facility.</a:t>
            </a:r>
          </a:p>
          <a:p>
            <a:pPr lvl="1"/>
            <a:r>
              <a:rPr lang="en-US" dirty="0" smtClean="0"/>
              <a:t>Take a “child’s-eye view” survey, going from room to room and addressing the hazards at a child’s level.</a:t>
            </a:r>
          </a:p>
        </p:txBody>
      </p:sp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Hazards:  General Safety</a:t>
            </a:r>
          </a:p>
        </p:txBody>
      </p:sp>
      <p:pic>
        <p:nvPicPr>
          <p:cNvPr id="13316" name="Picture 4" descr="Small child crawling on a tile floor." title="Hazards:  General Safe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1071563"/>
            <a:ext cx="2886075" cy="3895725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02_ICSHigherEd_Visuals_SF</Template>
  <TotalTime>44806</TotalTime>
  <Words>1029</Words>
  <Application>Microsoft Office PowerPoint</Application>
  <PresentationFormat>On-screen Show (4:3)</PresentationFormat>
  <Paragraphs>164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1_Default Design</vt:lpstr>
      <vt:lpstr>Custom Design</vt:lpstr>
      <vt:lpstr>Module 2:  Knowing Your Hazards </vt:lpstr>
      <vt:lpstr>Module Objectives</vt:lpstr>
      <vt:lpstr>Discussion:  Everyday Hazards</vt:lpstr>
      <vt:lpstr>Hazard Awareness</vt:lpstr>
      <vt:lpstr>Who Can Help Identify Hazards</vt:lpstr>
      <vt:lpstr>Hazards:  Fire</vt:lpstr>
      <vt:lpstr>Fire Protection</vt:lpstr>
      <vt:lpstr>Activity</vt:lpstr>
      <vt:lpstr>Hazards:  General Safety</vt:lpstr>
      <vt:lpstr>Hazards:  Hazardous Materials</vt:lpstr>
      <vt:lpstr>Hazards:  Utility Outages</vt:lpstr>
      <vt:lpstr>Hazards:  Crime</vt:lpstr>
      <vt:lpstr>Hazards:  Abduction</vt:lpstr>
      <vt:lpstr>Discussion:  Obstacles</vt:lpstr>
      <vt:lpstr>Hazards:  Severe Weather</vt:lpstr>
      <vt:lpstr>Severe Weather:  Excessive Heat</vt:lpstr>
      <vt:lpstr>Severe Weather:  Hurricanes </vt:lpstr>
      <vt:lpstr>Severe Weather:  Tornadoes</vt:lpstr>
      <vt:lpstr>Severe Weather:  Flooding</vt:lpstr>
      <vt:lpstr>Severe Weather:  Thunderstorms</vt:lpstr>
      <vt:lpstr>Severe Weather:  Winter Storms</vt:lpstr>
      <vt:lpstr>Hazards:  Geological Events  </vt:lpstr>
      <vt:lpstr>Geological Events:  Earthquakes </vt:lpstr>
      <vt:lpstr>Geological Events:  Tsunamis  </vt:lpstr>
      <vt:lpstr>Hazards:  Landslides </vt:lpstr>
      <vt:lpstr>Hazards:  Volcanoes  </vt:lpstr>
      <vt:lpstr>Hazards:  Illness and Food Safety</vt:lpstr>
      <vt:lpstr>Mitigating Hazards</vt:lpstr>
      <vt:lpstr>Next Steps </vt:lpstr>
      <vt:lpstr>Activity</vt:lpstr>
      <vt:lpstr>Module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IS906 Workplace Security Awareness</dc:title>
  <dc:creator>FEMA</dc:creator>
  <cp:lastModifiedBy>Ginny Conrad</cp:lastModifiedBy>
  <cp:revision>2640</cp:revision>
  <cp:lastPrinted>2005-07-05T17:26:47Z</cp:lastPrinted>
  <dcterms:created xsi:type="dcterms:W3CDTF">2004-12-03T17:53:15Z</dcterms:created>
  <dcterms:modified xsi:type="dcterms:W3CDTF">2012-03-27T19:37:46Z</dcterms:modified>
</cp:coreProperties>
</file>