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4337" r:id="rId2"/>
  </p:sldMasterIdLst>
  <p:notesMasterIdLst>
    <p:notesMasterId r:id="rId16"/>
  </p:notesMasterIdLst>
  <p:handoutMasterIdLst>
    <p:handoutMasterId r:id="rId17"/>
  </p:handoutMasterIdLst>
  <p:sldIdLst>
    <p:sldId id="628" r:id="rId3"/>
    <p:sldId id="632" r:id="rId4"/>
    <p:sldId id="789" r:id="rId5"/>
    <p:sldId id="787" r:id="rId6"/>
    <p:sldId id="788" r:id="rId7"/>
    <p:sldId id="752" r:id="rId8"/>
    <p:sldId id="790" r:id="rId9"/>
    <p:sldId id="791" r:id="rId10"/>
    <p:sldId id="792" r:id="rId11"/>
    <p:sldId id="793" r:id="rId12"/>
    <p:sldId id="794" r:id="rId13"/>
    <p:sldId id="795" r:id="rId14"/>
    <p:sldId id="796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173"/>
    <a:srgbClr val="0F4173"/>
    <a:srgbClr val="6EA92D"/>
    <a:srgbClr val="80C535"/>
    <a:srgbClr val="C00000"/>
    <a:srgbClr val="000066"/>
    <a:srgbClr val="D2E8F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6" autoAdjust="0"/>
    <p:restoredTop sz="98173" autoAdjust="0"/>
  </p:normalViewPr>
  <p:slideViewPr>
    <p:cSldViewPr snapToGrid="0">
      <p:cViewPr varScale="1">
        <p:scale>
          <a:sx n="41" d="100"/>
          <a:sy n="41" d="100"/>
        </p:scale>
        <p:origin x="-96" y="-24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D1AF7-AD00-4329-A50B-30F7ED2DABC9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38EA3D50-A428-4A75-A019-C3C3EB550778}">
      <dgm:prSet phldrT="[Text]"/>
      <dgm:spPr>
        <a:solidFill>
          <a:srgbClr val="104173"/>
        </a:solidFill>
      </dgm:spPr>
      <dgm:t>
        <a:bodyPr/>
        <a:lstStyle/>
        <a:p>
          <a:r>
            <a:rPr lang="en-US" b="1" dirty="0" smtClean="0"/>
            <a:t>Step 1: Know your hazards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 descr="Step 1: Know your hazards&#10;" title="What Steps Can You Take?"/>
        </a:ext>
      </dgm:extLst>
    </dgm:pt>
    <dgm:pt modelId="{5AEF663B-6B20-4265-98B8-8DAF55A7C482}" type="parTrans" cxnId="{569E954A-57E7-4AEF-AF93-BC531B86F33B}">
      <dgm:prSet/>
      <dgm:spPr/>
      <dgm:t>
        <a:bodyPr/>
        <a:lstStyle/>
        <a:p>
          <a:endParaRPr lang="en-US"/>
        </a:p>
      </dgm:t>
    </dgm:pt>
    <dgm:pt modelId="{B0D9E84D-5E59-49E0-BD25-1D5BD7529ADB}" type="sibTrans" cxnId="{569E954A-57E7-4AEF-AF93-BC531B86F33B}">
      <dgm:prSet/>
      <dgm:spPr/>
      <dgm:t>
        <a:bodyPr/>
        <a:lstStyle/>
        <a:p>
          <a:endParaRPr lang="en-US"/>
        </a:p>
      </dgm:t>
    </dgm:pt>
    <dgm:pt modelId="{A1E1A3B7-B44B-47DC-AAC8-79FEC29B2395}">
      <dgm:prSet phldrT="[Text]"/>
      <dgm:spPr>
        <a:solidFill>
          <a:srgbClr val="104173"/>
        </a:solidFill>
      </dgm:spPr>
      <dgm:t>
        <a:bodyPr/>
        <a:lstStyle/>
        <a:p>
          <a:r>
            <a:rPr lang="en-US" b="1" dirty="0" smtClean="0"/>
            <a:t>Step 3: Test and update your plan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 descr="Step 3: Test and update your plan&#10;" title="What Steps Can You Take?"/>
        </a:ext>
      </dgm:extLst>
    </dgm:pt>
    <dgm:pt modelId="{B62DBD52-4A55-47DE-AC8A-A9A8D0532261}" type="parTrans" cxnId="{EE8C458B-34F1-4AEB-8EFE-658036383C51}">
      <dgm:prSet/>
      <dgm:spPr/>
      <dgm:t>
        <a:bodyPr/>
        <a:lstStyle/>
        <a:p>
          <a:endParaRPr lang="en-US"/>
        </a:p>
      </dgm:t>
    </dgm:pt>
    <dgm:pt modelId="{FCBCA47D-C58B-4C77-BF46-204D9163007C}" type="sibTrans" cxnId="{EE8C458B-34F1-4AEB-8EFE-658036383C51}">
      <dgm:prSet/>
      <dgm:spPr/>
      <dgm:t>
        <a:bodyPr/>
        <a:lstStyle/>
        <a:p>
          <a:endParaRPr lang="en-US"/>
        </a:p>
      </dgm:t>
    </dgm:pt>
    <dgm:pt modelId="{F9FCBAF4-E938-48D3-974E-4DBC2885BC22}">
      <dgm:prSet/>
      <dgm:spPr>
        <a:solidFill>
          <a:srgbClr val="104173"/>
        </a:solidFill>
      </dgm:spPr>
      <dgm:t>
        <a:bodyPr/>
        <a:lstStyle/>
        <a:p>
          <a:r>
            <a:rPr lang="en-US" b="1" dirty="0" smtClean="0"/>
            <a:t>Step 2: Develop a plan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 descr="Step 2: Develop a plan&#10;" title="What Steps Can You take?"/>
        </a:ext>
      </dgm:extLst>
    </dgm:pt>
    <dgm:pt modelId="{F1C12F14-F2C6-4097-A593-35AD53F095A0}" type="parTrans" cxnId="{78A3DB1A-15C3-4B5D-B503-E58313E7EE0B}">
      <dgm:prSet/>
      <dgm:spPr/>
      <dgm:t>
        <a:bodyPr/>
        <a:lstStyle/>
        <a:p>
          <a:endParaRPr lang="en-US"/>
        </a:p>
      </dgm:t>
    </dgm:pt>
    <dgm:pt modelId="{B2C643ED-19B6-478A-B9A0-965C07BF0694}" type="sibTrans" cxnId="{78A3DB1A-15C3-4B5D-B503-E58313E7EE0B}">
      <dgm:prSet/>
      <dgm:spPr/>
      <dgm:t>
        <a:bodyPr/>
        <a:lstStyle/>
        <a:p>
          <a:endParaRPr lang="en-US"/>
        </a:p>
      </dgm:t>
    </dgm:pt>
    <dgm:pt modelId="{D2C46180-BA44-4E90-8A23-B27940242FDA}" type="pres">
      <dgm:prSet presAssocID="{CE5D1AF7-AD00-4329-A50B-30F7ED2DABC9}" presName="CompostProcess" presStyleCnt="0">
        <dgm:presLayoutVars>
          <dgm:dir/>
          <dgm:resizeHandles val="exact"/>
        </dgm:presLayoutVars>
      </dgm:prSet>
      <dgm:spPr/>
    </dgm:pt>
    <dgm:pt modelId="{68FC6706-5AA1-4263-B78C-44E45203309F}" type="pres">
      <dgm:prSet presAssocID="{CE5D1AF7-AD00-4329-A50B-30F7ED2DABC9}" presName="arrow" presStyleLbl="bgShp" presStyleIdx="0" presStyleCnt="1"/>
      <dgm:spPr/>
    </dgm:pt>
    <dgm:pt modelId="{44440DB5-E1DA-4C20-8912-AFE2A44D1207}" type="pres">
      <dgm:prSet presAssocID="{CE5D1AF7-AD00-4329-A50B-30F7ED2DABC9}" presName="linearProcess" presStyleCnt="0"/>
      <dgm:spPr/>
    </dgm:pt>
    <dgm:pt modelId="{DDF6760D-B518-42F1-B091-017F96264670}" type="pres">
      <dgm:prSet presAssocID="{38EA3D50-A428-4A75-A019-C3C3EB55077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1A56-C8A9-4705-83B7-52134F9BF977}" type="pres">
      <dgm:prSet presAssocID="{B0D9E84D-5E59-49E0-BD25-1D5BD7529ADB}" presName="sibTrans" presStyleCnt="0"/>
      <dgm:spPr/>
    </dgm:pt>
    <dgm:pt modelId="{DCD461E9-B671-4DEC-8A2A-9B869145A1B9}" type="pres">
      <dgm:prSet presAssocID="{F9FCBAF4-E938-48D3-974E-4DBC2885BC2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6338B-E7C1-4B0F-AC44-A99061EF64FC}" type="pres">
      <dgm:prSet presAssocID="{B2C643ED-19B6-478A-B9A0-965C07BF0694}" presName="sibTrans" presStyleCnt="0"/>
      <dgm:spPr/>
    </dgm:pt>
    <dgm:pt modelId="{115959D1-F97A-476B-953F-31BD8526CE10}" type="pres">
      <dgm:prSet presAssocID="{A1E1A3B7-B44B-47DC-AAC8-79FEC29B239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6F60D-D3A8-4E2B-8F83-AD06535CCE09}" type="presOf" srcId="{CE5D1AF7-AD00-4329-A50B-30F7ED2DABC9}" destId="{D2C46180-BA44-4E90-8A23-B27940242FDA}" srcOrd="0" destOrd="0" presId="urn:microsoft.com/office/officeart/2005/8/layout/hProcess9"/>
    <dgm:cxn modelId="{78A3DB1A-15C3-4B5D-B503-E58313E7EE0B}" srcId="{CE5D1AF7-AD00-4329-A50B-30F7ED2DABC9}" destId="{F9FCBAF4-E938-48D3-974E-4DBC2885BC22}" srcOrd="1" destOrd="0" parTransId="{F1C12F14-F2C6-4097-A593-35AD53F095A0}" sibTransId="{B2C643ED-19B6-478A-B9A0-965C07BF0694}"/>
    <dgm:cxn modelId="{E008F649-186A-43E2-B691-4EE7890B231F}" type="presOf" srcId="{F9FCBAF4-E938-48D3-974E-4DBC2885BC22}" destId="{DCD461E9-B671-4DEC-8A2A-9B869145A1B9}" srcOrd="0" destOrd="0" presId="urn:microsoft.com/office/officeart/2005/8/layout/hProcess9"/>
    <dgm:cxn modelId="{569E954A-57E7-4AEF-AF93-BC531B86F33B}" srcId="{CE5D1AF7-AD00-4329-A50B-30F7ED2DABC9}" destId="{38EA3D50-A428-4A75-A019-C3C3EB550778}" srcOrd="0" destOrd="0" parTransId="{5AEF663B-6B20-4265-98B8-8DAF55A7C482}" sibTransId="{B0D9E84D-5E59-49E0-BD25-1D5BD7529ADB}"/>
    <dgm:cxn modelId="{B2D6618B-2F7D-4D46-985D-448FC749E5AE}" type="presOf" srcId="{38EA3D50-A428-4A75-A019-C3C3EB550778}" destId="{DDF6760D-B518-42F1-B091-017F96264670}" srcOrd="0" destOrd="0" presId="urn:microsoft.com/office/officeart/2005/8/layout/hProcess9"/>
    <dgm:cxn modelId="{EE8C458B-34F1-4AEB-8EFE-658036383C51}" srcId="{CE5D1AF7-AD00-4329-A50B-30F7ED2DABC9}" destId="{A1E1A3B7-B44B-47DC-AAC8-79FEC29B2395}" srcOrd="2" destOrd="0" parTransId="{B62DBD52-4A55-47DE-AC8A-A9A8D0532261}" sibTransId="{FCBCA47D-C58B-4C77-BF46-204D9163007C}"/>
    <dgm:cxn modelId="{EFD8A452-2D69-4BFB-8390-0F82AAEFFBAF}" type="presOf" srcId="{A1E1A3B7-B44B-47DC-AAC8-79FEC29B2395}" destId="{115959D1-F97A-476B-953F-31BD8526CE10}" srcOrd="0" destOrd="0" presId="urn:microsoft.com/office/officeart/2005/8/layout/hProcess9"/>
    <dgm:cxn modelId="{E5CAB0E8-D747-4234-BC87-B409B41F77C0}" type="presParOf" srcId="{D2C46180-BA44-4E90-8A23-B27940242FDA}" destId="{68FC6706-5AA1-4263-B78C-44E45203309F}" srcOrd="0" destOrd="0" presId="urn:microsoft.com/office/officeart/2005/8/layout/hProcess9"/>
    <dgm:cxn modelId="{2303FEDB-2C69-48E0-8DFE-90C1DD8E925B}" type="presParOf" srcId="{D2C46180-BA44-4E90-8A23-B27940242FDA}" destId="{44440DB5-E1DA-4C20-8912-AFE2A44D1207}" srcOrd="1" destOrd="0" presId="urn:microsoft.com/office/officeart/2005/8/layout/hProcess9"/>
    <dgm:cxn modelId="{A3C4EB65-316D-4363-9E5A-F65AC71FDBC9}" type="presParOf" srcId="{44440DB5-E1DA-4C20-8912-AFE2A44D1207}" destId="{DDF6760D-B518-42F1-B091-017F96264670}" srcOrd="0" destOrd="0" presId="urn:microsoft.com/office/officeart/2005/8/layout/hProcess9"/>
    <dgm:cxn modelId="{22495047-9B7B-4692-A656-E3190720E1BF}" type="presParOf" srcId="{44440DB5-E1DA-4C20-8912-AFE2A44D1207}" destId="{CDF51A56-C8A9-4705-83B7-52134F9BF977}" srcOrd="1" destOrd="0" presId="urn:microsoft.com/office/officeart/2005/8/layout/hProcess9"/>
    <dgm:cxn modelId="{4FF5299E-988E-4577-A91F-5E1DAF8BA62B}" type="presParOf" srcId="{44440DB5-E1DA-4C20-8912-AFE2A44D1207}" destId="{DCD461E9-B671-4DEC-8A2A-9B869145A1B9}" srcOrd="2" destOrd="0" presId="urn:microsoft.com/office/officeart/2005/8/layout/hProcess9"/>
    <dgm:cxn modelId="{2C94B651-3480-49AA-B400-091B7395DF9E}" type="presParOf" srcId="{44440DB5-E1DA-4C20-8912-AFE2A44D1207}" destId="{5E56338B-E7C1-4B0F-AC44-A99061EF64FC}" srcOrd="3" destOrd="0" presId="urn:microsoft.com/office/officeart/2005/8/layout/hProcess9"/>
    <dgm:cxn modelId="{B357E1C3-57E2-4D5F-AF0A-D7F35B4A1137}" type="presParOf" srcId="{44440DB5-E1DA-4C20-8912-AFE2A44D1207}" destId="{115959D1-F97A-476B-953F-31BD8526CE1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6706-5AA1-4263-B78C-44E45203309F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6760D-B518-42F1-B091-017F96264670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solidFill>
          <a:srgbClr val="104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1: Know your hazards</a:t>
          </a:r>
          <a:endParaRPr lang="en-US" sz="2400" b="1" kern="1200" dirty="0"/>
        </a:p>
      </dsp:txBody>
      <dsp:txXfrm>
        <a:off x="285928" y="1298554"/>
        <a:ext cx="1670090" cy="1466890"/>
      </dsp:txXfrm>
    </dsp:sp>
    <dsp:sp modelId="{DCD461E9-B671-4DEC-8A2A-9B869145A1B9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rgbClr val="104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2: Develop a plan</a:t>
          </a:r>
          <a:endParaRPr lang="en-US" sz="2400" b="1" kern="1200" dirty="0"/>
        </a:p>
      </dsp:txBody>
      <dsp:txXfrm>
        <a:off x="2212955" y="1298554"/>
        <a:ext cx="1670090" cy="1466890"/>
      </dsp:txXfrm>
    </dsp:sp>
    <dsp:sp modelId="{115959D1-F97A-476B-953F-31BD8526CE10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solidFill>
          <a:srgbClr val="1041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Step 3: Test and update your plan</a:t>
          </a:r>
          <a:endParaRPr lang="en-US" sz="2400" b="1" kern="1200" dirty="0"/>
        </a:p>
      </dsp:txBody>
      <dsp:txXfrm>
        <a:off x="4139981" y="1298554"/>
        <a:ext cx="16700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2C35D8F5-D0F4-4B9C-B36C-B47CA27A4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0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18C0ED-D297-4A57-AE73-4870327DA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0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E687343F-4DEF-4E35-A700-64E48B79506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94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3C304-59D1-451D-915E-0C9AFA83BB6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IS-700.A:  National Incident Management System, An Introduction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2009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200C21A5-BFE9-4E72-8C72-98DAC577E2EB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21509" name="Notes Placeholder 1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  <p:sp>
        <p:nvSpPr>
          <p:cNvPr id="21510" name="Slide Image Placeholder 24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4073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1571-0D34-4D08-A58E-DA64C16A5DAA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66F9-9FEA-4D33-B967-154D7A1C3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1403-2964-48A3-B1C9-4A03CA0D6596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025E-304E-4938-ABCD-8BA9DE114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2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F5BF-C680-4A63-8EB6-206D4CB0C8D0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9168-3FA6-4423-BE9B-62C75E82F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4986-7041-467D-A849-CC0A31971ADE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E80F-8337-496B-91B6-F6E475071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5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24FF-2461-4F68-8730-6A12B9D26C91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B4B8-685D-4733-85D9-611ABEF87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0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34BB1-1F95-45C7-A666-F0A3C76FBDDC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4717-E238-4B04-BD29-AD0BF4F07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5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1BA4-FBD8-4405-9CA1-5ED625BB9001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B3AE-08AA-42AD-8FAB-CE12B6DDD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3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FA6E-3B9C-4E53-B471-8E2C6B59E07F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7EB5-6669-4C0C-B021-5A8146C7D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3943-F607-45C5-95F2-6DC8B656C3D0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E954-E5E9-4A8D-A7DF-97AEE09D4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1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1.</a:t>
            </a:r>
            <a:fld id="{99266AC2-1780-46BA-BF53-572AE579CC87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IS-36 Multihazard Planning for Childcare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790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8181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827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rgbClr val="1041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842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79819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9471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DFC3-8EC3-42DD-B323-96B19DC347F6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C8B2-6959-46BE-95B1-F8E091DAD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4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8233-A8A9-4797-BB2C-9DBE2F6C9C3D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FA03-15D1-4EE4-A810-A434D0C93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1.</a:t>
            </a:r>
            <a:fld id="{C485819D-D178-41C3-A952-CBEF5BF2786B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/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IS-36 Multihazard Planning for Childcare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67" r:id="rId2"/>
    <p:sldLayoutId id="2147484652" r:id="rId3"/>
    <p:sldLayoutId id="2147484653" r:id="rId4"/>
    <p:sldLayoutId id="2147484668" r:id="rId5"/>
    <p:sldLayoutId id="2147484654" r:id="rId6"/>
    <p:sldLayoutId id="2147484655" r:id="rId7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A7B232-B0A0-4E09-A783-DE086DB320E6}" type="datetimeFigureOut">
              <a:rPr lang="en-US"/>
              <a:pPr>
                <a:defRPr/>
              </a:pPr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131037-1D79-4559-8321-EF1156731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130425"/>
            <a:ext cx="4697413" cy="1470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Module 1:  Course Introduction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5123" name="Picture 3" descr="Several small children posing for a photo." title="Module 1:  Course Int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155700"/>
            <a:ext cx="2640013" cy="396875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Steps Can You Take?</a:t>
            </a:r>
          </a:p>
        </p:txBody>
      </p:sp>
      <p:graphicFrame>
        <p:nvGraphicFramePr>
          <p:cNvPr id="5" name="Diagram 4" descr="Image:  An arrow with the following text over it:&#10;&#10;Step 1:  Know your hazards&#10;Step 2:  Develop a plan&#10;Step 3:  Test and update your plan&#10;" title="What Steps Can You Take"/>
          <p:cNvGraphicFramePr/>
          <p:nvPr>
            <p:extLst>
              <p:ext uri="{D42A27DB-BD31-4B8C-83A1-F6EECF244321}">
                <p14:modId xmlns:p14="http://schemas.microsoft.com/office/powerpoint/2010/main" val="34947235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sz="half" idx="2"/>
          </p:nvPr>
        </p:nvSpPr>
        <p:spPr>
          <a:xfrm>
            <a:off x="1765300" y="1884363"/>
            <a:ext cx="5205413" cy="2314575"/>
          </a:xfrm>
        </p:spPr>
        <p:txBody>
          <a:bodyPr/>
          <a:lstStyle/>
          <a:p>
            <a:pPr marL="0" indent="0">
              <a:buFontTx/>
              <a:buNone/>
              <a:tabLst/>
            </a:pPr>
            <a:r>
              <a:rPr lang="en-US" dirty="0" smtClean="0"/>
              <a:t>What are some obstacles you might face in developing </a:t>
            </a:r>
            <a:br>
              <a:rPr lang="en-US" dirty="0" smtClean="0"/>
            </a:br>
            <a:r>
              <a:rPr lang="en-US" dirty="0" smtClean="0"/>
              <a:t>the plan?</a:t>
            </a: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Obstacles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Getting the right people involved</a:t>
            </a:r>
          </a:p>
          <a:p>
            <a:pPr lvl="1"/>
            <a:r>
              <a:rPr lang="en-US" dirty="0" smtClean="0"/>
              <a:t>Finding time to conduct planning.</a:t>
            </a:r>
          </a:p>
          <a:p>
            <a:pPr lvl="1"/>
            <a:r>
              <a:rPr lang="en-US" dirty="0" smtClean="0"/>
              <a:t>Being overwhelmed by possible hazards and threats.</a:t>
            </a:r>
          </a:p>
          <a:p>
            <a:pPr lvl="1"/>
            <a:r>
              <a:rPr lang="en-US" dirty="0" smtClean="0"/>
              <a:t>Lacking contacts in the emergency field.</a:t>
            </a: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Planning 	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81826" y="1764406"/>
            <a:ext cx="6993228" cy="2640169"/>
          </a:xfrm>
          <a:prstGeom prst="roundRect">
            <a:avLst/>
          </a:prstGeom>
          <a:solidFill>
            <a:srgbClr val="1041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Being prepared helps </a:t>
            </a:r>
            <a:br>
              <a:rPr lang="en-US" sz="3200" b="1" dirty="0"/>
            </a:br>
            <a:r>
              <a:rPr lang="en-US" sz="3200" b="1" dirty="0"/>
              <a:t>you to save lives.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Administration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5159375" cy="4646612"/>
          </a:xfrm>
        </p:spPr>
        <p:txBody>
          <a:bodyPr/>
          <a:lstStyle/>
          <a:p>
            <a:pPr lvl="1"/>
            <a:r>
              <a:rPr lang="en-US" dirty="0" smtClean="0"/>
              <a:t>Sign-in sheet</a:t>
            </a:r>
          </a:p>
          <a:p>
            <a:pPr lvl="1"/>
            <a:r>
              <a:rPr lang="en-US" dirty="0" smtClean="0"/>
              <a:t>Site </a:t>
            </a:r>
            <a:r>
              <a:rPr lang="en-US" dirty="0" smtClean="0"/>
              <a:t>logistics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Emergency procedures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Breaks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Restrooms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Cell phones/ Blackberrys</a:t>
            </a:r>
          </a:p>
        </p:txBody>
      </p:sp>
      <p:pic>
        <p:nvPicPr>
          <p:cNvPr id="6148" name="Picture 4" descr="Clock" title="Course Admini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211263"/>
            <a:ext cx="2325687" cy="3549650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childcare providers with the knowledge and tools to:</a:t>
            </a:r>
          </a:p>
          <a:p>
            <a:pPr lvl="1">
              <a:tabLst/>
            </a:pPr>
            <a:r>
              <a:rPr lang="en-US" dirty="0" smtClean="0"/>
              <a:t>Analyze the hazards and threats at the site.</a:t>
            </a:r>
          </a:p>
          <a:p>
            <a:pPr lvl="1">
              <a:tabLst/>
            </a:pPr>
            <a:r>
              <a:rPr lang="en-US" dirty="0" smtClean="0"/>
              <a:t>Develop a plan to address these hazards and threats.</a:t>
            </a:r>
          </a:p>
          <a:p>
            <a:pPr lvl="1">
              <a:tabLst/>
            </a:pPr>
            <a:r>
              <a:rPr lang="en-US" dirty="0" smtClean="0"/>
              <a:t>Implement processes to update and practice the emergency plan.</a:t>
            </a:r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Describe why it is important to be prepared.</a:t>
            </a:r>
          </a:p>
          <a:p>
            <a:pPr lvl="1"/>
            <a:r>
              <a:rPr lang="en-US" dirty="0" smtClean="0"/>
              <a:t>Identify hazards and threats that impact your childcare site.</a:t>
            </a:r>
          </a:p>
          <a:p>
            <a:pPr lvl="1"/>
            <a:r>
              <a:rPr lang="en-US" dirty="0" smtClean="0"/>
              <a:t>Describe how to prevent or mitigate the impact of likely and high-consequence hazards and threats.</a:t>
            </a:r>
          </a:p>
          <a:p>
            <a:pPr lvl="1"/>
            <a:r>
              <a:rPr lang="en-US" dirty="0" smtClean="0"/>
              <a:t>Describe procedures for when an emergency occurs.</a:t>
            </a:r>
          </a:p>
          <a:p>
            <a:pPr lvl="1"/>
            <a:r>
              <a:rPr lang="en-US" dirty="0" smtClean="0"/>
              <a:t>Identify how your childcare site will recover from an emergency.</a:t>
            </a:r>
          </a:p>
          <a:p>
            <a:pPr lvl="1"/>
            <a:endParaRPr lang="en-US" dirty="0" smtClean="0"/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 (1 of 2)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Describe how to develop and maintain your plan.</a:t>
            </a:r>
          </a:p>
          <a:p>
            <a:pPr lvl="1"/>
            <a:r>
              <a:rPr lang="en-US" dirty="0" smtClean="0"/>
              <a:t>Describe how you will communicate, train, and practice your preparedness procedures. </a:t>
            </a:r>
          </a:p>
          <a:p>
            <a:pPr lvl="1"/>
            <a:r>
              <a:rPr lang="en-US" dirty="0" smtClean="0"/>
              <a:t>Identify the emergency preparedness information you will share with your community.</a:t>
            </a:r>
          </a:p>
          <a:p>
            <a:pPr lvl="1"/>
            <a:r>
              <a:rPr lang="en-US" dirty="0" smtClean="0"/>
              <a:t>Describe when to update your plan.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 (2 of 2)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/>
          <p:cNvSpPr>
            <a:spLocks noGrp="1"/>
          </p:cNvSpPr>
          <p:nvPr>
            <p:ph sz="half" idx="2"/>
          </p:nvPr>
        </p:nvSpPr>
        <p:spPr>
          <a:xfrm>
            <a:off x="1673225" y="2163763"/>
            <a:ext cx="5205413" cy="1917700"/>
          </a:xfrm>
        </p:spPr>
        <p:txBody>
          <a:bodyPr/>
          <a:lstStyle/>
          <a:p>
            <a:pPr lvl="1" algn="ctr">
              <a:buFont typeface="Wingdings" pitchFamily="2" charset="2"/>
              <a:buNone/>
              <a:defRPr/>
            </a:pPr>
            <a:r>
              <a:rPr lang="en-US" sz="3800" dirty="0" smtClean="0">
                <a:solidFill>
                  <a:schemeClr val="bg1"/>
                </a:solidFill>
                <a:ea typeface="+mn-ea"/>
              </a:rPr>
              <a:t>Why do childcare providers need to be prepared?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024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 Preparedness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Ready?</a:t>
            </a:r>
          </a:p>
        </p:txBody>
      </p:sp>
      <p:pic>
        <p:nvPicPr>
          <p:cNvPr id="11267" name="Picture 6" descr="Image:&#10;A family participating in a hazard drill.&#10;" title="Are You Read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49363"/>
            <a:ext cx="2813050" cy="4232275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Tornado" title="Are You Ready?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138" y="1249363"/>
            <a:ext cx="3175000" cy="1933575"/>
          </a:xfrm>
          <a:ln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1269" name="Picture 4" descr="Image: Severely damaged childcare building." title="Are You Ready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297238"/>
            <a:ext cx="3175000" cy="2170112"/>
          </a:xfrm>
          <a:prstGeom prst="rect">
            <a:avLst/>
          </a:prstGeom>
          <a:noFill/>
          <a:ln w="9525">
            <a:solidFill>
              <a:srgbClr val="18314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prepared helps you to: </a:t>
            </a:r>
          </a:p>
          <a:p>
            <a:pPr lvl="1">
              <a:tabLst/>
            </a:pPr>
            <a:r>
              <a:rPr lang="en-US" dirty="0" smtClean="0"/>
              <a:t>Save lives.</a:t>
            </a:r>
          </a:p>
          <a:p>
            <a:pPr lvl="1">
              <a:tabLst/>
            </a:pPr>
            <a:r>
              <a:rPr lang="en-US" dirty="0" smtClean="0"/>
              <a:t>Prevent incidents from happening.</a:t>
            </a:r>
          </a:p>
          <a:p>
            <a:pPr lvl="1">
              <a:tabLst/>
            </a:pPr>
            <a:r>
              <a:rPr lang="en-US" dirty="0" smtClean="0"/>
              <a:t>Minimize injury.</a:t>
            </a:r>
          </a:p>
          <a:p>
            <a:pPr lvl="1">
              <a:tabLst/>
            </a:pPr>
            <a:r>
              <a:rPr lang="en-US" dirty="0" smtClean="0"/>
              <a:t>Decrease damage to your property.</a:t>
            </a:r>
          </a:p>
          <a:p>
            <a:pPr lvl="1">
              <a:tabLst/>
            </a:pPr>
            <a:r>
              <a:rPr lang="en-US" dirty="0" smtClean="0"/>
              <a:t>Reduce fear and the emotional impact of an incident.</a:t>
            </a:r>
          </a:p>
          <a:p>
            <a:pPr lvl="1">
              <a:tabLst/>
            </a:pPr>
            <a:r>
              <a:rPr lang="en-US" dirty="0" smtClean="0"/>
              <a:t>Recover more quickly.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Parents expect you to:  </a:t>
            </a:r>
          </a:p>
          <a:p>
            <a:pPr lvl="1">
              <a:tabLst/>
            </a:pPr>
            <a:r>
              <a:rPr lang="en-US" sz="2600" dirty="0" smtClean="0"/>
              <a:t>Have a plan for emergencies.</a:t>
            </a:r>
          </a:p>
          <a:p>
            <a:pPr lvl="1">
              <a:tabLst/>
            </a:pPr>
            <a:r>
              <a:rPr lang="en-US" sz="2600" dirty="0" smtClean="0"/>
              <a:t>Be able to safely evacuate. </a:t>
            </a:r>
          </a:p>
          <a:p>
            <a:pPr lvl="1">
              <a:tabLst/>
            </a:pPr>
            <a:r>
              <a:rPr lang="en-US" sz="2600" dirty="0" smtClean="0"/>
              <a:t>Notify them when something happens. </a:t>
            </a:r>
          </a:p>
          <a:p>
            <a:pPr lvl="1">
              <a:tabLst/>
            </a:pPr>
            <a:r>
              <a:rPr lang="en-US" sz="2600" dirty="0" smtClean="0"/>
              <a:t>Care for their children. </a:t>
            </a:r>
          </a:p>
          <a:p>
            <a:pPr lvl="1">
              <a:tabLst/>
            </a:pPr>
            <a:r>
              <a:rPr lang="en-US" sz="2600" dirty="0" smtClean="0"/>
              <a:t>Teach their children what to do during an emergency. </a:t>
            </a:r>
          </a:p>
          <a:p>
            <a:pPr lvl="1">
              <a:tabLst/>
            </a:pPr>
            <a:r>
              <a:rPr lang="en-US" sz="2600" dirty="0" smtClean="0"/>
              <a:t>Have sufficient supplies.</a:t>
            </a:r>
          </a:p>
          <a:p>
            <a:pPr lvl="1">
              <a:tabLst/>
            </a:pPr>
            <a:r>
              <a:rPr lang="en-US" sz="2600" dirty="0" smtClean="0"/>
              <a:t>Have relationships with emergency management officials and first responders.</a:t>
            </a: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Parents Expect?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42159</TotalTime>
  <Words>307</Words>
  <Application>Microsoft Office PowerPoint</Application>
  <PresentationFormat>On-screen Show (4:3)</PresentationFormat>
  <Paragraphs>66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1_Default Design</vt:lpstr>
      <vt:lpstr>Custom Design</vt:lpstr>
      <vt:lpstr>Module 1:  Course Introduction  </vt:lpstr>
      <vt:lpstr>Course Administration</vt:lpstr>
      <vt:lpstr>Course Goal</vt:lpstr>
      <vt:lpstr>Course Objectives (1 of 2)</vt:lpstr>
      <vt:lpstr>Course Objectives (2 of 2)</vt:lpstr>
      <vt:lpstr>Discussion:  Preparedness</vt:lpstr>
      <vt:lpstr>Are You Ready?</vt:lpstr>
      <vt:lpstr>What Can You Do?</vt:lpstr>
      <vt:lpstr>What Do Parents Expect?</vt:lpstr>
      <vt:lpstr>What Steps Can You Take?</vt:lpstr>
      <vt:lpstr>Discussion:  Obstacles</vt:lpstr>
      <vt:lpstr>Obstacles to Planning  </vt:lpstr>
      <vt:lpstr>Module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IS906 Workplace Security Awareness</dc:title>
  <dc:creator>FEMA</dc:creator>
  <cp:lastModifiedBy>Ginny Conrad</cp:lastModifiedBy>
  <cp:revision>2627</cp:revision>
  <cp:lastPrinted>2005-07-05T17:26:47Z</cp:lastPrinted>
  <dcterms:created xsi:type="dcterms:W3CDTF">2004-12-03T17:53:15Z</dcterms:created>
  <dcterms:modified xsi:type="dcterms:W3CDTF">2012-03-28T15:06:51Z</dcterms:modified>
</cp:coreProperties>
</file>