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0" r:id="rId1"/>
  </p:sldMasterIdLst>
  <p:notesMasterIdLst>
    <p:notesMasterId r:id="rId73"/>
  </p:notesMasterIdLst>
  <p:handoutMasterIdLst>
    <p:handoutMasterId r:id="rId74"/>
  </p:handoutMasterIdLst>
  <p:sldIdLst>
    <p:sldId id="275" r:id="rId2"/>
    <p:sldId id="368" r:id="rId3"/>
    <p:sldId id="281" r:id="rId4"/>
    <p:sldId id="282" r:id="rId5"/>
    <p:sldId id="369" r:id="rId6"/>
    <p:sldId id="284" r:id="rId7"/>
    <p:sldId id="285" r:id="rId8"/>
    <p:sldId id="286" r:id="rId9"/>
    <p:sldId id="287" r:id="rId10"/>
    <p:sldId id="288" r:id="rId11"/>
    <p:sldId id="289" r:id="rId12"/>
    <p:sldId id="291" r:id="rId13"/>
    <p:sldId id="370" r:id="rId14"/>
    <p:sldId id="293" r:id="rId15"/>
    <p:sldId id="294" r:id="rId16"/>
    <p:sldId id="295" r:id="rId17"/>
    <p:sldId id="296" r:id="rId18"/>
    <p:sldId id="297" r:id="rId19"/>
    <p:sldId id="298" r:id="rId20"/>
    <p:sldId id="299" r:id="rId21"/>
    <p:sldId id="371" r:id="rId22"/>
    <p:sldId id="301" r:id="rId23"/>
    <p:sldId id="302" r:id="rId24"/>
    <p:sldId id="303" r:id="rId25"/>
    <p:sldId id="304" r:id="rId26"/>
    <p:sldId id="305" r:id="rId27"/>
    <p:sldId id="306" r:id="rId28"/>
    <p:sldId id="307" r:id="rId29"/>
    <p:sldId id="372"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75"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7" r:id="rId58"/>
    <p:sldId id="338" r:id="rId59"/>
    <p:sldId id="373" r:id="rId60"/>
    <p:sldId id="340" r:id="rId61"/>
    <p:sldId id="341" r:id="rId62"/>
    <p:sldId id="342" r:id="rId63"/>
    <p:sldId id="343" r:id="rId64"/>
    <p:sldId id="344" r:id="rId65"/>
    <p:sldId id="345" r:id="rId66"/>
    <p:sldId id="346" r:id="rId67"/>
    <p:sldId id="347" r:id="rId68"/>
    <p:sldId id="367" r:id="rId69"/>
    <p:sldId id="374" r:id="rId70"/>
    <p:sldId id="365" r:id="rId71"/>
    <p:sldId id="349" r:id="rId7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wiles" initials="dw" lastIdx="1" clrIdx="0"/>
  <p:cmAuthor id="1" name="Ivy Porpotage" initials="ILP" lastIdx="56" clrIdx="1"/>
  <p:cmAuthor id="2" name="Amy Siegel" initials="al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a:srgbClr val="3333FF"/>
    <a:srgbClr val="660033"/>
    <a:srgbClr val="577054"/>
    <a:srgbClr val="3A4A38"/>
    <a:srgbClr val="D0D2CC"/>
    <a:srgbClr val="003366"/>
    <a:srgbClr val="000068"/>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52" autoAdjust="0"/>
    <p:restoredTop sz="95767" autoAdjust="0"/>
  </p:normalViewPr>
  <p:slideViewPr>
    <p:cSldViewPr>
      <p:cViewPr>
        <p:scale>
          <a:sx n="107" d="100"/>
          <a:sy n="107" d="100"/>
        </p:scale>
        <p:origin x="-78" y="-72"/>
      </p:cViewPr>
      <p:guideLst>
        <p:guide orient="horz" pos="816"/>
        <p:guide pos="288"/>
        <p:guide pos="2880"/>
      </p:guideLst>
    </p:cSldViewPr>
  </p:slideViewPr>
  <p:outlineViewPr>
    <p:cViewPr>
      <p:scale>
        <a:sx n="33" d="100"/>
        <a:sy n="33" d="100"/>
      </p:scale>
      <p:origin x="0" y="3132"/>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69" d="100"/>
          <a:sy n="69" d="100"/>
        </p:scale>
        <p:origin x="-280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FEC92E-D373-4D96-8E36-0F8FA9D1B61E}" type="doc">
      <dgm:prSet loTypeId="urn:microsoft.com/office/officeart/2005/8/layout/hProcess4" loCatId="process" qsTypeId="urn:microsoft.com/office/officeart/2005/8/quickstyle/simple1" qsCatId="simple" csTypeId="urn:microsoft.com/office/officeart/2005/8/colors/accent2_2" csCatId="accent2" phldr="1"/>
      <dgm:spPr/>
      <dgm:t>
        <a:bodyPr/>
        <a:lstStyle/>
        <a:p>
          <a:endParaRPr lang="en-US"/>
        </a:p>
      </dgm:t>
    </dgm:pt>
    <dgm:pt modelId="{4CCEB559-56E6-428D-A0B9-900217BB1D3D}">
      <dgm:prSet phldrT="[Text]"/>
      <dgm:spPr/>
      <dgm:t>
        <a:bodyPr/>
        <a:lstStyle/>
        <a:p>
          <a:r>
            <a:rPr lang="en-US" b="1" dirty="0" smtClean="0"/>
            <a:t>Local Community </a:t>
          </a:r>
          <a:endParaRPr lang="en-US" b="1" dirty="0"/>
        </a:p>
      </dgm:t>
    </dgm:pt>
    <dgm:pt modelId="{09EE964B-5BDD-4549-8C99-B62049B42447}" type="parTrans" cxnId="{DC287C11-F3A4-4719-B60F-FF5CBDFA373A}">
      <dgm:prSet/>
      <dgm:spPr/>
      <dgm:t>
        <a:bodyPr/>
        <a:lstStyle/>
        <a:p>
          <a:endParaRPr lang="en-US"/>
        </a:p>
      </dgm:t>
    </dgm:pt>
    <dgm:pt modelId="{91EFE3B5-348C-459D-AC37-09A6E1562FA6}" type="sibTrans" cxnId="{DC287C11-F3A4-4719-B60F-FF5CBDFA373A}">
      <dgm:prSet/>
      <dgm:spPr/>
      <dgm:t>
        <a:bodyPr/>
        <a:lstStyle/>
        <a:p>
          <a:endParaRPr lang="en-US"/>
        </a:p>
      </dgm:t>
    </dgm:pt>
    <dgm:pt modelId="{4C8C3E3D-54F8-447B-AEDA-3FAEEFA5E3CD}">
      <dgm:prSet phldrT="[Text]"/>
      <dgm:spPr/>
      <dgm:t>
        <a:bodyPr/>
        <a:lstStyle/>
        <a:p>
          <a:r>
            <a:rPr lang="en-US" dirty="0" smtClean="0"/>
            <a:t>Prepares Plan</a:t>
          </a:r>
          <a:endParaRPr lang="en-US" dirty="0"/>
        </a:p>
      </dgm:t>
    </dgm:pt>
    <dgm:pt modelId="{49609B0E-0D70-4A2E-8279-0FAD35E54629}" type="parTrans" cxnId="{5E0F6825-C635-4721-ABAB-68F80E2B39DE}">
      <dgm:prSet/>
      <dgm:spPr/>
      <dgm:t>
        <a:bodyPr/>
        <a:lstStyle/>
        <a:p>
          <a:endParaRPr lang="en-US"/>
        </a:p>
      </dgm:t>
    </dgm:pt>
    <dgm:pt modelId="{388C9534-A857-4DE5-B01F-200C3BE8D6D3}" type="sibTrans" cxnId="{5E0F6825-C635-4721-ABAB-68F80E2B39DE}">
      <dgm:prSet/>
      <dgm:spPr/>
      <dgm:t>
        <a:bodyPr/>
        <a:lstStyle/>
        <a:p>
          <a:endParaRPr lang="en-US"/>
        </a:p>
      </dgm:t>
    </dgm:pt>
    <dgm:pt modelId="{F373257D-EB35-4F0E-B9C4-05B220238E35}">
      <dgm:prSet phldrT="[Text]"/>
      <dgm:spPr/>
      <dgm:t>
        <a:bodyPr/>
        <a:lstStyle/>
        <a:p>
          <a:r>
            <a:rPr lang="en-US" dirty="0" smtClean="0"/>
            <a:t>Submits to State</a:t>
          </a:r>
          <a:endParaRPr lang="en-US" dirty="0"/>
        </a:p>
      </dgm:t>
    </dgm:pt>
    <dgm:pt modelId="{FCD4B18C-F3A1-4637-A0ED-E25EAC4737BF}" type="parTrans" cxnId="{0AA9B21F-4209-46AE-9CC2-BC7E25D5ABA7}">
      <dgm:prSet/>
      <dgm:spPr/>
      <dgm:t>
        <a:bodyPr/>
        <a:lstStyle/>
        <a:p>
          <a:endParaRPr lang="en-US"/>
        </a:p>
      </dgm:t>
    </dgm:pt>
    <dgm:pt modelId="{F3420930-3831-4F9A-809A-948EF3741B2E}" type="sibTrans" cxnId="{0AA9B21F-4209-46AE-9CC2-BC7E25D5ABA7}">
      <dgm:prSet/>
      <dgm:spPr/>
      <dgm:t>
        <a:bodyPr/>
        <a:lstStyle/>
        <a:p>
          <a:endParaRPr lang="en-US"/>
        </a:p>
      </dgm:t>
    </dgm:pt>
    <dgm:pt modelId="{67CD4A7C-252E-406C-938D-601FCB319967}">
      <dgm:prSet phldrT="[Text]"/>
      <dgm:spPr/>
      <dgm:t>
        <a:bodyPr/>
        <a:lstStyle/>
        <a:p>
          <a:r>
            <a:rPr lang="en-US" b="1" dirty="0" smtClean="0"/>
            <a:t>SHMO</a:t>
          </a:r>
          <a:endParaRPr lang="en-US" b="1" dirty="0"/>
        </a:p>
      </dgm:t>
    </dgm:pt>
    <dgm:pt modelId="{4CC44A86-E66D-4192-9786-F2732D1FD28F}" type="parTrans" cxnId="{75CDA358-3A8E-42FA-AB02-F85B1155396C}">
      <dgm:prSet/>
      <dgm:spPr/>
      <dgm:t>
        <a:bodyPr/>
        <a:lstStyle/>
        <a:p>
          <a:endParaRPr lang="en-US"/>
        </a:p>
      </dgm:t>
    </dgm:pt>
    <dgm:pt modelId="{875F8F3E-5E49-4BE6-8956-BAD77EF40218}" type="sibTrans" cxnId="{75CDA358-3A8E-42FA-AB02-F85B1155396C}">
      <dgm:prSet/>
      <dgm:spPr/>
      <dgm:t>
        <a:bodyPr/>
        <a:lstStyle/>
        <a:p>
          <a:endParaRPr lang="en-US"/>
        </a:p>
      </dgm:t>
    </dgm:pt>
    <dgm:pt modelId="{F12676F5-FBE0-4FD0-B24A-098813E9611D}">
      <dgm:prSet phldrT="[Text]"/>
      <dgm:spPr/>
      <dgm:t>
        <a:bodyPr/>
        <a:lstStyle/>
        <a:p>
          <a:r>
            <a:rPr lang="en-US" dirty="0" smtClean="0"/>
            <a:t>Reviews Plan</a:t>
          </a:r>
          <a:endParaRPr lang="en-US" dirty="0"/>
        </a:p>
      </dgm:t>
    </dgm:pt>
    <dgm:pt modelId="{45F4CBC5-48AA-4697-A44C-EEEEEC599E47}" type="parTrans" cxnId="{C60BAA4D-A832-4526-8F48-B777010D1533}">
      <dgm:prSet/>
      <dgm:spPr/>
      <dgm:t>
        <a:bodyPr/>
        <a:lstStyle/>
        <a:p>
          <a:endParaRPr lang="en-US"/>
        </a:p>
      </dgm:t>
    </dgm:pt>
    <dgm:pt modelId="{342AAD57-0EF2-4908-A572-C38D40E45300}" type="sibTrans" cxnId="{C60BAA4D-A832-4526-8F48-B777010D1533}">
      <dgm:prSet/>
      <dgm:spPr/>
      <dgm:t>
        <a:bodyPr/>
        <a:lstStyle/>
        <a:p>
          <a:endParaRPr lang="en-US"/>
        </a:p>
      </dgm:t>
    </dgm:pt>
    <dgm:pt modelId="{10068EFB-74C1-4D44-8F0D-1CA4264A4851}">
      <dgm:prSet phldrT="[Text]"/>
      <dgm:spPr/>
      <dgm:t>
        <a:bodyPr/>
        <a:lstStyle/>
        <a:p>
          <a:r>
            <a:rPr lang="en-US" dirty="0" smtClean="0"/>
            <a:t>Returns to Local Community or Submits to FEMA</a:t>
          </a:r>
          <a:endParaRPr lang="en-US" dirty="0"/>
        </a:p>
      </dgm:t>
    </dgm:pt>
    <dgm:pt modelId="{37D4C52A-4DAE-4CB5-854E-EF73AC55EF8C}" type="parTrans" cxnId="{06A05CD6-9994-4516-9C8E-311B4052B132}">
      <dgm:prSet/>
      <dgm:spPr/>
      <dgm:t>
        <a:bodyPr/>
        <a:lstStyle/>
        <a:p>
          <a:endParaRPr lang="en-US"/>
        </a:p>
      </dgm:t>
    </dgm:pt>
    <dgm:pt modelId="{72476CA6-11F4-481F-A7F2-691A8D6DB802}" type="sibTrans" cxnId="{06A05CD6-9994-4516-9C8E-311B4052B132}">
      <dgm:prSet/>
      <dgm:spPr/>
      <dgm:t>
        <a:bodyPr/>
        <a:lstStyle/>
        <a:p>
          <a:endParaRPr lang="en-US"/>
        </a:p>
      </dgm:t>
    </dgm:pt>
    <dgm:pt modelId="{285CAE46-60DD-450D-8F38-C570F8997BD9}">
      <dgm:prSet phldrT="[Text]"/>
      <dgm:spPr/>
      <dgm:t>
        <a:bodyPr/>
        <a:lstStyle/>
        <a:p>
          <a:r>
            <a:rPr lang="en-US" b="1" dirty="0" smtClean="0"/>
            <a:t>FEMA</a:t>
          </a:r>
          <a:endParaRPr lang="en-US" b="1" dirty="0"/>
        </a:p>
      </dgm:t>
    </dgm:pt>
    <dgm:pt modelId="{FD6F236B-B883-4A36-9623-3BE3F0310842}" type="parTrans" cxnId="{78EC8C4B-254B-4F56-9077-25E06617586D}">
      <dgm:prSet/>
      <dgm:spPr/>
      <dgm:t>
        <a:bodyPr/>
        <a:lstStyle/>
        <a:p>
          <a:endParaRPr lang="en-US"/>
        </a:p>
      </dgm:t>
    </dgm:pt>
    <dgm:pt modelId="{7EE70F7A-C26C-440C-A674-4A5356CEAC88}" type="sibTrans" cxnId="{78EC8C4B-254B-4F56-9077-25E06617586D}">
      <dgm:prSet/>
      <dgm:spPr/>
      <dgm:t>
        <a:bodyPr/>
        <a:lstStyle/>
        <a:p>
          <a:endParaRPr lang="en-US"/>
        </a:p>
      </dgm:t>
    </dgm:pt>
    <dgm:pt modelId="{08109EF7-1EA1-4FEF-B66D-88B5FA1690B1}">
      <dgm:prSet phldrT="[Text]" custT="1"/>
      <dgm:spPr/>
      <dgm:t>
        <a:bodyPr/>
        <a:lstStyle/>
        <a:p>
          <a:r>
            <a:rPr lang="en-US" sz="1800" dirty="0" smtClean="0"/>
            <a:t>Reviews Plan</a:t>
          </a:r>
          <a:endParaRPr lang="en-US" sz="1800" dirty="0"/>
        </a:p>
      </dgm:t>
    </dgm:pt>
    <dgm:pt modelId="{959D56F9-B623-41D3-881A-49A1D5D31007}" type="parTrans" cxnId="{ACFB191E-02AC-49CE-9972-127DE4C2AA4E}">
      <dgm:prSet/>
      <dgm:spPr/>
      <dgm:t>
        <a:bodyPr/>
        <a:lstStyle/>
        <a:p>
          <a:endParaRPr lang="en-US"/>
        </a:p>
      </dgm:t>
    </dgm:pt>
    <dgm:pt modelId="{4F9A7A0D-3312-445A-ACB4-236E6458137E}" type="sibTrans" cxnId="{ACFB191E-02AC-49CE-9972-127DE4C2AA4E}">
      <dgm:prSet/>
      <dgm:spPr/>
      <dgm:t>
        <a:bodyPr/>
        <a:lstStyle/>
        <a:p>
          <a:endParaRPr lang="en-US"/>
        </a:p>
      </dgm:t>
    </dgm:pt>
    <dgm:pt modelId="{E256C7D1-9271-45EB-98CC-53C703E14500}">
      <dgm:prSet phldrT="[Text]" custT="1"/>
      <dgm:spPr/>
      <dgm:t>
        <a:bodyPr/>
        <a:lstStyle/>
        <a:p>
          <a:r>
            <a:rPr lang="en-US" sz="1800" dirty="0" smtClean="0"/>
            <a:t>Approved / Approvable Pending Adoption / Not Approved</a:t>
          </a:r>
          <a:endParaRPr lang="en-US" sz="1800" dirty="0"/>
        </a:p>
      </dgm:t>
    </dgm:pt>
    <dgm:pt modelId="{2064063C-5202-45EB-B322-41F8B3D929C9}" type="parTrans" cxnId="{C62513CF-B867-4AEC-95B5-2C7850BBD661}">
      <dgm:prSet/>
      <dgm:spPr/>
      <dgm:t>
        <a:bodyPr/>
        <a:lstStyle/>
        <a:p>
          <a:endParaRPr lang="en-US"/>
        </a:p>
      </dgm:t>
    </dgm:pt>
    <dgm:pt modelId="{6E5F45D8-9AB1-4AA5-B6BF-26D0D7B297C7}" type="sibTrans" cxnId="{C62513CF-B867-4AEC-95B5-2C7850BBD661}">
      <dgm:prSet/>
      <dgm:spPr/>
      <dgm:t>
        <a:bodyPr/>
        <a:lstStyle/>
        <a:p>
          <a:endParaRPr lang="en-US"/>
        </a:p>
      </dgm:t>
    </dgm:pt>
    <dgm:pt modelId="{CC140815-36B3-45E3-B15E-FD8BB12561DD}">
      <dgm:prSet phldrT="[Text]"/>
      <dgm:spPr/>
      <dgm:t>
        <a:bodyPr/>
        <a:lstStyle/>
        <a:p>
          <a:endParaRPr lang="en-US" sz="1500" dirty="0"/>
        </a:p>
      </dgm:t>
    </dgm:pt>
    <dgm:pt modelId="{183E363C-F275-4FBB-B3F0-D385499AE0B4}" type="parTrans" cxnId="{10586470-CB1A-4F5D-980B-2B707BC3D451}">
      <dgm:prSet/>
      <dgm:spPr/>
      <dgm:t>
        <a:bodyPr/>
        <a:lstStyle/>
        <a:p>
          <a:endParaRPr lang="en-US"/>
        </a:p>
      </dgm:t>
    </dgm:pt>
    <dgm:pt modelId="{25D73DA9-55D7-4F56-80D5-C40C6272A2BA}" type="sibTrans" cxnId="{10586470-CB1A-4F5D-980B-2B707BC3D451}">
      <dgm:prSet/>
      <dgm:spPr/>
      <dgm:t>
        <a:bodyPr/>
        <a:lstStyle/>
        <a:p>
          <a:endParaRPr lang="en-US"/>
        </a:p>
      </dgm:t>
    </dgm:pt>
    <dgm:pt modelId="{73622942-D295-466E-A7D5-2E3866B53C71}" type="pres">
      <dgm:prSet presAssocID="{67FEC92E-D373-4D96-8E36-0F8FA9D1B61E}" presName="Name0" presStyleCnt="0">
        <dgm:presLayoutVars>
          <dgm:dir/>
          <dgm:animLvl val="lvl"/>
          <dgm:resizeHandles val="exact"/>
        </dgm:presLayoutVars>
      </dgm:prSet>
      <dgm:spPr/>
      <dgm:t>
        <a:bodyPr/>
        <a:lstStyle/>
        <a:p>
          <a:endParaRPr lang="en-US"/>
        </a:p>
      </dgm:t>
    </dgm:pt>
    <dgm:pt modelId="{24F67E89-9B1D-4CE4-98BA-8E899499FC33}" type="pres">
      <dgm:prSet presAssocID="{67FEC92E-D373-4D96-8E36-0F8FA9D1B61E}" presName="tSp" presStyleCnt="0"/>
      <dgm:spPr/>
      <dgm:t>
        <a:bodyPr/>
        <a:lstStyle/>
        <a:p>
          <a:endParaRPr lang="en-US"/>
        </a:p>
      </dgm:t>
    </dgm:pt>
    <dgm:pt modelId="{8E2037F3-0D9A-438F-BCD8-1263291B823E}" type="pres">
      <dgm:prSet presAssocID="{67FEC92E-D373-4D96-8E36-0F8FA9D1B61E}" presName="bSp" presStyleCnt="0"/>
      <dgm:spPr/>
      <dgm:t>
        <a:bodyPr/>
        <a:lstStyle/>
        <a:p>
          <a:endParaRPr lang="en-US"/>
        </a:p>
      </dgm:t>
    </dgm:pt>
    <dgm:pt modelId="{77D3E101-DD5C-472D-ADE6-EA1FF6DC1D3F}" type="pres">
      <dgm:prSet presAssocID="{67FEC92E-D373-4D96-8E36-0F8FA9D1B61E}" presName="process" presStyleCnt="0"/>
      <dgm:spPr/>
      <dgm:t>
        <a:bodyPr/>
        <a:lstStyle/>
        <a:p>
          <a:endParaRPr lang="en-US"/>
        </a:p>
      </dgm:t>
    </dgm:pt>
    <dgm:pt modelId="{E3B48D86-3E7F-4015-8110-494DF231180F}" type="pres">
      <dgm:prSet presAssocID="{4CCEB559-56E6-428D-A0B9-900217BB1D3D}" presName="composite1" presStyleCnt="0"/>
      <dgm:spPr/>
      <dgm:t>
        <a:bodyPr/>
        <a:lstStyle/>
        <a:p>
          <a:endParaRPr lang="en-US"/>
        </a:p>
      </dgm:t>
    </dgm:pt>
    <dgm:pt modelId="{2E88D3D7-5567-4154-8B9C-3A4825AB2B1C}" type="pres">
      <dgm:prSet presAssocID="{4CCEB559-56E6-428D-A0B9-900217BB1D3D}" presName="dummyNode1" presStyleLbl="node1" presStyleIdx="0" presStyleCnt="3"/>
      <dgm:spPr/>
      <dgm:t>
        <a:bodyPr/>
        <a:lstStyle/>
        <a:p>
          <a:endParaRPr lang="en-US"/>
        </a:p>
      </dgm:t>
    </dgm:pt>
    <dgm:pt modelId="{9D44825D-A30D-47D3-B742-69A21C200734}" type="pres">
      <dgm:prSet presAssocID="{4CCEB559-56E6-428D-A0B9-900217BB1D3D}" presName="childNode1" presStyleLbl="bgAcc1" presStyleIdx="0" presStyleCnt="3">
        <dgm:presLayoutVars>
          <dgm:bulletEnabled val="1"/>
        </dgm:presLayoutVars>
      </dgm:prSet>
      <dgm:spPr/>
      <dgm:t>
        <a:bodyPr/>
        <a:lstStyle/>
        <a:p>
          <a:endParaRPr lang="en-US"/>
        </a:p>
      </dgm:t>
    </dgm:pt>
    <dgm:pt modelId="{60C4B84C-ACC9-40C3-8887-E7A854FDA05F}" type="pres">
      <dgm:prSet presAssocID="{4CCEB559-56E6-428D-A0B9-900217BB1D3D}" presName="childNode1tx" presStyleLbl="bgAcc1" presStyleIdx="0" presStyleCnt="3">
        <dgm:presLayoutVars>
          <dgm:bulletEnabled val="1"/>
        </dgm:presLayoutVars>
      </dgm:prSet>
      <dgm:spPr/>
      <dgm:t>
        <a:bodyPr/>
        <a:lstStyle/>
        <a:p>
          <a:endParaRPr lang="en-US"/>
        </a:p>
      </dgm:t>
    </dgm:pt>
    <dgm:pt modelId="{0075C595-C3AC-403D-AE29-4C8C79D3B09D}" type="pres">
      <dgm:prSet presAssocID="{4CCEB559-56E6-428D-A0B9-900217BB1D3D}" presName="parentNode1" presStyleLbl="node1" presStyleIdx="0" presStyleCnt="3" custScaleY="112503">
        <dgm:presLayoutVars>
          <dgm:chMax val="1"/>
          <dgm:bulletEnabled val="1"/>
        </dgm:presLayoutVars>
      </dgm:prSet>
      <dgm:spPr/>
      <dgm:t>
        <a:bodyPr/>
        <a:lstStyle/>
        <a:p>
          <a:endParaRPr lang="en-US"/>
        </a:p>
      </dgm:t>
    </dgm:pt>
    <dgm:pt modelId="{9D057148-63E5-4CC4-9858-601F09250E2A}" type="pres">
      <dgm:prSet presAssocID="{4CCEB559-56E6-428D-A0B9-900217BB1D3D}" presName="connSite1" presStyleCnt="0"/>
      <dgm:spPr/>
      <dgm:t>
        <a:bodyPr/>
        <a:lstStyle/>
        <a:p>
          <a:endParaRPr lang="en-US"/>
        </a:p>
      </dgm:t>
    </dgm:pt>
    <dgm:pt modelId="{BD2164B2-3773-406F-BBA6-E1A9BEA7C141}" type="pres">
      <dgm:prSet presAssocID="{91EFE3B5-348C-459D-AC37-09A6E1562FA6}" presName="Name9" presStyleLbl="sibTrans2D1" presStyleIdx="0" presStyleCnt="2"/>
      <dgm:spPr/>
      <dgm:t>
        <a:bodyPr/>
        <a:lstStyle/>
        <a:p>
          <a:endParaRPr lang="en-US"/>
        </a:p>
      </dgm:t>
    </dgm:pt>
    <dgm:pt modelId="{A4CC1FD9-EC4B-47D0-A6A7-13E3CB5300E1}" type="pres">
      <dgm:prSet presAssocID="{67CD4A7C-252E-406C-938D-601FCB319967}" presName="composite2" presStyleCnt="0"/>
      <dgm:spPr/>
      <dgm:t>
        <a:bodyPr/>
        <a:lstStyle/>
        <a:p>
          <a:endParaRPr lang="en-US"/>
        </a:p>
      </dgm:t>
    </dgm:pt>
    <dgm:pt modelId="{62BAC194-4F03-4B92-A2AC-DB78F2E8CD7D}" type="pres">
      <dgm:prSet presAssocID="{67CD4A7C-252E-406C-938D-601FCB319967}" presName="dummyNode2" presStyleLbl="node1" presStyleIdx="0" presStyleCnt="3"/>
      <dgm:spPr/>
      <dgm:t>
        <a:bodyPr/>
        <a:lstStyle/>
        <a:p>
          <a:endParaRPr lang="en-US"/>
        </a:p>
      </dgm:t>
    </dgm:pt>
    <dgm:pt modelId="{7279742F-2FC4-43F7-A10C-923CE1169E37}" type="pres">
      <dgm:prSet presAssocID="{67CD4A7C-252E-406C-938D-601FCB319967}" presName="childNode2" presStyleLbl="bgAcc1" presStyleIdx="1" presStyleCnt="3">
        <dgm:presLayoutVars>
          <dgm:bulletEnabled val="1"/>
        </dgm:presLayoutVars>
      </dgm:prSet>
      <dgm:spPr/>
      <dgm:t>
        <a:bodyPr/>
        <a:lstStyle/>
        <a:p>
          <a:endParaRPr lang="en-US"/>
        </a:p>
      </dgm:t>
    </dgm:pt>
    <dgm:pt modelId="{862652E2-1773-4086-A7A4-ED94554A46B6}" type="pres">
      <dgm:prSet presAssocID="{67CD4A7C-252E-406C-938D-601FCB319967}" presName="childNode2tx" presStyleLbl="bgAcc1" presStyleIdx="1" presStyleCnt="3">
        <dgm:presLayoutVars>
          <dgm:bulletEnabled val="1"/>
        </dgm:presLayoutVars>
      </dgm:prSet>
      <dgm:spPr/>
      <dgm:t>
        <a:bodyPr/>
        <a:lstStyle/>
        <a:p>
          <a:endParaRPr lang="en-US"/>
        </a:p>
      </dgm:t>
    </dgm:pt>
    <dgm:pt modelId="{B6366984-A2CA-4737-97CC-1730985D6352}" type="pres">
      <dgm:prSet presAssocID="{67CD4A7C-252E-406C-938D-601FCB319967}" presName="parentNode2" presStyleLbl="node1" presStyleIdx="1" presStyleCnt="3">
        <dgm:presLayoutVars>
          <dgm:chMax val="0"/>
          <dgm:bulletEnabled val="1"/>
        </dgm:presLayoutVars>
      </dgm:prSet>
      <dgm:spPr/>
      <dgm:t>
        <a:bodyPr/>
        <a:lstStyle/>
        <a:p>
          <a:endParaRPr lang="en-US"/>
        </a:p>
      </dgm:t>
    </dgm:pt>
    <dgm:pt modelId="{5840D929-627E-4245-8E8B-3F95A2A93CB5}" type="pres">
      <dgm:prSet presAssocID="{67CD4A7C-252E-406C-938D-601FCB319967}" presName="connSite2" presStyleCnt="0"/>
      <dgm:spPr/>
      <dgm:t>
        <a:bodyPr/>
        <a:lstStyle/>
        <a:p>
          <a:endParaRPr lang="en-US"/>
        </a:p>
      </dgm:t>
    </dgm:pt>
    <dgm:pt modelId="{007AA25D-4E2B-4B4A-AB76-0DB648FAE9ED}" type="pres">
      <dgm:prSet presAssocID="{875F8F3E-5E49-4BE6-8956-BAD77EF40218}" presName="Name18" presStyleLbl="sibTrans2D1" presStyleIdx="1" presStyleCnt="2"/>
      <dgm:spPr/>
      <dgm:t>
        <a:bodyPr/>
        <a:lstStyle/>
        <a:p>
          <a:endParaRPr lang="en-US"/>
        </a:p>
      </dgm:t>
    </dgm:pt>
    <dgm:pt modelId="{3683FFC2-AD6D-4197-8DDC-0DBFBDB6DEBC}" type="pres">
      <dgm:prSet presAssocID="{285CAE46-60DD-450D-8F38-C570F8997BD9}" presName="composite1" presStyleCnt="0"/>
      <dgm:spPr/>
      <dgm:t>
        <a:bodyPr/>
        <a:lstStyle/>
        <a:p>
          <a:endParaRPr lang="en-US"/>
        </a:p>
      </dgm:t>
    </dgm:pt>
    <dgm:pt modelId="{BC423782-ED20-414D-AAF1-E2F6994FA067}" type="pres">
      <dgm:prSet presAssocID="{285CAE46-60DD-450D-8F38-C570F8997BD9}" presName="dummyNode1" presStyleLbl="node1" presStyleIdx="1" presStyleCnt="3"/>
      <dgm:spPr/>
      <dgm:t>
        <a:bodyPr/>
        <a:lstStyle/>
        <a:p>
          <a:endParaRPr lang="en-US"/>
        </a:p>
      </dgm:t>
    </dgm:pt>
    <dgm:pt modelId="{CE7D1F26-053D-4786-BFEF-DCDAE3D0D0C4}" type="pres">
      <dgm:prSet presAssocID="{285CAE46-60DD-450D-8F38-C570F8997BD9}" presName="childNode1" presStyleLbl="bgAcc1" presStyleIdx="2" presStyleCnt="3">
        <dgm:presLayoutVars>
          <dgm:bulletEnabled val="1"/>
        </dgm:presLayoutVars>
      </dgm:prSet>
      <dgm:spPr/>
      <dgm:t>
        <a:bodyPr/>
        <a:lstStyle/>
        <a:p>
          <a:endParaRPr lang="en-US"/>
        </a:p>
      </dgm:t>
    </dgm:pt>
    <dgm:pt modelId="{9F2983C4-53A4-40DE-B052-77FEEFE0B247}" type="pres">
      <dgm:prSet presAssocID="{285CAE46-60DD-450D-8F38-C570F8997BD9}" presName="childNode1tx" presStyleLbl="bgAcc1" presStyleIdx="2" presStyleCnt="3">
        <dgm:presLayoutVars>
          <dgm:bulletEnabled val="1"/>
        </dgm:presLayoutVars>
      </dgm:prSet>
      <dgm:spPr/>
      <dgm:t>
        <a:bodyPr/>
        <a:lstStyle/>
        <a:p>
          <a:endParaRPr lang="en-US"/>
        </a:p>
      </dgm:t>
    </dgm:pt>
    <dgm:pt modelId="{7879744E-A969-468A-9E1E-FCCEA899C4D4}" type="pres">
      <dgm:prSet presAssocID="{285CAE46-60DD-450D-8F38-C570F8997BD9}" presName="parentNode1" presStyleLbl="node1" presStyleIdx="2" presStyleCnt="3">
        <dgm:presLayoutVars>
          <dgm:chMax val="1"/>
          <dgm:bulletEnabled val="1"/>
        </dgm:presLayoutVars>
      </dgm:prSet>
      <dgm:spPr/>
      <dgm:t>
        <a:bodyPr/>
        <a:lstStyle/>
        <a:p>
          <a:endParaRPr lang="en-US"/>
        </a:p>
      </dgm:t>
    </dgm:pt>
    <dgm:pt modelId="{B59E3011-9BA4-4FC2-93AE-7667D15FA78D}" type="pres">
      <dgm:prSet presAssocID="{285CAE46-60DD-450D-8F38-C570F8997BD9}" presName="connSite1" presStyleCnt="0"/>
      <dgm:spPr/>
      <dgm:t>
        <a:bodyPr/>
        <a:lstStyle/>
        <a:p>
          <a:endParaRPr lang="en-US"/>
        </a:p>
      </dgm:t>
    </dgm:pt>
  </dgm:ptLst>
  <dgm:cxnLst>
    <dgm:cxn modelId="{15AB6C0F-1EB4-4915-B468-862FEFEE66D3}" type="presOf" srcId="{91EFE3B5-348C-459D-AC37-09A6E1562FA6}" destId="{BD2164B2-3773-406F-BBA6-E1A9BEA7C141}" srcOrd="0" destOrd="0" presId="urn:microsoft.com/office/officeart/2005/8/layout/hProcess4"/>
    <dgm:cxn modelId="{1CECF802-EFAE-4075-BE3B-89DF8A081467}" type="presOf" srcId="{E256C7D1-9271-45EB-98CC-53C703E14500}" destId="{9F2983C4-53A4-40DE-B052-77FEEFE0B247}" srcOrd="1" destOrd="1" presId="urn:microsoft.com/office/officeart/2005/8/layout/hProcess4"/>
    <dgm:cxn modelId="{A69824ED-ED6A-49D6-A34B-A6D3BC5E1E35}" type="presOf" srcId="{CC140815-36B3-45E3-B15E-FD8BB12561DD}" destId="{9F2983C4-53A4-40DE-B052-77FEEFE0B247}" srcOrd="1" destOrd="2" presId="urn:microsoft.com/office/officeart/2005/8/layout/hProcess4"/>
    <dgm:cxn modelId="{A460A4C9-748C-4C8A-ADCB-C49BEE41A7B0}" type="presOf" srcId="{4C8C3E3D-54F8-447B-AEDA-3FAEEFA5E3CD}" destId="{9D44825D-A30D-47D3-B742-69A21C200734}" srcOrd="0" destOrd="0" presId="urn:microsoft.com/office/officeart/2005/8/layout/hProcess4"/>
    <dgm:cxn modelId="{C8CDF38C-E113-4FEF-BC3E-655EEABB045D}" type="presOf" srcId="{E256C7D1-9271-45EB-98CC-53C703E14500}" destId="{CE7D1F26-053D-4786-BFEF-DCDAE3D0D0C4}" srcOrd="0" destOrd="1" presId="urn:microsoft.com/office/officeart/2005/8/layout/hProcess4"/>
    <dgm:cxn modelId="{75CDA358-3A8E-42FA-AB02-F85B1155396C}" srcId="{67FEC92E-D373-4D96-8E36-0F8FA9D1B61E}" destId="{67CD4A7C-252E-406C-938D-601FCB319967}" srcOrd="1" destOrd="0" parTransId="{4CC44A86-E66D-4192-9786-F2732D1FD28F}" sibTransId="{875F8F3E-5E49-4BE6-8956-BAD77EF40218}"/>
    <dgm:cxn modelId="{C60BAA4D-A832-4526-8F48-B777010D1533}" srcId="{67CD4A7C-252E-406C-938D-601FCB319967}" destId="{F12676F5-FBE0-4FD0-B24A-098813E9611D}" srcOrd="0" destOrd="0" parTransId="{45F4CBC5-48AA-4697-A44C-EEEEEC599E47}" sibTransId="{342AAD57-0EF2-4908-A572-C38D40E45300}"/>
    <dgm:cxn modelId="{2D288BBA-BF6A-44F2-BE78-B2E7D845F584}" type="presOf" srcId="{4C8C3E3D-54F8-447B-AEDA-3FAEEFA5E3CD}" destId="{60C4B84C-ACC9-40C3-8887-E7A854FDA05F}" srcOrd="1" destOrd="0" presId="urn:microsoft.com/office/officeart/2005/8/layout/hProcess4"/>
    <dgm:cxn modelId="{B423586D-0BE5-4B52-97E8-1D45B1B5604D}" type="presOf" srcId="{08109EF7-1EA1-4FEF-B66D-88B5FA1690B1}" destId="{CE7D1F26-053D-4786-BFEF-DCDAE3D0D0C4}" srcOrd="0" destOrd="0" presId="urn:microsoft.com/office/officeart/2005/8/layout/hProcess4"/>
    <dgm:cxn modelId="{53E6607A-B96E-4EDE-84BE-73F5E225149A}" type="presOf" srcId="{CC140815-36B3-45E3-B15E-FD8BB12561DD}" destId="{CE7D1F26-053D-4786-BFEF-DCDAE3D0D0C4}" srcOrd="0" destOrd="2" presId="urn:microsoft.com/office/officeart/2005/8/layout/hProcess4"/>
    <dgm:cxn modelId="{06A05CD6-9994-4516-9C8E-311B4052B132}" srcId="{67CD4A7C-252E-406C-938D-601FCB319967}" destId="{10068EFB-74C1-4D44-8F0D-1CA4264A4851}" srcOrd="1" destOrd="0" parTransId="{37D4C52A-4DAE-4CB5-854E-EF73AC55EF8C}" sibTransId="{72476CA6-11F4-481F-A7F2-691A8D6DB802}"/>
    <dgm:cxn modelId="{77B23D37-4779-49B0-8A4C-DB5B57F4AA67}" type="presOf" srcId="{10068EFB-74C1-4D44-8F0D-1CA4264A4851}" destId="{862652E2-1773-4086-A7A4-ED94554A46B6}" srcOrd="1" destOrd="1" presId="urn:microsoft.com/office/officeart/2005/8/layout/hProcess4"/>
    <dgm:cxn modelId="{D69C5455-6101-47C9-9035-4AB015BEC63F}" type="presOf" srcId="{875F8F3E-5E49-4BE6-8956-BAD77EF40218}" destId="{007AA25D-4E2B-4B4A-AB76-0DB648FAE9ED}" srcOrd="0" destOrd="0" presId="urn:microsoft.com/office/officeart/2005/8/layout/hProcess4"/>
    <dgm:cxn modelId="{881BD74B-4CAF-4F09-BF7D-84A611EB16EF}" type="presOf" srcId="{08109EF7-1EA1-4FEF-B66D-88B5FA1690B1}" destId="{9F2983C4-53A4-40DE-B052-77FEEFE0B247}" srcOrd="1" destOrd="0" presId="urn:microsoft.com/office/officeart/2005/8/layout/hProcess4"/>
    <dgm:cxn modelId="{0AA9B21F-4209-46AE-9CC2-BC7E25D5ABA7}" srcId="{4CCEB559-56E6-428D-A0B9-900217BB1D3D}" destId="{F373257D-EB35-4F0E-B9C4-05B220238E35}" srcOrd="1" destOrd="0" parTransId="{FCD4B18C-F3A1-4637-A0ED-E25EAC4737BF}" sibTransId="{F3420930-3831-4F9A-809A-948EF3741B2E}"/>
    <dgm:cxn modelId="{4AAE5131-341B-408B-8ACA-AC366CC4C7E9}" type="presOf" srcId="{F373257D-EB35-4F0E-B9C4-05B220238E35}" destId="{60C4B84C-ACC9-40C3-8887-E7A854FDA05F}" srcOrd="1" destOrd="1" presId="urn:microsoft.com/office/officeart/2005/8/layout/hProcess4"/>
    <dgm:cxn modelId="{CF167D85-F37A-4D30-8494-0CA05C42BD00}" type="presOf" srcId="{10068EFB-74C1-4D44-8F0D-1CA4264A4851}" destId="{7279742F-2FC4-43F7-A10C-923CE1169E37}" srcOrd="0" destOrd="1" presId="urn:microsoft.com/office/officeart/2005/8/layout/hProcess4"/>
    <dgm:cxn modelId="{64D46E63-0743-48B3-B075-44AAAF15A713}" type="presOf" srcId="{67CD4A7C-252E-406C-938D-601FCB319967}" destId="{B6366984-A2CA-4737-97CC-1730985D6352}" srcOrd="0" destOrd="0" presId="urn:microsoft.com/office/officeart/2005/8/layout/hProcess4"/>
    <dgm:cxn modelId="{ACFB191E-02AC-49CE-9972-127DE4C2AA4E}" srcId="{285CAE46-60DD-450D-8F38-C570F8997BD9}" destId="{08109EF7-1EA1-4FEF-B66D-88B5FA1690B1}" srcOrd="0" destOrd="0" parTransId="{959D56F9-B623-41D3-881A-49A1D5D31007}" sibTransId="{4F9A7A0D-3312-445A-ACB4-236E6458137E}"/>
    <dgm:cxn modelId="{C62513CF-B867-4AEC-95B5-2C7850BBD661}" srcId="{285CAE46-60DD-450D-8F38-C570F8997BD9}" destId="{E256C7D1-9271-45EB-98CC-53C703E14500}" srcOrd="1" destOrd="0" parTransId="{2064063C-5202-45EB-B322-41F8B3D929C9}" sibTransId="{6E5F45D8-9AB1-4AA5-B6BF-26D0D7B297C7}"/>
    <dgm:cxn modelId="{DC287C11-F3A4-4719-B60F-FF5CBDFA373A}" srcId="{67FEC92E-D373-4D96-8E36-0F8FA9D1B61E}" destId="{4CCEB559-56E6-428D-A0B9-900217BB1D3D}" srcOrd="0" destOrd="0" parTransId="{09EE964B-5BDD-4549-8C99-B62049B42447}" sibTransId="{91EFE3B5-348C-459D-AC37-09A6E1562FA6}"/>
    <dgm:cxn modelId="{B32CBF03-878D-4337-9917-0BD837B9585E}" type="presOf" srcId="{285CAE46-60DD-450D-8F38-C570F8997BD9}" destId="{7879744E-A969-468A-9E1E-FCCEA899C4D4}" srcOrd="0" destOrd="0" presId="urn:microsoft.com/office/officeart/2005/8/layout/hProcess4"/>
    <dgm:cxn modelId="{F635D7AC-29CE-417D-AC81-E3EB7CCC2CDB}" type="presOf" srcId="{F373257D-EB35-4F0E-B9C4-05B220238E35}" destId="{9D44825D-A30D-47D3-B742-69A21C200734}" srcOrd="0" destOrd="1" presId="urn:microsoft.com/office/officeart/2005/8/layout/hProcess4"/>
    <dgm:cxn modelId="{78EC8C4B-254B-4F56-9077-25E06617586D}" srcId="{67FEC92E-D373-4D96-8E36-0F8FA9D1B61E}" destId="{285CAE46-60DD-450D-8F38-C570F8997BD9}" srcOrd="2" destOrd="0" parTransId="{FD6F236B-B883-4A36-9623-3BE3F0310842}" sibTransId="{7EE70F7A-C26C-440C-A674-4A5356CEAC88}"/>
    <dgm:cxn modelId="{885DDDD5-FB76-42E8-9E9E-F3A3D0AC3D42}" type="presOf" srcId="{4CCEB559-56E6-428D-A0B9-900217BB1D3D}" destId="{0075C595-C3AC-403D-AE29-4C8C79D3B09D}" srcOrd="0" destOrd="0" presId="urn:microsoft.com/office/officeart/2005/8/layout/hProcess4"/>
    <dgm:cxn modelId="{D4F9680E-C906-4AE1-A229-86640CD0ECEC}" type="presOf" srcId="{67FEC92E-D373-4D96-8E36-0F8FA9D1B61E}" destId="{73622942-D295-466E-A7D5-2E3866B53C71}" srcOrd="0" destOrd="0" presId="urn:microsoft.com/office/officeart/2005/8/layout/hProcess4"/>
    <dgm:cxn modelId="{FB8CD898-0336-4D53-B164-F477ABE00B8E}" type="presOf" srcId="{F12676F5-FBE0-4FD0-B24A-098813E9611D}" destId="{862652E2-1773-4086-A7A4-ED94554A46B6}" srcOrd="1" destOrd="0" presId="urn:microsoft.com/office/officeart/2005/8/layout/hProcess4"/>
    <dgm:cxn modelId="{10586470-CB1A-4F5D-980B-2B707BC3D451}" srcId="{285CAE46-60DD-450D-8F38-C570F8997BD9}" destId="{CC140815-36B3-45E3-B15E-FD8BB12561DD}" srcOrd="2" destOrd="0" parTransId="{183E363C-F275-4FBB-B3F0-D385499AE0B4}" sibTransId="{25D73DA9-55D7-4F56-80D5-C40C6272A2BA}"/>
    <dgm:cxn modelId="{5E0F6825-C635-4721-ABAB-68F80E2B39DE}" srcId="{4CCEB559-56E6-428D-A0B9-900217BB1D3D}" destId="{4C8C3E3D-54F8-447B-AEDA-3FAEEFA5E3CD}" srcOrd="0" destOrd="0" parTransId="{49609B0E-0D70-4A2E-8279-0FAD35E54629}" sibTransId="{388C9534-A857-4DE5-B01F-200C3BE8D6D3}"/>
    <dgm:cxn modelId="{FD9D8478-E8C4-4437-882D-4B4031F3FCD2}" type="presOf" srcId="{F12676F5-FBE0-4FD0-B24A-098813E9611D}" destId="{7279742F-2FC4-43F7-A10C-923CE1169E37}" srcOrd="0" destOrd="0" presId="urn:microsoft.com/office/officeart/2005/8/layout/hProcess4"/>
    <dgm:cxn modelId="{3198DE97-819A-4831-BD57-56DE32946A1D}" type="presParOf" srcId="{73622942-D295-466E-A7D5-2E3866B53C71}" destId="{24F67E89-9B1D-4CE4-98BA-8E899499FC33}" srcOrd="0" destOrd="0" presId="urn:microsoft.com/office/officeart/2005/8/layout/hProcess4"/>
    <dgm:cxn modelId="{9DBE8647-B4F0-48B4-A54E-34EAD438E7B3}" type="presParOf" srcId="{73622942-D295-466E-A7D5-2E3866B53C71}" destId="{8E2037F3-0D9A-438F-BCD8-1263291B823E}" srcOrd="1" destOrd="0" presId="urn:microsoft.com/office/officeart/2005/8/layout/hProcess4"/>
    <dgm:cxn modelId="{863B8322-7ECB-4305-B00C-AF9B63103597}" type="presParOf" srcId="{73622942-D295-466E-A7D5-2E3866B53C71}" destId="{77D3E101-DD5C-472D-ADE6-EA1FF6DC1D3F}" srcOrd="2" destOrd="0" presId="urn:microsoft.com/office/officeart/2005/8/layout/hProcess4"/>
    <dgm:cxn modelId="{DAE4D193-0F2F-481F-A5D0-895E74D725B3}" type="presParOf" srcId="{77D3E101-DD5C-472D-ADE6-EA1FF6DC1D3F}" destId="{E3B48D86-3E7F-4015-8110-494DF231180F}" srcOrd="0" destOrd="0" presId="urn:microsoft.com/office/officeart/2005/8/layout/hProcess4"/>
    <dgm:cxn modelId="{047D2448-ABC3-4B16-8902-905FD386C041}" type="presParOf" srcId="{E3B48D86-3E7F-4015-8110-494DF231180F}" destId="{2E88D3D7-5567-4154-8B9C-3A4825AB2B1C}" srcOrd="0" destOrd="0" presId="urn:microsoft.com/office/officeart/2005/8/layout/hProcess4"/>
    <dgm:cxn modelId="{1A72E65A-257F-4A1E-A4EA-CC69496BCE07}" type="presParOf" srcId="{E3B48D86-3E7F-4015-8110-494DF231180F}" destId="{9D44825D-A30D-47D3-B742-69A21C200734}" srcOrd="1" destOrd="0" presId="urn:microsoft.com/office/officeart/2005/8/layout/hProcess4"/>
    <dgm:cxn modelId="{C3E015B5-FCAC-4DF3-B17B-09582D1A610D}" type="presParOf" srcId="{E3B48D86-3E7F-4015-8110-494DF231180F}" destId="{60C4B84C-ACC9-40C3-8887-E7A854FDA05F}" srcOrd="2" destOrd="0" presId="urn:microsoft.com/office/officeart/2005/8/layout/hProcess4"/>
    <dgm:cxn modelId="{4EF90375-0989-4F6E-9863-842C24F75699}" type="presParOf" srcId="{E3B48D86-3E7F-4015-8110-494DF231180F}" destId="{0075C595-C3AC-403D-AE29-4C8C79D3B09D}" srcOrd="3" destOrd="0" presId="urn:microsoft.com/office/officeart/2005/8/layout/hProcess4"/>
    <dgm:cxn modelId="{C1D645DA-00FD-4C34-BCC8-55636244F47E}" type="presParOf" srcId="{E3B48D86-3E7F-4015-8110-494DF231180F}" destId="{9D057148-63E5-4CC4-9858-601F09250E2A}" srcOrd="4" destOrd="0" presId="urn:microsoft.com/office/officeart/2005/8/layout/hProcess4"/>
    <dgm:cxn modelId="{A5A2AF84-4D89-48EC-821F-51A0E6902A5D}" type="presParOf" srcId="{77D3E101-DD5C-472D-ADE6-EA1FF6DC1D3F}" destId="{BD2164B2-3773-406F-BBA6-E1A9BEA7C141}" srcOrd="1" destOrd="0" presId="urn:microsoft.com/office/officeart/2005/8/layout/hProcess4"/>
    <dgm:cxn modelId="{3DB09FFA-2EB8-4E73-B15F-665BA198CEC1}" type="presParOf" srcId="{77D3E101-DD5C-472D-ADE6-EA1FF6DC1D3F}" destId="{A4CC1FD9-EC4B-47D0-A6A7-13E3CB5300E1}" srcOrd="2" destOrd="0" presId="urn:microsoft.com/office/officeart/2005/8/layout/hProcess4"/>
    <dgm:cxn modelId="{E6244981-5F3F-49CA-97A7-9E655A6AA1EC}" type="presParOf" srcId="{A4CC1FD9-EC4B-47D0-A6A7-13E3CB5300E1}" destId="{62BAC194-4F03-4B92-A2AC-DB78F2E8CD7D}" srcOrd="0" destOrd="0" presId="urn:microsoft.com/office/officeart/2005/8/layout/hProcess4"/>
    <dgm:cxn modelId="{DAF79EAE-3F8B-4D9A-9361-8F81123A8723}" type="presParOf" srcId="{A4CC1FD9-EC4B-47D0-A6A7-13E3CB5300E1}" destId="{7279742F-2FC4-43F7-A10C-923CE1169E37}" srcOrd="1" destOrd="0" presId="urn:microsoft.com/office/officeart/2005/8/layout/hProcess4"/>
    <dgm:cxn modelId="{407F5432-053E-4283-9E9E-2120BFFE9C9F}" type="presParOf" srcId="{A4CC1FD9-EC4B-47D0-A6A7-13E3CB5300E1}" destId="{862652E2-1773-4086-A7A4-ED94554A46B6}" srcOrd="2" destOrd="0" presId="urn:microsoft.com/office/officeart/2005/8/layout/hProcess4"/>
    <dgm:cxn modelId="{8396FADA-B1D9-413C-9835-451362CF3AA1}" type="presParOf" srcId="{A4CC1FD9-EC4B-47D0-A6A7-13E3CB5300E1}" destId="{B6366984-A2CA-4737-97CC-1730985D6352}" srcOrd="3" destOrd="0" presId="urn:microsoft.com/office/officeart/2005/8/layout/hProcess4"/>
    <dgm:cxn modelId="{531CF89E-C47E-4FE2-9048-F18D55AF714C}" type="presParOf" srcId="{A4CC1FD9-EC4B-47D0-A6A7-13E3CB5300E1}" destId="{5840D929-627E-4245-8E8B-3F95A2A93CB5}" srcOrd="4" destOrd="0" presId="urn:microsoft.com/office/officeart/2005/8/layout/hProcess4"/>
    <dgm:cxn modelId="{D059C248-3C95-4093-A2EE-ECA99C9B8048}" type="presParOf" srcId="{77D3E101-DD5C-472D-ADE6-EA1FF6DC1D3F}" destId="{007AA25D-4E2B-4B4A-AB76-0DB648FAE9ED}" srcOrd="3" destOrd="0" presId="urn:microsoft.com/office/officeart/2005/8/layout/hProcess4"/>
    <dgm:cxn modelId="{F5C9E6DF-2BD4-44B2-83DB-029A728FBAA4}" type="presParOf" srcId="{77D3E101-DD5C-472D-ADE6-EA1FF6DC1D3F}" destId="{3683FFC2-AD6D-4197-8DDC-0DBFBDB6DEBC}" srcOrd="4" destOrd="0" presId="urn:microsoft.com/office/officeart/2005/8/layout/hProcess4"/>
    <dgm:cxn modelId="{CB942496-C10F-42B5-974F-73E6D9B3D119}" type="presParOf" srcId="{3683FFC2-AD6D-4197-8DDC-0DBFBDB6DEBC}" destId="{BC423782-ED20-414D-AAF1-E2F6994FA067}" srcOrd="0" destOrd="0" presId="urn:microsoft.com/office/officeart/2005/8/layout/hProcess4"/>
    <dgm:cxn modelId="{148D73D6-3798-4A6E-AC7D-9BC653D4A310}" type="presParOf" srcId="{3683FFC2-AD6D-4197-8DDC-0DBFBDB6DEBC}" destId="{CE7D1F26-053D-4786-BFEF-DCDAE3D0D0C4}" srcOrd="1" destOrd="0" presId="urn:microsoft.com/office/officeart/2005/8/layout/hProcess4"/>
    <dgm:cxn modelId="{8D8FCE83-6CA7-4670-ADED-EBE395B30A8E}" type="presParOf" srcId="{3683FFC2-AD6D-4197-8DDC-0DBFBDB6DEBC}" destId="{9F2983C4-53A4-40DE-B052-77FEEFE0B247}" srcOrd="2" destOrd="0" presId="urn:microsoft.com/office/officeart/2005/8/layout/hProcess4"/>
    <dgm:cxn modelId="{54DE2009-DDF8-40B4-92B8-DB86A60BD891}" type="presParOf" srcId="{3683FFC2-AD6D-4197-8DDC-0DBFBDB6DEBC}" destId="{7879744E-A969-468A-9E1E-FCCEA899C4D4}" srcOrd="3" destOrd="0" presId="urn:microsoft.com/office/officeart/2005/8/layout/hProcess4"/>
    <dgm:cxn modelId="{BEF271C7-06EB-4D45-8251-35DE8884D6CC}" type="presParOf" srcId="{3683FFC2-AD6D-4197-8DDC-0DBFBDB6DEBC}" destId="{B59E3011-9BA4-4FC2-93AE-7667D15FA78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4825D-A30D-47D3-B742-69A21C200734}">
      <dsp:nvSpPr>
        <dsp:cNvPr id="0" name=""/>
        <dsp:cNvSpPr/>
      </dsp:nvSpPr>
      <dsp:spPr>
        <a:xfrm>
          <a:off x="3992" y="1232227"/>
          <a:ext cx="2252386" cy="18577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Prepares Plan</a:t>
          </a:r>
          <a:endParaRPr lang="en-US" sz="1900" kern="1200" dirty="0"/>
        </a:p>
        <a:p>
          <a:pPr marL="171450" lvl="1" indent="-171450" algn="l" defTabSz="844550">
            <a:lnSpc>
              <a:spcPct val="90000"/>
            </a:lnSpc>
            <a:spcBef>
              <a:spcPct val="0"/>
            </a:spcBef>
            <a:spcAft>
              <a:spcPct val="15000"/>
            </a:spcAft>
            <a:buChar char="••"/>
          </a:pPr>
          <a:r>
            <a:rPr lang="en-US" sz="1900" kern="1200" dirty="0" smtClean="0"/>
            <a:t>Submits to State</a:t>
          </a:r>
          <a:endParaRPr lang="en-US" sz="1900" kern="1200" dirty="0"/>
        </a:p>
      </dsp:txBody>
      <dsp:txXfrm>
        <a:off x="46744" y="1274979"/>
        <a:ext cx="2166882" cy="1374154"/>
      </dsp:txXfrm>
    </dsp:sp>
    <dsp:sp modelId="{BD2164B2-3773-406F-BBA6-E1A9BEA7C141}">
      <dsp:nvSpPr>
        <dsp:cNvPr id="0" name=""/>
        <dsp:cNvSpPr/>
      </dsp:nvSpPr>
      <dsp:spPr>
        <a:xfrm>
          <a:off x="1267543" y="1729612"/>
          <a:ext cx="2458013" cy="2458013"/>
        </a:xfrm>
        <a:prstGeom prst="leftCircularArrow">
          <a:avLst>
            <a:gd name="adj1" fmla="val 3049"/>
            <a:gd name="adj2" fmla="val 374232"/>
            <a:gd name="adj3" fmla="val 2106884"/>
            <a:gd name="adj4" fmla="val 8981630"/>
            <a:gd name="adj5" fmla="val 355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75C595-C3AC-403D-AE29-4C8C79D3B09D}">
      <dsp:nvSpPr>
        <dsp:cNvPr id="0" name=""/>
        <dsp:cNvSpPr/>
      </dsp:nvSpPr>
      <dsp:spPr>
        <a:xfrm>
          <a:off x="504522" y="2642113"/>
          <a:ext cx="2002121" cy="89572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smtClean="0"/>
            <a:t>Local Community </a:t>
          </a:r>
          <a:endParaRPr lang="en-US" sz="2600" b="1" kern="1200" dirty="0"/>
        </a:p>
      </dsp:txBody>
      <dsp:txXfrm>
        <a:off x="530757" y="2668348"/>
        <a:ext cx="1949651" cy="843253"/>
      </dsp:txXfrm>
    </dsp:sp>
    <dsp:sp modelId="{7279742F-2FC4-43F7-A10C-923CE1169E37}">
      <dsp:nvSpPr>
        <dsp:cNvPr id="0" name=""/>
        <dsp:cNvSpPr/>
      </dsp:nvSpPr>
      <dsp:spPr>
        <a:xfrm>
          <a:off x="2863474" y="1257113"/>
          <a:ext cx="2252386" cy="18577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Reviews Plan</a:t>
          </a:r>
          <a:endParaRPr lang="en-US" sz="1900" kern="1200" dirty="0"/>
        </a:p>
        <a:p>
          <a:pPr marL="171450" lvl="1" indent="-171450" algn="l" defTabSz="844550">
            <a:lnSpc>
              <a:spcPct val="90000"/>
            </a:lnSpc>
            <a:spcBef>
              <a:spcPct val="0"/>
            </a:spcBef>
            <a:spcAft>
              <a:spcPct val="15000"/>
            </a:spcAft>
            <a:buChar char="••"/>
          </a:pPr>
          <a:r>
            <a:rPr lang="en-US" sz="1900" kern="1200" dirty="0" smtClean="0"/>
            <a:t>Returns to Local Community or Submits to FEMA</a:t>
          </a:r>
          <a:endParaRPr lang="en-US" sz="1900" kern="1200" dirty="0"/>
        </a:p>
      </dsp:txBody>
      <dsp:txXfrm>
        <a:off x="2906226" y="1697954"/>
        <a:ext cx="2166882" cy="1374154"/>
      </dsp:txXfrm>
    </dsp:sp>
    <dsp:sp modelId="{007AA25D-4E2B-4B4A-AB76-0DB648FAE9ED}">
      <dsp:nvSpPr>
        <dsp:cNvPr id="0" name=""/>
        <dsp:cNvSpPr/>
      </dsp:nvSpPr>
      <dsp:spPr>
        <a:xfrm>
          <a:off x="4115411" y="124040"/>
          <a:ext cx="2745639" cy="2745639"/>
        </a:xfrm>
        <a:prstGeom prst="circularArrow">
          <a:avLst>
            <a:gd name="adj1" fmla="val 2729"/>
            <a:gd name="adj2" fmla="val 332530"/>
            <a:gd name="adj3" fmla="val 19491959"/>
            <a:gd name="adj4" fmla="val 12575511"/>
            <a:gd name="adj5" fmla="val 318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366984-A2CA-4737-97CC-1730985D6352}">
      <dsp:nvSpPr>
        <dsp:cNvPr id="0" name=""/>
        <dsp:cNvSpPr/>
      </dsp:nvSpPr>
      <dsp:spPr>
        <a:xfrm>
          <a:off x="3364004" y="859024"/>
          <a:ext cx="2002121" cy="79617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smtClean="0"/>
            <a:t>SHMO</a:t>
          </a:r>
          <a:endParaRPr lang="en-US" sz="2600" b="1" kern="1200" dirty="0"/>
        </a:p>
      </dsp:txBody>
      <dsp:txXfrm>
        <a:off x="3387323" y="882343"/>
        <a:ext cx="1955483" cy="749539"/>
      </dsp:txXfrm>
    </dsp:sp>
    <dsp:sp modelId="{CE7D1F26-053D-4786-BFEF-DCDAE3D0D0C4}">
      <dsp:nvSpPr>
        <dsp:cNvPr id="0" name=""/>
        <dsp:cNvSpPr/>
      </dsp:nvSpPr>
      <dsp:spPr>
        <a:xfrm>
          <a:off x="5722956" y="1257113"/>
          <a:ext cx="2252386" cy="18577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Reviews Plan</a:t>
          </a:r>
          <a:endParaRPr lang="en-US" sz="1800" kern="1200" dirty="0"/>
        </a:p>
        <a:p>
          <a:pPr marL="171450" lvl="1" indent="-171450" algn="l" defTabSz="800100">
            <a:lnSpc>
              <a:spcPct val="90000"/>
            </a:lnSpc>
            <a:spcBef>
              <a:spcPct val="0"/>
            </a:spcBef>
            <a:spcAft>
              <a:spcPct val="15000"/>
            </a:spcAft>
            <a:buChar char="••"/>
          </a:pPr>
          <a:r>
            <a:rPr lang="en-US" sz="1800" kern="1200" dirty="0" smtClean="0"/>
            <a:t>Approved / Approvable Pending Adoption / Not Approved</a:t>
          </a:r>
          <a:endParaRPr lang="en-US" sz="1800" kern="1200" dirty="0"/>
        </a:p>
        <a:p>
          <a:pPr marL="114300" lvl="1" indent="-114300" algn="l" defTabSz="666750">
            <a:lnSpc>
              <a:spcPct val="90000"/>
            </a:lnSpc>
            <a:spcBef>
              <a:spcPct val="0"/>
            </a:spcBef>
            <a:spcAft>
              <a:spcPct val="15000"/>
            </a:spcAft>
            <a:buChar char="••"/>
          </a:pPr>
          <a:endParaRPr lang="en-US" sz="1500" kern="1200" dirty="0"/>
        </a:p>
      </dsp:txBody>
      <dsp:txXfrm>
        <a:off x="5765708" y="1299865"/>
        <a:ext cx="2166882" cy="1374154"/>
      </dsp:txXfrm>
    </dsp:sp>
    <dsp:sp modelId="{7879744E-A969-468A-9E1E-FCCEA899C4D4}">
      <dsp:nvSpPr>
        <dsp:cNvPr id="0" name=""/>
        <dsp:cNvSpPr/>
      </dsp:nvSpPr>
      <dsp:spPr>
        <a:xfrm>
          <a:off x="6223486" y="2716772"/>
          <a:ext cx="2002121" cy="79617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smtClean="0"/>
            <a:t>FEMA</a:t>
          </a:r>
          <a:endParaRPr lang="en-US" sz="2600" b="1" kern="1200" dirty="0"/>
        </a:p>
      </dsp:txBody>
      <dsp:txXfrm>
        <a:off x="6246805" y="2740091"/>
        <a:ext cx="1955483" cy="74953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dirty="0"/>
          </a:p>
        </p:txBody>
      </p:sp>
      <p:sp>
        <p:nvSpPr>
          <p:cNvPr id="58371"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dirty="0"/>
          </a:p>
        </p:txBody>
      </p:sp>
      <p:sp>
        <p:nvSpPr>
          <p:cNvPr id="58372"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dirty="0"/>
          </a:p>
        </p:txBody>
      </p:sp>
      <p:sp>
        <p:nvSpPr>
          <p:cNvPr id="58373"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C5F5205-3D14-4759-B141-26B5F79F0071}" type="slidenum">
              <a:rPr lang="en-US"/>
              <a:pPr>
                <a:defRPr/>
              </a:pPr>
              <a:t>‹#›</a:t>
            </a:fld>
            <a:endParaRPr lang="en-US" dirty="0"/>
          </a:p>
        </p:txBody>
      </p:sp>
    </p:spTree>
    <p:extLst>
      <p:ext uri="{BB962C8B-B14F-4D97-AF65-F5344CB8AC3E}">
        <p14:creationId xmlns:p14="http://schemas.microsoft.com/office/powerpoint/2010/main" val="2679514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604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92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604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298EDF-5935-43E3-96A7-964E7186D03B}" type="slidenum">
              <a:rPr lang="en-US"/>
              <a:pPr>
                <a:defRPr/>
              </a:pPr>
              <a:t>‹#›</a:t>
            </a:fld>
            <a:endParaRPr lang="en-US" dirty="0"/>
          </a:p>
        </p:txBody>
      </p:sp>
    </p:spTree>
    <p:extLst>
      <p:ext uri="{BB962C8B-B14F-4D97-AF65-F5344CB8AC3E}">
        <p14:creationId xmlns:p14="http://schemas.microsoft.com/office/powerpoint/2010/main" val="4965619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0</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9</a:t>
            </a:fld>
            <a:endParaRPr lang="en-US" dirty="0"/>
          </a:p>
        </p:txBody>
      </p:sp>
    </p:spTree>
    <p:extLst>
      <p:ext uri="{BB962C8B-B14F-4D97-AF65-F5344CB8AC3E}">
        <p14:creationId xmlns:p14="http://schemas.microsoft.com/office/powerpoint/2010/main" val="38198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10</a:t>
            </a:fld>
            <a:endParaRPr lang="en-US" dirty="0"/>
          </a:p>
        </p:txBody>
      </p:sp>
    </p:spTree>
    <p:extLst>
      <p:ext uri="{BB962C8B-B14F-4D97-AF65-F5344CB8AC3E}">
        <p14:creationId xmlns:p14="http://schemas.microsoft.com/office/powerpoint/2010/main" val="147895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i="0"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11</a:t>
            </a:fld>
            <a:endParaRPr lang="en-US" dirty="0"/>
          </a:p>
        </p:txBody>
      </p:sp>
    </p:spTree>
    <p:extLst>
      <p:ext uri="{BB962C8B-B14F-4D97-AF65-F5344CB8AC3E}">
        <p14:creationId xmlns:p14="http://schemas.microsoft.com/office/powerpoint/2010/main" val="233171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12</a:t>
            </a:fld>
            <a:endParaRPr lang="en-US" dirty="0"/>
          </a:p>
        </p:txBody>
      </p:sp>
    </p:spTree>
    <p:extLst>
      <p:ext uri="{BB962C8B-B14F-4D97-AF65-F5344CB8AC3E}">
        <p14:creationId xmlns:p14="http://schemas.microsoft.com/office/powerpoint/2010/main" val="166783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13</a:t>
            </a:fld>
            <a:endParaRPr lang="en-US" dirty="0"/>
          </a:p>
        </p:txBody>
      </p:sp>
    </p:spTree>
    <p:extLst>
      <p:ext uri="{BB962C8B-B14F-4D97-AF65-F5344CB8AC3E}">
        <p14:creationId xmlns:p14="http://schemas.microsoft.com/office/powerpoint/2010/main" val="3097434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14</a:t>
            </a:fld>
            <a:endParaRPr lang="en-US" dirty="0"/>
          </a:p>
        </p:txBody>
      </p:sp>
    </p:spTree>
    <p:extLst>
      <p:ext uri="{BB962C8B-B14F-4D97-AF65-F5344CB8AC3E}">
        <p14:creationId xmlns:p14="http://schemas.microsoft.com/office/powerpoint/2010/main" val="3450733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15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16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17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18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1</a:t>
            </a:fld>
            <a:endParaRPr lang="en-US" dirty="0"/>
          </a:p>
        </p:txBody>
      </p:sp>
    </p:spTree>
    <p:extLst>
      <p:ext uri="{BB962C8B-B14F-4D97-AF65-F5344CB8AC3E}">
        <p14:creationId xmlns:p14="http://schemas.microsoft.com/office/powerpoint/2010/main" val="216845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19</a:t>
            </a:fld>
            <a:endParaRPr lang="en-US" dirty="0"/>
          </a:p>
        </p:txBody>
      </p:sp>
    </p:spTree>
    <p:extLst>
      <p:ext uri="{BB962C8B-B14F-4D97-AF65-F5344CB8AC3E}">
        <p14:creationId xmlns:p14="http://schemas.microsoft.com/office/powerpoint/2010/main" val="3537110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20</a:t>
            </a:fld>
            <a:endParaRPr lang="en-US" dirty="0"/>
          </a:p>
        </p:txBody>
      </p:sp>
    </p:spTree>
    <p:extLst>
      <p:ext uri="{BB962C8B-B14F-4D97-AF65-F5344CB8AC3E}">
        <p14:creationId xmlns:p14="http://schemas.microsoft.com/office/powerpoint/2010/main" val="3024145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21</a:t>
            </a:fld>
            <a:endParaRPr lang="en-US" dirty="0"/>
          </a:p>
        </p:txBody>
      </p:sp>
    </p:spTree>
    <p:extLst>
      <p:ext uri="{BB962C8B-B14F-4D97-AF65-F5344CB8AC3E}">
        <p14:creationId xmlns:p14="http://schemas.microsoft.com/office/powerpoint/2010/main" val="252817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347">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22</a:t>
            </a:fld>
            <a:endParaRPr lang="en-US" dirty="0"/>
          </a:p>
        </p:txBody>
      </p:sp>
    </p:spTree>
    <p:extLst>
      <p:ext uri="{BB962C8B-B14F-4D97-AF65-F5344CB8AC3E}">
        <p14:creationId xmlns:p14="http://schemas.microsoft.com/office/powerpoint/2010/main" val="5884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23</a:t>
            </a:fld>
            <a:endParaRPr lang="en-US" dirty="0"/>
          </a:p>
        </p:txBody>
      </p:sp>
    </p:spTree>
    <p:extLst>
      <p:ext uri="{BB962C8B-B14F-4D97-AF65-F5344CB8AC3E}">
        <p14:creationId xmlns:p14="http://schemas.microsoft.com/office/powerpoint/2010/main" val="544671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24</a:t>
            </a:fld>
            <a:endParaRPr lang="en-US" dirty="0"/>
          </a:p>
        </p:txBody>
      </p:sp>
    </p:spTree>
    <p:extLst>
      <p:ext uri="{BB962C8B-B14F-4D97-AF65-F5344CB8AC3E}">
        <p14:creationId xmlns:p14="http://schemas.microsoft.com/office/powerpoint/2010/main" val="3418106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25</a:t>
            </a:fld>
            <a:endParaRPr lang="en-US" dirty="0"/>
          </a:p>
        </p:txBody>
      </p:sp>
    </p:spTree>
    <p:extLst>
      <p:ext uri="{BB962C8B-B14F-4D97-AF65-F5344CB8AC3E}">
        <p14:creationId xmlns:p14="http://schemas.microsoft.com/office/powerpoint/2010/main" val="3418106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26</a:t>
            </a:fld>
            <a:endParaRPr lang="en-US" dirty="0"/>
          </a:p>
        </p:txBody>
      </p:sp>
    </p:spTree>
    <p:extLst>
      <p:ext uri="{BB962C8B-B14F-4D97-AF65-F5344CB8AC3E}">
        <p14:creationId xmlns:p14="http://schemas.microsoft.com/office/powerpoint/2010/main" val="621476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27</a:t>
            </a:fld>
            <a:endParaRPr lang="en-US" dirty="0"/>
          </a:p>
        </p:txBody>
      </p:sp>
    </p:spTree>
    <p:extLst>
      <p:ext uri="{BB962C8B-B14F-4D97-AF65-F5344CB8AC3E}">
        <p14:creationId xmlns:p14="http://schemas.microsoft.com/office/powerpoint/2010/main" val="1893806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28</a:t>
            </a:fld>
            <a:endParaRPr lang="en-US" dirty="0"/>
          </a:p>
        </p:txBody>
      </p:sp>
    </p:spTree>
    <p:extLst>
      <p:ext uri="{BB962C8B-B14F-4D97-AF65-F5344CB8AC3E}">
        <p14:creationId xmlns:p14="http://schemas.microsoft.com/office/powerpoint/2010/main" val="103397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2</a:t>
            </a:fld>
            <a:endParaRPr lang="en-US" dirty="0"/>
          </a:p>
        </p:txBody>
      </p:sp>
    </p:spTree>
    <p:extLst>
      <p:ext uri="{BB962C8B-B14F-4D97-AF65-F5344CB8AC3E}">
        <p14:creationId xmlns:p14="http://schemas.microsoft.com/office/powerpoint/2010/main" val="3272762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29</a:t>
            </a:fld>
            <a:endParaRPr lang="en-US" dirty="0"/>
          </a:p>
        </p:txBody>
      </p:sp>
    </p:spTree>
    <p:extLst>
      <p:ext uri="{BB962C8B-B14F-4D97-AF65-F5344CB8AC3E}">
        <p14:creationId xmlns:p14="http://schemas.microsoft.com/office/powerpoint/2010/main" val="279255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30</a:t>
            </a:fld>
            <a:endParaRPr lang="en-US" dirty="0"/>
          </a:p>
        </p:txBody>
      </p:sp>
    </p:spTree>
    <p:extLst>
      <p:ext uri="{BB962C8B-B14F-4D97-AF65-F5344CB8AC3E}">
        <p14:creationId xmlns:p14="http://schemas.microsoft.com/office/powerpoint/2010/main" val="738567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31</a:t>
            </a:fld>
            <a:endParaRPr lang="en-US" dirty="0"/>
          </a:p>
        </p:txBody>
      </p:sp>
    </p:spTree>
    <p:extLst>
      <p:ext uri="{BB962C8B-B14F-4D97-AF65-F5344CB8AC3E}">
        <p14:creationId xmlns:p14="http://schemas.microsoft.com/office/powerpoint/2010/main" val="1801624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32</a:t>
            </a:fld>
            <a:endParaRPr lang="en-US" dirty="0"/>
          </a:p>
        </p:txBody>
      </p:sp>
    </p:spTree>
    <p:extLst>
      <p:ext uri="{BB962C8B-B14F-4D97-AF65-F5344CB8AC3E}">
        <p14:creationId xmlns:p14="http://schemas.microsoft.com/office/powerpoint/2010/main" val="1710450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33</a:t>
            </a:fld>
            <a:endParaRPr lang="en-US" dirty="0"/>
          </a:p>
        </p:txBody>
      </p:sp>
    </p:spTree>
    <p:extLst>
      <p:ext uri="{BB962C8B-B14F-4D97-AF65-F5344CB8AC3E}">
        <p14:creationId xmlns:p14="http://schemas.microsoft.com/office/powerpoint/2010/main" val="828810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347">
              <a:defRPr/>
            </a:pPr>
            <a:endParaRPr lang="en-US" sz="1000"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34</a:t>
            </a:fld>
            <a:endParaRPr lang="en-US" dirty="0"/>
          </a:p>
        </p:txBody>
      </p:sp>
    </p:spTree>
    <p:extLst>
      <p:ext uri="{BB962C8B-B14F-4D97-AF65-F5344CB8AC3E}">
        <p14:creationId xmlns:p14="http://schemas.microsoft.com/office/powerpoint/2010/main" val="1555011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35</a:t>
            </a:fld>
            <a:endParaRPr lang="en-US" dirty="0"/>
          </a:p>
        </p:txBody>
      </p:sp>
    </p:spTree>
    <p:extLst>
      <p:ext uri="{BB962C8B-B14F-4D97-AF65-F5344CB8AC3E}">
        <p14:creationId xmlns:p14="http://schemas.microsoft.com/office/powerpoint/2010/main" val="486863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36</a:t>
            </a:fld>
            <a:endParaRPr lang="en-US" dirty="0"/>
          </a:p>
        </p:txBody>
      </p:sp>
    </p:spTree>
    <p:extLst>
      <p:ext uri="{BB962C8B-B14F-4D97-AF65-F5344CB8AC3E}">
        <p14:creationId xmlns:p14="http://schemas.microsoft.com/office/powerpoint/2010/main" val="2812916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37</a:t>
            </a:fld>
            <a:endParaRPr lang="en-US" dirty="0"/>
          </a:p>
        </p:txBody>
      </p:sp>
    </p:spTree>
    <p:extLst>
      <p:ext uri="{BB962C8B-B14F-4D97-AF65-F5344CB8AC3E}">
        <p14:creationId xmlns:p14="http://schemas.microsoft.com/office/powerpoint/2010/main" val="1536768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74385">
              <a:defRPr/>
            </a:pPr>
            <a:endParaRPr lang="en-US" b="0"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38</a:t>
            </a:fld>
            <a:endParaRPr lang="en-US" dirty="0"/>
          </a:p>
        </p:txBody>
      </p:sp>
    </p:spTree>
    <p:extLst>
      <p:ext uri="{BB962C8B-B14F-4D97-AF65-F5344CB8AC3E}">
        <p14:creationId xmlns:p14="http://schemas.microsoft.com/office/powerpoint/2010/main" val="362424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3</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39</a:t>
            </a:fld>
            <a:endParaRPr lang="en-US" dirty="0"/>
          </a:p>
        </p:txBody>
      </p:sp>
    </p:spTree>
    <p:extLst>
      <p:ext uri="{BB962C8B-B14F-4D97-AF65-F5344CB8AC3E}">
        <p14:creationId xmlns:p14="http://schemas.microsoft.com/office/powerpoint/2010/main" val="2395816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40</a:t>
            </a:fld>
            <a:endParaRPr lang="en-US" dirty="0"/>
          </a:p>
        </p:txBody>
      </p:sp>
    </p:spTree>
    <p:extLst>
      <p:ext uri="{BB962C8B-B14F-4D97-AF65-F5344CB8AC3E}">
        <p14:creationId xmlns:p14="http://schemas.microsoft.com/office/powerpoint/2010/main" val="3447667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41</a:t>
            </a:fld>
            <a:endParaRPr lang="en-US" dirty="0"/>
          </a:p>
        </p:txBody>
      </p:sp>
    </p:spTree>
    <p:extLst>
      <p:ext uri="{BB962C8B-B14F-4D97-AF65-F5344CB8AC3E}">
        <p14:creationId xmlns:p14="http://schemas.microsoft.com/office/powerpoint/2010/main" val="4076726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43</a:t>
            </a:fld>
            <a:endParaRPr lang="en-US" dirty="0"/>
          </a:p>
        </p:txBody>
      </p:sp>
    </p:spTree>
    <p:extLst>
      <p:ext uri="{BB962C8B-B14F-4D97-AF65-F5344CB8AC3E}">
        <p14:creationId xmlns:p14="http://schemas.microsoft.com/office/powerpoint/2010/main" val="2286011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44</a:t>
            </a:fld>
            <a:endParaRPr lang="en-US" dirty="0"/>
          </a:p>
        </p:txBody>
      </p:sp>
    </p:spTree>
    <p:extLst>
      <p:ext uri="{BB962C8B-B14F-4D97-AF65-F5344CB8AC3E}">
        <p14:creationId xmlns:p14="http://schemas.microsoft.com/office/powerpoint/2010/main" val="3447550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45</a:t>
            </a:fld>
            <a:endParaRPr lang="en-US" dirty="0"/>
          </a:p>
        </p:txBody>
      </p:sp>
    </p:spTree>
    <p:extLst>
      <p:ext uri="{BB962C8B-B14F-4D97-AF65-F5344CB8AC3E}">
        <p14:creationId xmlns:p14="http://schemas.microsoft.com/office/powerpoint/2010/main" val="632235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46</a:t>
            </a:fld>
            <a:endParaRPr lang="en-US" dirty="0"/>
          </a:p>
        </p:txBody>
      </p:sp>
    </p:spTree>
    <p:extLst>
      <p:ext uri="{BB962C8B-B14F-4D97-AF65-F5344CB8AC3E}">
        <p14:creationId xmlns:p14="http://schemas.microsoft.com/office/powerpoint/2010/main" val="2753792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47</a:t>
            </a:fld>
            <a:endParaRPr lang="en-US" dirty="0"/>
          </a:p>
        </p:txBody>
      </p:sp>
    </p:spTree>
    <p:extLst>
      <p:ext uri="{BB962C8B-B14F-4D97-AF65-F5344CB8AC3E}">
        <p14:creationId xmlns:p14="http://schemas.microsoft.com/office/powerpoint/2010/main" val="1553403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48</a:t>
            </a:fld>
            <a:endParaRPr lang="en-US" dirty="0"/>
          </a:p>
        </p:txBody>
      </p:sp>
    </p:spTree>
    <p:extLst>
      <p:ext uri="{BB962C8B-B14F-4D97-AF65-F5344CB8AC3E}">
        <p14:creationId xmlns:p14="http://schemas.microsoft.com/office/powerpoint/2010/main" val="3414705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49</a:t>
            </a:fld>
            <a:endParaRPr lang="en-US" dirty="0"/>
          </a:p>
        </p:txBody>
      </p:sp>
    </p:spTree>
    <p:extLst>
      <p:ext uri="{BB962C8B-B14F-4D97-AF65-F5344CB8AC3E}">
        <p14:creationId xmlns:p14="http://schemas.microsoft.com/office/powerpoint/2010/main" val="42992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4</a:t>
            </a:fld>
            <a:endParaRPr lang="en-US" dirty="0"/>
          </a:p>
        </p:txBody>
      </p:sp>
    </p:spTree>
    <p:extLst>
      <p:ext uri="{BB962C8B-B14F-4D97-AF65-F5344CB8AC3E}">
        <p14:creationId xmlns:p14="http://schemas.microsoft.com/office/powerpoint/2010/main" val="2785396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50</a:t>
            </a:fld>
            <a:endParaRPr lang="en-US" dirty="0"/>
          </a:p>
        </p:txBody>
      </p:sp>
    </p:spTree>
    <p:extLst>
      <p:ext uri="{BB962C8B-B14F-4D97-AF65-F5344CB8AC3E}">
        <p14:creationId xmlns:p14="http://schemas.microsoft.com/office/powerpoint/2010/main" val="3154204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51</a:t>
            </a:fld>
            <a:endParaRPr lang="en-US" dirty="0"/>
          </a:p>
        </p:txBody>
      </p:sp>
    </p:spTree>
    <p:extLst>
      <p:ext uri="{BB962C8B-B14F-4D97-AF65-F5344CB8AC3E}">
        <p14:creationId xmlns:p14="http://schemas.microsoft.com/office/powerpoint/2010/main" val="2681019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52</a:t>
            </a:fld>
            <a:endParaRPr lang="en-US" dirty="0"/>
          </a:p>
        </p:txBody>
      </p:sp>
    </p:spTree>
    <p:extLst>
      <p:ext uri="{BB962C8B-B14F-4D97-AF65-F5344CB8AC3E}">
        <p14:creationId xmlns:p14="http://schemas.microsoft.com/office/powerpoint/2010/main" val="55978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53</a:t>
            </a:fld>
            <a:endParaRPr lang="en-US" dirty="0"/>
          </a:p>
        </p:txBody>
      </p:sp>
    </p:spTree>
    <p:extLst>
      <p:ext uri="{BB962C8B-B14F-4D97-AF65-F5344CB8AC3E}">
        <p14:creationId xmlns:p14="http://schemas.microsoft.com/office/powerpoint/2010/main" val="3522046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54</a:t>
            </a:fld>
            <a:endParaRPr lang="en-US" dirty="0"/>
          </a:p>
        </p:txBody>
      </p:sp>
    </p:spTree>
    <p:extLst>
      <p:ext uri="{BB962C8B-B14F-4D97-AF65-F5344CB8AC3E}">
        <p14:creationId xmlns:p14="http://schemas.microsoft.com/office/powerpoint/2010/main" val="3972473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55</a:t>
            </a:fld>
            <a:endParaRPr lang="en-US" dirty="0"/>
          </a:p>
        </p:txBody>
      </p:sp>
    </p:spTree>
    <p:extLst>
      <p:ext uri="{BB962C8B-B14F-4D97-AF65-F5344CB8AC3E}">
        <p14:creationId xmlns:p14="http://schemas.microsoft.com/office/powerpoint/2010/main" val="107453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56</a:t>
            </a:fld>
            <a:endParaRPr lang="en-US" dirty="0"/>
          </a:p>
        </p:txBody>
      </p:sp>
    </p:spTree>
    <p:extLst>
      <p:ext uri="{BB962C8B-B14F-4D97-AF65-F5344CB8AC3E}">
        <p14:creationId xmlns:p14="http://schemas.microsoft.com/office/powerpoint/2010/main" val="36503766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57</a:t>
            </a:fld>
            <a:endParaRPr lang="en-US" dirty="0"/>
          </a:p>
        </p:txBody>
      </p:sp>
    </p:spTree>
    <p:extLst>
      <p:ext uri="{BB962C8B-B14F-4D97-AF65-F5344CB8AC3E}">
        <p14:creationId xmlns:p14="http://schemas.microsoft.com/office/powerpoint/2010/main" val="501346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58</a:t>
            </a:fld>
            <a:endParaRPr lang="en-US" dirty="0"/>
          </a:p>
        </p:txBody>
      </p:sp>
    </p:spTree>
    <p:extLst>
      <p:ext uri="{BB962C8B-B14F-4D97-AF65-F5344CB8AC3E}">
        <p14:creationId xmlns:p14="http://schemas.microsoft.com/office/powerpoint/2010/main" val="29873954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59</a:t>
            </a:fld>
            <a:endParaRPr lang="en-US" dirty="0"/>
          </a:p>
        </p:txBody>
      </p:sp>
    </p:spTree>
    <p:extLst>
      <p:ext uri="{BB962C8B-B14F-4D97-AF65-F5344CB8AC3E}">
        <p14:creationId xmlns:p14="http://schemas.microsoft.com/office/powerpoint/2010/main" val="20185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i="0" baseline="0" dirty="0" smtClean="0">
              <a:solidFill>
                <a:schemeClr val="tx1"/>
              </a:solidFill>
            </a:endParaRPr>
          </a:p>
        </p:txBody>
      </p:sp>
      <p:sp>
        <p:nvSpPr>
          <p:cNvPr id="4" name="Slide Number Placeholder 3"/>
          <p:cNvSpPr>
            <a:spLocks noGrp="1"/>
          </p:cNvSpPr>
          <p:nvPr>
            <p:ph type="sldNum" sz="quarter" idx="10"/>
          </p:nvPr>
        </p:nvSpPr>
        <p:spPr/>
        <p:txBody>
          <a:bodyPr/>
          <a:lstStyle/>
          <a:p>
            <a:fld id="{1F6356C0-4F4B-4D38-8F33-DAE251B1FF6E}" type="slidenum">
              <a:rPr lang="en-US" smtClean="0"/>
              <a:pPr/>
              <a:t>5</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60</a:t>
            </a:fld>
            <a:endParaRPr lang="en-US" dirty="0"/>
          </a:p>
        </p:txBody>
      </p:sp>
    </p:spTree>
    <p:extLst>
      <p:ext uri="{BB962C8B-B14F-4D97-AF65-F5344CB8AC3E}">
        <p14:creationId xmlns:p14="http://schemas.microsoft.com/office/powerpoint/2010/main" val="2461804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61</a:t>
            </a:fld>
            <a:endParaRPr lang="en-US" dirty="0"/>
          </a:p>
        </p:txBody>
      </p:sp>
    </p:spTree>
    <p:extLst>
      <p:ext uri="{BB962C8B-B14F-4D97-AF65-F5344CB8AC3E}">
        <p14:creationId xmlns:p14="http://schemas.microsoft.com/office/powerpoint/2010/main" val="24618046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62</a:t>
            </a:fld>
            <a:endParaRPr lang="en-US" dirty="0"/>
          </a:p>
        </p:txBody>
      </p:sp>
    </p:spTree>
    <p:extLst>
      <p:ext uri="{BB962C8B-B14F-4D97-AF65-F5344CB8AC3E}">
        <p14:creationId xmlns:p14="http://schemas.microsoft.com/office/powerpoint/2010/main" val="2461804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63</a:t>
            </a:fld>
            <a:endParaRPr lang="en-US" dirty="0"/>
          </a:p>
        </p:txBody>
      </p:sp>
    </p:spTree>
    <p:extLst>
      <p:ext uri="{BB962C8B-B14F-4D97-AF65-F5344CB8AC3E}">
        <p14:creationId xmlns:p14="http://schemas.microsoft.com/office/powerpoint/2010/main" val="2461804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64</a:t>
            </a:fld>
            <a:endParaRPr lang="en-US" dirty="0"/>
          </a:p>
        </p:txBody>
      </p:sp>
    </p:spTree>
    <p:extLst>
      <p:ext uri="{BB962C8B-B14F-4D97-AF65-F5344CB8AC3E}">
        <p14:creationId xmlns:p14="http://schemas.microsoft.com/office/powerpoint/2010/main" val="3474931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aseline="0" dirty="0" smtClean="0"/>
          </a:p>
        </p:txBody>
      </p:sp>
      <p:sp>
        <p:nvSpPr>
          <p:cNvPr id="4" name="Slide Number Placeholder 3"/>
          <p:cNvSpPr>
            <a:spLocks noGrp="1"/>
          </p:cNvSpPr>
          <p:nvPr>
            <p:ph type="sldNum" sz="quarter" idx="10"/>
          </p:nvPr>
        </p:nvSpPr>
        <p:spPr/>
        <p:txBody>
          <a:bodyPr/>
          <a:lstStyle/>
          <a:p>
            <a:fld id="{1F6356C0-4F4B-4D38-8F33-DAE251B1FF6E}" type="slidenum">
              <a:rPr lang="en-US" smtClean="0"/>
              <a:pPr/>
              <a:t>65</a:t>
            </a:fld>
            <a:endParaRPr lang="en-US" dirty="0"/>
          </a:p>
        </p:txBody>
      </p:sp>
    </p:spTree>
    <p:extLst>
      <p:ext uri="{BB962C8B-B14F-4D97-AF65-F5344CB8AC3E}">
        <p14:creationId xmlns:p14="http://schemas.microsoft.com/office/powerpoint/2010/main" val="2461804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66</a:t>
            </a:fld>
            <a:endParaRPr lang="en-US" dirty="0"/>
          </a:p>
        </p:txBody>
      </p:sp>
    </p:spTree>
    <p:extLst>
      <p:ext uri="{BB962C8B-B14F-4D97-AF65-F5344CB8AC3E}">
        <p14:creationId xmlns:p14="http://schemas.microsoft.com/office/powerpoint/2010/main" val="3065794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68</a:t>
            </a:fld>
            <a:endParaRPr lang="en-US" dirty="0"/>
          </a:p>
        </p:txBody>
      </p:sp>
    </p:spTree>
    <p:extLst>
      <p:ext uri="{BB962C8B-B14F-4D97-AF65-F5344CB8AC3E}">
        <p14:creationId xmlns:p14="http://schemas.microsoft.com/office/powerpoint/2010/main" val="32053185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69</a:t>
            </a:fld>
            <a:endParaRPr lang="en-US" dirty="0"/>
          </a:p>
        </p:txBody>
      </p:sp>
    </p:spTree>
    <p:extLst>
      <p:ext uri="{BB962C8B-B14F-4D97-AF65-F5344CB8AC3E}">
        <p14:creationId xmlns:p14="http://schemas.microsoft.com/office/powerpoint/2010/main" val="17652583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70</a:t>
            </a:fld>
            <a:endParaRPr lang="en-US" dirty="0"/>
          </a:p>
        </p:txBody>
      </p:sp>
    </p:spTree>
    <p:extLst>
      <p:ext uri="{BB962C8B-B14F-4D97-AF65-F5344CB8AC3E}">
        <p14:creationId xmlns:p14="http://schemas.microsoft.com/office/powerpoint/2010/main" val="541761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6</a:t>
            </a:fld>
            <a:endParaRPr lang="en-US" dirty="0"/>
          </a:p>
        </p:txBody>
      </p:sp>
    </p:spTree>
    <p:extLst>
      <p:ext uri="{BB962C8B-B14F-4D97-AF65-F5344CB8AC3E}">
        <p14:creationId xmlns:p14="http://schemas.microsoft.com/office/powerpoint/2010/main" val="56302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7</a:t>
            </a:fld>
            <a:endParaRPr lang="en-US" dirty="0"/>
          </a:p>
        </p:txBody>
      </p:sp>
    </p:spTree>
    <p:extLst>
      <p:ext uri="{BB962C8B-B14F-4D97-AF65-F5344CB8AC3E}">
        <p14:creationId xmlns:p14="http://schemas.microsoft.com/office/powerpoint/2010/main" val="186974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874385">
              <a:defRPr/>
            </a:pPr>
            <a:endParaRPr lang="en-US" dirty="0"/>
          </a:p>
        </p:txBody>
      </p:sp>
      <p:sp>
        <p:nvSpPr>
          <p:cNvPr id="4" name="Slide Number Placeholder 3"/>
          <p:cNvSpPr>
            <a:spLocks noGrp="1"/>
          </p:cNvSpPr>
          <p:nvPr>
            <p:ph type="sldNum" sz="quarter" idx="10"/>
          </p:nvPr>
        </p:nvSpPr>
        <p:spPr/>
        <p:txBody>
          <a:bodyPr/>
          <a:lstStyle/>
          <a:p>
            <a:fld id="{1F6356C0-4F4B-4D38-8F33-DAE251B1FF6E}" type="slidenum">
              <a:rPr lang="en-US" smtClean="0"/>
              <a:pPr/>
              <a:t>8</a:t>
            </a:fld>
            <a:endParaRPr lang="en-US" dirty="0"/>
          </a:p>
        </p:txBody>
      </p:sp>
    </p:spTree>
    <p:extLst>
      <p:ext uri="{BB962C8B-B14F-4D97-AF65-F5344CB8AC3E}">
        <p14:creationId xmlns:p14="http://schemas.microsoft.com/office/powerpoint/2010/main" val="136336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7"/>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4419600"/>
          </a:xfrm>
        </p:spPr>
        <p:txBody>
          <a:bodyPr/>
          <a:lstStyle>
            <a:lvl1pPr marL="284163" indent="-284163">
              <a:buSzPct val="140000"/>
              <a:buFont typeface="Wingdings" pitchFamily="2" charset="2"/>
              <a:buChar char="§"/>
              <a:defRPr sz="2000"/>
            </a:lvl1pPr>
            <a:lvl2pPr marL="569913" indent="-225425">
              <a:buSzPct val="140000"/>
              <a:buFont typeface="Arial" pitchFamily="34" charset="0"/>
              <a:buChar char="•"/>
              <a:tabLst/>
              <a:defRPr sz="2000"/>
            </a:lvl2pPr>
            <a:lvl3pPr marL="914400" indent="-227013">
              <a:spcBef>
                <a:spcPts val="600"/>
              </a:spcBef>
              <a:buSzPct val="140000"/>
              <a:tabLst/>
              <a:defRPr sz="2000"/>
            </a:lvl3pPr>
            <a:lvl4pPr marL="1317625" indent="-285750">
              <a:spcBef>
                <a:spcPts val="600"/>
              </a:spcBef>
              <a:buSzPct val="140000"/>
              <a:tabLst/>
              <a:defRPr sz="2000"/>
            </a:lvl4pPr>
            <a:lvl5pPr marL="1828800" indent="-22701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7"/>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7"/>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4"/>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7"/>
          <p:cNvSpPr/>
          <p:nvPr userDrawn="1"/>
        </p:nvSpPr>
        <p:spPr>
          <a:xfrm>
            <a:off x="7592141" y="6248400"/>
            <a:ext cx="1094659" cy="338554"/>
          </a:xfrm>
          <a:prstGeom prst="rect">
            <a:avLst/>
          </a:prstGeom>
        </p:spPr>
        <p:txBody>
          <a:bodyPr wrap="none">
            <a:spAutoFit/>
          </a:bodyPr>
          <a:lstStyle/>
          <a:p>
            <a:pPr algn="r" rtl="0" fontAlgn="base">
              <a:spcBef>
                <a:spcPct val="0"/>
              </a:spcBef>
              <a:spcAft>
                <a:spcPct val="0"/>
              </a:spcAft>
              <a:defRPr/>
            </a:pPr>
            <a:r>
              <a:rPr lang="en-US" sz="1600" b="1" i="0" kern="1200" baseline="0" dirty="0" smtClean="0">
                <a:solidFill>
                  <a:srgbClr val="F4F8FE"/>
                </a:solidFill>
                <a:latin typeface="Arial" charset="0"/>
                <a:ea typeface="+mn-ea"/>
                <a:cs typeface="+mn-cs"/>
              </a:rPr>
              <a:t>Visual </a:t>
            </a:r>
            <a:fld id="{167A036F-738C-4416-983E-5B04119587A4}" type="slidenum">
              <a:rPr lang="en-US" sz="1600" b="1" i="0" kern="1200" baseline="0" smtClean="0">
                <a:solidFill>
                  <a:srgbClr val="F4F8FE"/>
                </a:solidFill>
                <a:latin typeface="Arial" charset="0"/>
                <a:ea typeface="+mn-ea"/>
                <a:cs typeface="+mn-cs"/>
              </a:rPr>
              <a:pPr algn="r" rtl="0" fontAlgn="base">
                <a:spcBef>
                  <a:spcPct val="0"/>
                </a:spcBef>
                <a:spcAft>
                  <a:spcPct val="0"/>
                </a:spcAft>
                <a:defRPr/>
              </a:pPr>
              <a:t>‹#›</a:t>
            </a:fld>
            <a:endParaRPr lang="en-US" sz="1600" b="1" i="0" kern="1200" baseline="0" dirty="0">
              <a:solidFill>
                <a:srgbClr val="F4F8FE"/>
              </a:solidFill>
              <a:latin typeface="Arial" charset="0"/>
              <a:ea typeface="+mn-ea"/>
              <a:cs typeface="+mn-cs"/>
            </a:endParaRP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FEMA Visual Template"/>
          <p:cNvPicPr>
            <a:picLocks noChangeAspect="1" noChangeArrowheads="1"/>
          </p:cNvPicPr>
          <p:nvPr/>
        </p:nvPicPr>
        <p:blipFill>
          <a:blip r:embed="rId12" cstate="screen"/>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350837"/>
            <a:ext cx="8229600" cy="6397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dirty="0" smtClean="0"/>
          </a:p>
        </p:txBody>
      </p:sp>
      <p:sp>
        <p:nvSpPr>
          <p:cNvPr id="2052" name="Rectangle 3"/>
          <p:cNvSpPr>
            <a:spLocks noGrp="1" noChangeArrowheads="1"/>
          </p:cNvSpPr>
          <p:nvPr>
            <p:ph type="body" idx="1"/>
          </p:nvPr>
        </p:nvSpPr>
        <p:spPr bwMode="auto">
          <a:xfrm>
            <a:off x="457200" y="1295400"/>
            <a:ext cx="8229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buFont typeface="Wingdings" pitchFamily="2" charset="2"/>
              <a:buChar char="§"/>
            </a:pPr>
            <a:r>
              <a:rPr lang="en-US" dirty="0" smtClean="0"/>
              <a:t>Click to edit Master text styles</a:t>
            </a:r>
          </a:p>
          <a:p>
            <a:pPr marL="628650" lvl="1" indent="-284163">
              <a:tabLst/>
            </a:pPr>
            <a:r>
              <a:rPr lang="en-US" dirty="0" smtClean="0"/>
              <a:t>Second level</a:t>
            </a:r>
          </a:p>
          <a:p>
            <a:pPr lvl="2" indent="-227013">
              <a:tabLst/>
            </a:pPr>
            <a:r>
              <a:rPr lang="en-US" dirty="0" smtClean="0"/>
              <a:t>Third level</a:t>
            </a:r>
          </a:p>
          <a:p>
            <a:pPr marL="1317625" lvl="3" indent="-285750">
              <a:tabLst/>
            </a:pPr>
            <a:r>
              <a:rPr lang="en-US" dirty="0" smtClean="0"/>
              <a:t>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fld id="{36F7949E-FC39-447F-9B4F-A92E1216EA94}" type="datetime1">
              <a:rPr lang="en-US" smtClean="0">
                <a:solidFill>
                  <a:srgbClr val="000000"/>
                </a:solidFill>
              </a:rPr>
              <a:pPr fontAlgn="base">
                <a:spcBef>
                  <a:spcPct val="0"/>
                </a:spcBef>
                <a:spcAft>
                  <a:spcPct val="0"/>
                </a:spcAft>
                <a:defRPr/>
              </a:pPr>
              <a:t>3/13/2015</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dirty="0">
              <a:solidFill>
                <a:srgbClr val="000000"/>
              </a:solidFill>
            </a:endParaRPr>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0" i="0" baseline="0">
                <a:solidFill>
                  <a:srgbClr val="F4F8FE"/>
                </a:solidFill>
              </a:defRPr>
            </a:lvl1pPr>
          </a:lstStyle>
          <a:p>
            <a:pPr fontAlgn="base">
              <a:spcBef>
                <a:spcPct val="0"/>
              </a:spcBef>
              <a:spcAft>
                <a:spcPct val="0"/>
              </a:spcAft>
              <a:defRPr/>
            </a:pPr>
            <a:r>
              <a:rPr lang="en-US" dirty="0" smtClean="0"/>
              <a:t>Visual 1.</a:t>
            </a:r>
            <a:fld id="{167A036F-738C-4416-983E-5B04119587A4}" type="slidenum">
              <a:rPr lang="en-US" smtClean="0"/>
              <a:pPr fontAlgn="base">
                <a:spcBef>
                  <a:spcPct val="0"/>
                </a:spcBef>
                <a:spcAft>
                  <a:spcPct val="0"/>
                </a:spcAft>
                <a:defRPr/>
              </a:pPr>
              <a:t>‹#›</a:t>
            </a:fld>
            <a:endParaRPr lang="en-US" dirty="0"/>
          </a:p>
        </p:txBody>
      </p:sp>
      <p:pic>
        <p:nvPicPr>
          <p:cNvPr id="9" name="Picture 7" descr="FEMA Visual Template"/>
          <p:cNvPicPr>
            <a:picLocks noChangeAspect="1" noChangeArrowheads="1"/>
          </p:cNvPicPr>
          <p:nvPr userDrawn="1"/>
        </p:nvPicPr>
        <p:blipFill>
          <a:blip r:embed="rId12" cstate="screen"/>
          <a:srcRect/>
          <a:stretch>
            <a:fillRect/>
          </a:stretch>
        </p:blipFill>
        <p:spPr bwMode="auto">
          <a:xfrm>
            <a:off x="0" y="0"/>
            <a:ext cx="9144000" cy="6858000"/>
          </a:xfrm>
          <a:prstGeom prst="rect">
            <a:avLst/>
          </a:prstGeom>
          <a:noFill/>
          <a:ln w="9525">
            <a:noFill/>
            <a:miter lim="800000"/>
            <a:headEnd/>
            <a:tailEnd/>
          </a:ln>
        </p:spPr>
      </p:pic>
      <p:cxnSp>
        <p:nvCxnSpPr>
          <p:cNvPr id="10" name="Straight Connector 9"/>
          <p:cNvCxnSpPr/>
          <p:nvPr userDrawn="1"/>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7" r:id="rId6"/>
    <p:sldLayoutId id="2147483688" r:id="rId7"/>
    <p:sldLayoutId id="2147483689" r:id="rId8"/>
    <p:sldLayoutId id="2147483690" r:id="rId9"/>
    <p:sldLayoutId id="2147483691" r:id="rId10"/>
  </p:sldLayoutIdLst>
  <p:transition>
    <p:wipe dir="r"/>
  </p:transition>
  <p:hf hdr="0" ftr="0" dt="0"/>
  <p:txStyles>
    <p:titleStyle>
      <a:lvl1pPr algn="l" rtl="0" eaLnBrk="1" fontAlgn="base" hangingPunct="1">
        <a:lnSpc>
          <a:spcPct val="90000"/>
        </a:lnSpc>
        <a:spcBef>
          <a:spcPct val="0"/>
        </a:spcBef>
        <a:spcAft>
          <a:spcPct val="0"/>
        </a:spcAft>
        <a:defRPr sz="3800" b="1">
          <a:solidFill>
            <a:srgbClr val="000066"/>
          </a:solidFill>
          <a:latin typeface="+mj-lt"/>
          <a:ea typeface="+mj-ea"/>
          <a:cs typeface="+mj-cs"/>
        </a:defRPr>
      </a:lvl1pPr>
      <a:lvl2pPr algn="l" rtl="0" eaLnBrk="1" fontAlgn="base" hangingPunct="1">
        <a:spcBef>
          <a:spcPct val="0"/>
        </a:spcBef>
        <a:spcAft>
          <a:spcPct val="0"/>
        </a:spcAft>
        <a:defRPr sz="3800" b="1">
          <a:solidFill>
            <a:srgbClr val="000066"/>
          </a:solidFill>
          <a:latin typeface="Times New Roman" pitchFamily="18" charset="0"/>
          <a:cs typeface="Arial" charset="0"/>
        </a:defRPr>
      </a:lvl2pPr>
      <a:lvl3pPr algn="l" rtl="0" eaLnBrk="1" fontAlgn="base" hangingPunct="1">
        <a:spcBef>
          <a:spcPct val="0"/>
        </a:spcBef>
        <a:spcAft>
          <a:spcPct val="0"/>
        </a:spcAft>
        <a:defRPr sz="3800" b="1">
          <a:solidFill>
            <a:srgbClr val="000066"/>
          </a:solidFill>
          <a:latin typeface="Times New Roman" pitchFamily="18" charset="0"/>
          <a:cs typeface="Arial" charset="0"/>
        </a:defRPr>
      </a:lvl3pPr>
      <a:lvl4pPr algn="l" rtl="0" eaLnBrk="1" fontAlgn="base" hangingPunct="1">
        <a:spcBef>
          <a:spcPct val="0"/>
        </a:spcBef>
        <a:spcAft>
          <a:spcPct val="0"/>
        </a:spcAft>
        <a:defRPr sz="3800" b="1">
          <a:solidFill>
            <a:srgbClr val="000066"/>
          </a:solidFill>
          <a:latin typeface="Times New Roman" pitchFamily="18" charset="0"/>
          <a:cs typeface="Arial" charset="0"/>
        </a:defRPr>
      </a:lvl4pPr>
      <a:lvl5pPr algn="l" rtl="0" eaLnBrk="1" fontAlgn="base" hangingPunct="1">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marL="342900" indent="-342900" algn="l" rtl="0" eaLnBrk="1" fontAlgn="base" hangingPunct="1">
        <a:spcBef>
          <a:spcPts val="1200"/>
        </a:spcBef>
        <a:spcAft>
          <a:spcPct val="0"/>
        </a:spcAft>
        <a:buChar char="•"/>
        <a:tabLst>
          <a:tab pos="401638" algn="l"/>
        </a:tabLst>
        <a:defRPr lang="en-US" sz="2800" b="1" smtClean="0">
          <a:solidFill>
            <a:srgbClr val="000066"/>
          </a:solidFill>
          <a:latin typeface="+mn-lt"/>
          <a:ea typeface="+mn-ea"/>
          <a:cs typeface="+mn-cs"/>
        </a:defRPr>
      </a:lvl1pPr>
      <a:lvl2pPr marL="457200" indent="-342900" algn="l" rtl="0" eaLnBrk="1" fontAlgn="base" hangingPunct="1">
        <a:spcBef>
          <a:spcPts val="600"/>
        </a:spcBef>
        <a:spcAft>
          <a:spcPct val="0"/>
        </a:spcAft>
        <a:buFont typeface="Wingdings" pitchFamily="2" charset="2"/>
        <a:buChar char="§"/>
        <a:tabLst>
          <a:tab pos="401638" algn="l"/>
        </a:tabLst>
        <a:defRPr lang="en-US" sz="2800" b="1" smtClean="0">
          <a:solidFill>
            <a:srgbClr val="000066"/>
          </a:solidFill>
          <a:latin typeface="+mn-lt"/>
          <a:cs typeface="+mn-cs"/>
        </a:defRPr>
      </a:lvl2pPr>
      <a:lvl3pPr marL="914400" indent="-342900" algn="l" rtl="0" eaLnBrk="1" fontAlgn="base" hangingPunct="1">
        <a:spcBef>
          <a:spcPts val="0"/>
        </a:spcBef>
        <a:spcAft>
          <a:spcPct val="0"/>
        </a:spcAft>
        <a:buFont typeface="Wingdings" pitchFamily="2" charset="2"/>
        <a:buChar char="§"/>
        <a:tabLst>
          <a:tab pos="401638" algn="l"/>
        </a:tabLst>
        <a:defRPr lang="en-US" sz="2800" b="1" smtClean="0">
          <a:solidFill>
            <a:srgbClr val="000066"/>
          </a:solidFill>
          <a:latin typeface="+mn-lt"/>
          <a:cs typeface="+mn-cs"/>
        </a:defRPr>
      </a:lvl3pPr>
      <a:lvl4pPr marL="1371600" indent="-342900" algn="l" rtl="0" eaLnBrk="1" fontAlgn="base" hangingPunct="1">
        <a:spcBef>
          <a:spcPts val="0"/>
        </a:spcBef>
        <a:spcAft>
          <a:spcPct val="0"/>
        </a:spcAft>
        <a:buFont typeface="Wingdings" pitchFamily="2" charset="2"/>
        <a:buChar char="§"/>
        <a:tabLst>
          <a:tab pos="401638" algn="l"/>
        </a:tabLst>
        <a:defRPr lang="en-US" sz="2800" b="1" smtClean="0">
          <a:solidFill>
            <a:srgbClr val="000066"/>
          </a:solidFill>
          <a:latin typeface="+mn-lt"/>
          <a:cs typeface="+mn-cs"/>
        </a:defRPr>
      </a:lvl4pPr>
      <a:lvl5pPr marL="21748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fema.gov/multi-hazard-mitigation-plannin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s://www.fema.gov/media-library/assets/documents/34953" TargetMode="External"/><Relationship Id="rId4" Type="http://schemas.openxmlformats.org/officeDocument/2006/relationships/hyperlink" Target="https://www.fema.gov/risk-mapping-assessment-planning/regional-contact-information"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685800" y="1371599"/>
            <a:ext cx="7772400" cy="2228851"/>
          </a:xfrm>
        </p:spPr>
        <p:txBody>
          <a:bodyPr/>
          <a:lstStyle/>
          <a:p>
            <a:r>
              <a:rPr lang="en-US" dirty="0" smtClean="0"/>
              <a:t>IS-328</a:t>
            </a:r>
            <a:br>
              <a:rPr lang="en-US" dirty="0" smtClean="0"/>
            </a:br>
            <a:r>
              <a:rPr lang="en-US" dirty="0" smtClean="0"/>
              <a:t/>
            </a:r>
            <a:br>
              <a:rPr lang="en-US" dirty="0" smtClean="0"/>
            </a:br>
            <a:r>
              <a:rPr lang="en-US" dirty="0" smtClean="0"/>
              <a:t>Plan Review for Local Mitigation Plans</a:t>
            </a:r>
          </a:p>
        </p:txBody>
      </p:sp>
      <p:pic>
        <p:nvPicPr>
          <p:cNvPr id="3" name="Picture 2" descr="Elevated one story house." title="Hou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200400"/>
            <a:ext cx="3657600" cy="2431915"/>
          </a:xfrm>
          <a:prstGeom prst="rect">
            <a:avLst/>
          </a:prstGeom>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Review Procedure</a:t>
            </a:r>
            <a:endParaRPr lang="en-US" dirty="0"/>
          </a:p>
        </p:txBody>
      </p:sp>
      <p:graphicFrame>
        <p:nvGraphicFramePr>
          <p:cNvPr id="4" name="Content Placeholder 3" descr="1. Local community prepares plan and submits to state.&#10;2. SHMO reviews plan and returns to local community or submits to FEMA.&#10;3. FEMA reviews plan. Approved/Approvable, Pending Adoption/Not Approved." title="Plan Review Procedure."/>
          <p:cNvGraphicFramePr>
            <a:graphicFrameLocks noGrp="1"/>
          </p:cNvGraphicFramePr>
          <p:nvPr>
            <p:ph idx="1"/>
            <p:extLst>
              <p:ext uri="{D42A27DB-BD31-4B8C-83A1-F6EECF244321}">
                <p14:modId xmlns:p14="http://schemas.microsoft.com/office/powerpoint/2010/main" val="3834968171"/>
              </p:ext>
            </p:extLst>
          </p:nvPr>
        </p:nvGraphicFramePr>
        <p:xfrm>
          <a:off x="457200" y="1219200"/>
          <a:ext cx="8229600" cy="437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9569087"/>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Notes</a:t>
            </a:r>
            <a:endParaRPr lang="en-US" dirty="0"/>
          </a:p>
        </p:txBody>
      </p:sp>
      <p:sp>
        <p:nvSpPr>
          <p:cNvPr id="3" name="Content Placeholder 2"/>
          <p:cNvSpPr>
            <a:spLocks noGrp="1"/>
          </p:cNvSpPr>
          <p:nvPr>
            <p:ph idx="1"/>
          </p:nvPr>
        </p:nvSpPr>
        <p:spPr/>
        <p:txBody>
          <a:bodyPr/>
          <a:lstStyle/>
          <a:p>
            <a:r>
              <a:rPr lang="en-US" dirty="0" smtClean="0"/>
              <a:t>Timing </a:t>
            </a:r>
          </a:p>
          <a:p>
            <a:r>
              <a:rPr lang="en-US" dirty="0" smtClean="0"/>
              <a:t>Communications</a:t>
            </a:r>
          </a:p>
          <a:p>
            <a:r>
              <a:rPr lang="en-US" dirty="0" smtClean="0"/>
              <a:t>Submittal</a:t>
            </a:r>
          </a:p>
          <a:p>
            <a:r>
              <a:rPr lang="en-US" dirty="0" smtClean="0"/>
              <a:t>Review and Revisions</a:t>
            </a:r>
          </a:p>
          <a:p>
            <a:r>
              <a:rPr lang="en-US" dirty="0" smtClean="0"/>
              <a:t>Approval and Adoption</a:t>
            </a:r>
          </a:p>
          <a:p>
            <a:endParaRPr lang="en-US" dirty="0"/>
          </a:p>
        </p:txBody>
      </p:sp>
    </p:spTree>
    <p:extLst>
      <p:ext uri="{BB962C8B-B14F-4D97-AF65-F5344CB8AC3E}">
        <p14:creationId xmlns:p14="http://schemas.microsoft.com/office/powerpoint/2010/main" val="536854310"/>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Authority</a:t>
            </a:r>
            <a:endParaRPr lang="en-US" dirty="0"/>
          </a:p>
        </p:txBody>
      </p:sp>
      <p:sp>
        <p:nvSpPr>
          <p:cNvPr id="3" name="Content Placeholder 2"/>
          <p:cNvSpPr>
            <a:spLocks noGrp="1"/>
          </p:cNvSpPr>
          <p:nvPr>
            <p:ph idx="1"/>
          </p:nvPr>
        </p:nvSpPr>
        <p:spPr/>
        <p:txBody>
          <a:bodyPr/>
          <a:lstStyle/>
          <a:p>
            <a:pPr marL="0" indent="0">
              <a:buNone/>
            </a:pPr>
            <a:r>
              <a:rPr lang="en-US" dirty="0" smtClean="0"/>
              <a:t>Congress established requirements for mitigation plans</a:t>
            </a:r>
          </a:p>
          <a:p>
            <a:r>
              <a:rPr lang="en-US" dirty="0" smtClean="0"/>
              <a:t>Section 322 of the Robert T. Stafford Disaster Relief and Emergency Assistance Act (Stafford Act), as amended</a:t>
            </a:r>
          </a:p>
          <a:p>
            <a:r>
              <a:rPr lang="en-US" dirty="0" smtClean="0"/>
              <a:t>The National Flood Insurance Act of 1968 (NFIA), as amended</a:t>
            </a:r>
          </a:p>
          <a:p>
            <a:r>
              <a:rPr lang="en-US" dirty="0" smtClean="0"/>
              <a:t>Title 44 Code of Federal Regulations Section 201.6 </a:t>
            </a:r>
            <a:br>
              <a:rPr lang="en-US" dirty="0" smtClean="0"/>
            </a:br>
            <a:r>
              <a:rPr lang="en-US" dirty="0" smtClean="0"/>
              <a:t>(44 CFR 201.6)</a:t>
            </a:r>
          </a:p>
        </p:txBody>
      </p:sp>
    </p:spTree>
    <p:extLst>
      <p:ext uri="{BB962C8B-B14F-4D97-AF65-F5344CB8AC3E}">
        <p14:creationId xmlns:p14="http://schemas.microsoft.com/office/powerpoint/2010/main" val="909818616"/>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295400"/>
            <a:ext cx="4114800" cy="4419600"/>
          </a:xfrm>
        </p:spPr>
        <p:txBody>
          <a:bodyPr/>
          <a:lstStyle/>
          <a:p>
            <a:r>
              <a:rPr lang="en-US" dirty="0" smtClean="0"/>
              <a:t>The Background section provided information about:</a:t>
            </a:r>
          </a:p>
          <a:p>
            <a:pPr lvl="1"/>
            <a:r>
              <a:rPr lang="en-US" dirty="0" smtClean="0"/>
              <a:t>Hazard mitigation</a:t>
            </a:r>
          </a:p>
          <a:p>
            <a:pPr lvl="1"/>
            <a:r>
              <a:rPr lang="en-US" dirty="0" smtClean="0"/>
              <a:t>Mitigation planning process</a:t>
            </a:r>
          </a:p>
          <a:p>
            <a:pPr lvl="1"/>
            <a:r>
              <a:rPr lang="en-US" dirty="0" smtClean="0"/>
              <a:t>Legislative authority</a:t>
            </a:r>
          </a:p>
          <a:p>
            <a:pPr lvl="1"/>
            <a:r>
              <a:rPr lang="en-US" dirty="0" smtClean="0"/>
              <a:t>Roles and responsibilities of local communities, </a:t>
            </a:r>
            <a:br>
              <a:rPr lang="en-US" dirty="0" smtClean="0"/>
            </a:br>
            <a:r>
              <a:rPr lang="en-US" dirty="0" smtClean="0"/>
              <a:t>State, or FEMA </a:t>
            </a:r>
          </a:p>
          <a:p>
            <a:r>
              <a:rPr lang="en-US" dirty="0" smtClean="0"/>
              <a:t>Questions? </a:t>
            </a:r>
            <a:endParaRPr lang="en-US" dirty="0"/>
          </a:p>
        </p:txBody>
      </p:sp>
      <p:pic>
        <p:nvPicPr>
          <p:cNvPr id="4" name="Picture 3" descr="Two story elevated house has windows covered up with plywood for protection from storm." title="House with boarded up window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968" y="1299754"/>
            <a:ext cx="4361232" cy="3272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960865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Guiding Principles</a:t>
            </a:r>
            <a:endParaRPr lang="en-US" dirty="0"/>
          </a:p>
        </p:txBody>
      </p:sp>
      <p:sp>
        <p:nvSpPr>
          <p:cNvPr id="3" name="Content Placeholder 2"/>
          <p:cNvSpPr>
            <a:spLocks noGrp="1"/>
          </p:cNvSpPr>
          <p:nvPr>
            <p:ph idx="1"/>
          </p:nvPr>
        </p:nvSpPr>
        <p:spPr/>
        <p:txBody>
          <a:bodyPr/>
          <a:lstStyle/>
          <a:p>
            <a:r>
              <a:rPr lang="en-US" dirty="0" smtClean="0"/>
              <a:t>This section covers the five Guiding Principles for </a:t>
            </a:r>
            <a:br>
              <a:rPr lang="en-US" dirty="0" smtClean="0"/>
            </a:br>
            <a:r>
              <a:rPr lang="en-US" dirty="0" smtClean="0"/>
              <a:t>plan </a:t>
            </a:r>
            <a:r>
              <a:rPr lang="en-US" dirty="0"/>
              <a:t>r</a:t>
            </a:r>
            <a:r>
              <a:rPr lang="en-US" dirty="0" smtClean="0"/>
              <a:t>eviewers </a:t>
            </a:r>
          </a:p>
          <a:p>
            <a:pPr lvl="1"/>
            <a:r>
              <a:rPr lang="en-US" dirty="0" smtClean="0"/>
              <a:t>Guiding Principle #1: Focus on the mitigation strategy</a:t>
            </a:r>
          </a:p>
          <a:p>
            <a:pPr lvl="1"/>
            <a:r>
              <a:rPr lang="en-US" dirty="0" smtClean="0"/>
              <a:t>Guiding Principle #2: Review for intent as well as compliance</a:t>
            </a:r>
          </a:p>
          <a:p>
            <a:pPr lvl="1"/>
            <a:r>
              <a:rPr lang="en-US" dirty="0" smtClean="0"/>
              <a:t>Guiding Principle #3: Understand that the process is as important as the plan itself</a:t>
            </a:r>
          </a:p>
          <a:p>
            <a:pPr lvl="1"/>
            <a:r>
              <a:rPr lang="en-US" dirty="0" smtClean="0"/>
              <a:t>Guiding Principle #4: Understand that this is the </a:t>
            </a:r>
            <a:br>
              <a:rPr lang="en-US" dirty="0" smtClean="0"/>
            </a:br>
            <a:r>
              <a:rPr lang="en-US" dirty="0" smtClean="0"/>
              <a:t>community’s plan</a:t>
            </a:r>
          </a:p>
          <a:p>
            <a:pPr lvl="1"/>
            <a:r>
              <a:rPr lang="en-US" dirty="0" smtClean="0"/>
              <a:t>Guiding Principle #5: Use the plan review to </a:t>
            </a:r>
            <a:br>
              <a:rPr lang="en-US" dirty="0" smtClean="0"/>
            </a:br>
            <a:r>
              <a:rPr lang="en-US" dirty="0" smtClean="0"/>
              <a:t>foster relationships</a:t>
            </a:r>
          </a:p>
        </p:txBody>
      </p:sp>
    </p:spTree>
    <p:extLst>
      <p:ext uri="{BB962C8B-B14F-4D97-AF65-F5344CB8AC3E}">
        <p14:creationId xmlns:p14="http://schemas.microsoft.com/office/powerpoint/2010/main" val="2074647145"/>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 #1 </a:t>
            </a:r>
            <a:endParaRPr lang="en-US" dirty="0"/>
          </a:p>
        </p:txBody>
      </p:sp>
      <p:sp>
        <p:nvSpPr>
          <p:cNvPr id="3" name="Content Placeholder 2"/>
          <p:cNvSpPr>
            <a:spLocks noGrp="1"/>
          </p:cNvSpPr>
          <p:nvPr>
            <p:ph idx="1"/>
          </p:nvPr>
        </p:nvSpPr>
        <p:spPr>
          <a:xfrm>
            <a:off x="457200" y="1295400"/>
            <a:ext cx="3581400" cy="4419600"/>
          </a:xfrm>
        </p:spPr>
        <p:txBody>
          <a:bodyPr/>
          <a:lstStyle/>
          <a:p>
            <a:pPr marL="0" indent="0">
              <a:buNone/>
            </a:pPr>
            <a:r>
              <a:rPr lang="en-US" dirty="0" smtClean="0"/>
              <a:t>Focus on the mitigation strategy  </a:t>
            </a:r>
          </a:p>
          <a:p>
            <a:r>
              <a:rPr lang="en-US" dirty="0" smtClean="0"/>
              <a:t>Emphasize actions and implementation</a:t>
            </a:r>
          </a:p>
          <a:p>
            <a:r>
              <a:rPr lang="en-US" dirty="0" smtClean="0"/>
              <a:t>Purpose of the planning process is to develop a sound mitigation strategy that will be effective in reducing losses </a:t>
            </a:r>
          </a:p>
        </p:txBody>
      </p:sp>
      <p:pic>
        <p:nvPicPr>
          <p:cNvPr id="6" name="Picture 5" descr="People are gathered outside of the building on balconies and in the parking lot." title="Cameron Parish Library in Louisian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1" y="1295401"/>
            <a:ext cx="4698690" cy="335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4085091"/>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 #2</a:t>
            </a:r>
            <a:endParaRPr lang="en-US" dirty="0"/>
          </a:p>
        </p:txBody>
      </p:sp>
      <p:sp>
        <p:nvSpPr>
          <p:cNvPr id="3" name="Content Placeholder 2"/>
          <p:cNvSpPr>
            <a:spLocks noGrp="1"/>
          </p:cNvSpPr>
          <p:nvPr>
            <p:ph idx="1"/>
          </p:nvPr>
        </p:nvSpPr>
        <p:spPr>
          <a:xfrm>
            <a:off x="457200" y="1343025"/>
            <a:ext cx="2819400" cy="3990975"/>
          </a:xfrm>
        </p:spPr>
        <p:txBody>
          <a:bodyPr/>
          <a:lstStyle/>
          <a:p>
            <a:pPr marL="0" lvl="2">
              <a:buNone/>
            </a:pPr>
            <a:r>
              <a:rPr lang="en-US" sz="2000" b="1" dirty="0" smtClean="0"/>
              <a:t>Review for intent as well as compliance</a:t>
            </a:r>
          </a:p>
          <a:p>
            <a:pPr marL="342900" lvl="2"/>
            <a:r>
              <a:rPr lang="en-US" sz="2000" b="1" dirty="0" smtClean="0"/>
              <a:t>Required revisions should lead to substantial improvements in the strategy</a:t>
            </a:r>
          </a:p>
          <a:p>
            <a:endParaRPr lang="en-US" dirty="0"/>
          </a:p>
        </p:txBody>
      </p:sp>
      <p:pic>
        <p:nvPicPr>
          <p:cNvPr id="4" name="Picture 3" descr="Building with signs indicating that it is a tornado shelter." title="Bui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4846" y="1295400"/>
            <a:ext cx="5158154" cy="335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666676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 #3</a:t>
            </a:r>
            <a:endParaRPr lang="en-US" dirty="0"/>
          </a:p>
        </p:txBody>
      </p:sp>
      <p:sp>
        <p:nvSpPr>
          <p:cNvPr id="3" name="Content Placeholder 2"/>
          <p:cNvSpPr>
            <a:spLocks noGrp="1"/>
          </p:cNvSpPr>
          <p:nvPr>
            <p:ph idx="1"/>
          </p:nvPr>
        </p:nvSpPr>
        <p:spPr>
          <a:xfrm>
            <a:off x="457200" y="1343025"/>
            <a:ext cx="3276600" cy="4981575"/>
          </a:xfrm>
        </p:spPr>
        <p:txBody>
          <a:bodyPr/>
          <a:lstStyle/>
          <a:p>
            <a:pPr marL="0" lvl="2">
              <a:buNone/>
            </a:pPr>
            <a:r>
              <a:rPr lang="en-US" sz="2000" b="1" dirty="0" smtClean="0"/>
              <a:t>Understand that the process of developing a local hazard mitigation plan is as important as the plan itself</a:t>
            </a:r>
          </a:p>
          <a:p>
            <a:pPr marL="342900" lvl="2"/>
            <a:r>
              <a:rPr lang="en-US" sz="2000" b="1" dirty="0" smtClean="0"/>
              <a:t>Process is not defined by FEMA</a:t>
            </a:r>
          </a:p>
          <a:p>
            <a:pPr marL="342900" lvl="2"/>
            <a:r>
              <a:rPr lang="en-US" sz="2000" b="1" dirty="0" smtClean="0"/>
              <a:t>Process is defined locally</a:t>
            </a:r>
          </a:p>
          <a:p>
            <a:endParaRPr lang="en-US" dirty="0"/>
          </a:p>
        </p:txBody>
      </p:sp>
      <p:pic>
        <p:nvPicPr>
          <p:cNvPr id="5" name="Picture 4" descr="Community gathered in a fire department building for a meeting." title="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290960"/>
            <a:ext cx="4764438" cy="31703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3187307"/>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 #4</a:t>
            </a:r>
            <a:endParaRPr lang="en-US" dirty="0"/>
          </a:p>
        </p:txBody>
      </p:sp>
      <p:sp>
        <p:nvSpPr>
          <p:cNvPr id="3" name="Content Placeholder 2"/>
          <p:cNvSpPr>
            <a:spLocks noGrp="1"/>
          </p:cNvSpPr>
          <p:nvPr>
            <p:ph idx="1"/>
          </p:nvPr>
        </p:nvSpPr>
        <p:spPr>
          <a:xfrm>
            <a:off x="457200" y="1343025"/>
            <a:ext cx="3048000" cy="4905375"/>
          </a:xfrm>
        </p:spPr>
        <p:txBody>
          <a:bodyPr/>
          <a:lstStyle/>
          <a:p>
            <a:pPr marL="0" lvl="2">
              <a:buNone/>
            </a:pPr>
            <a:r>
              <a:rPr lang="en-US" sz="2000" b="1" dirty="0" smtClean="0"/>
              <a:t>Understand that this is the community’s plan</a:t>
            </a:r>
          </a:p>
          <a:p>
            <a:pPr marL="342900" lvl="2"/>
            <a:r>
              <a:rPr lang="en-US" sz="2000" b="1" dirty="0" smtClean="0"/>
              <a:t>FEMA does not require that plans have a particular organization</a:t>
            </a:r>
          </a:p>
          <a:p>
            <a:endParaRPr lang="en-US" dirty="0"/>
          </a:p>
        </p:txBody>
      </p:sp>
      <p:pic>
        <p:nvPicPr>
          <p:cNvPr id="5" name="Picture 4" descr="Heavy machinery demolishing a house." title="Demoli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9139" y="1297575"/>
            <a:ext cx="5063861" cy="33669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6645157"/>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 #5</a:t>
            </a:r>
            <a:endParaRPr lang="en-US" dirty="0"/>
          </a:p>
        </p:txBody>
      </p:sp>
      <p:sp>
        <p:nvSpPr>
          <p:cNvPr id="3" name="Content Placeholder 2"/>
          <p:cNvSpPr>
            <a:spLocks noGrp="1"/>
          </p:cNvSpPr>
          <p:nvPr>
            <p:ph idx="1"/>
          </p:nvPr>
        </p:nvSpPr>
        <p:spPr>
          <a:xfrm>
            <a:off x="457200" y="1343025"/>
            <a:ext cx="2971800" cy="4275455"/>
          </a:xfrm>
        </p:spPr>
        <p:txBody>
          <a:bodyPr/>
          <a:lstStyle/>
          <a:p>
            <a:pPr marL="0" lvl="2">
              <a:buNone/>
            </a:pPr>
            <a:r>
              <a:rPr lang="en-US" sz="2000" b="1" dirty="0" smtClean="0"/>
              <a:t>Use the plan review to foster relationships</a:t>
            </a:r>
          </a:p>
          <a:p>
            <a:pPr marL="342900" lvl="2"/>
            <a:r>
              <a:rPr lang="en-US" sz="2000" b="1" dirty="0" smtClean="0"/>
              <a:t>FEMA, State, and local community officials work together</a:t>
            </a:r>
          </a:p>
          <a:p>
            <a:endParaRPr lang="en-US" dirty="0"/>
          </a:p>
        </p:txBody>
      </p:sp>
      <p:pic>
        <p:nvPicPr>
          <p:cNvPr id="4" name="Picture 3" descr="FEMA and other community officials outside on sidewalk outside of a house." title="Community officia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299754"/>
            <a:ext cx="4705223" cy="4170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13411617"/>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a:t>
            </a:r>
            <a:endParaRPr lang="en-US" dirty="0"/>
          </a:p>
        </p:txBody>
      </p:sp>
      <p:sp>
        <p:nvSpPr>
          <p:cNvPr id="3" name="Content Placeholder 2"/>
          <p:cNvSpPr>
            <a:spLocks noGrp="1"/>
          </p:cNvSpPr>
          <p:nvPr>
            <p:ph idx="1"/>
          </p:nvPr>
        </p:nvSpPr>
        <p:spPr/>
        <p:txBody>
          <a:bodyPr/>
          <a:lstStyle/>
          <a:p>
            <a:r>
              <a:rPr lang="en-US" dirty="0" smtClean="0"/>
              <a:t>Emergency exits</a:t>
            </a:r>
          </a:p>
          <a:p>
            <a:r>
              <a:rPr lang="en-US" dirty="0" smtClean="0"/>
              <a:t>Restrooms</a:t>
            </a:r>
          </a:p>
          <a:p>
            <a:r>
              <a:rPr lang="en-US" dirty="0" smtClean="0"/>
              <a:t>Cell phones</a:t>
            </a:r>
          </a:p>
          <a:p>
            <a:r>
              <a:rPr lang="en-US" dirty="0" smtClean="0"/>
              <a:t>Course materials</a:t>
            </a:r>
            <a:endParaRPr lang="en-US" dirty="0"/>
          </a:p>
        </p:txBody>
      </p:sp>
      <p:pic>
        <p:nvPicPr>
          <p:cNvPr id="4" name="Picture 3" descr="Single family homes, most of which are elevated, on the coast." title="Single family hom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304109"/>
            <a:ext cx="5253446" cy="349571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2548374"/>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 Approach</a:t>
            </a:r>
            <a:endParaRPr lang="en-US" dirty="0"/>
          </a:p>
        </p:txBody>
      </p:sp>
      <p:sp>
        <p:nvSpPr>
          <p:cNvPr id="3" name="Content Placeholder 2"/>
          <p:cNvSpPr>
            <a:spLocks noGrp="1"/>
          </p:cNvSpPr>
          <p:nvPr>
            <p:ph idx="1"/>
          </p:nvPr>
        </p:nvSpPr>
        <p:spPr/>
        <p:txBody>
          <a:bodyPr/>
          <a:lstStyle/>
          <a:p>
            <a:r>
              <a:rPr lang="en-US" dirty="0" smtClean="0"/>
              <a:t>The FEMA approach to mitigation planning is performance  based and identifies generally what should happen and what should be documented in the plan</a:t>
            </a:r>
          </a:p>
          <a:p>
            <a:r>
              <a:rPr lang="en-US" dirty="0"/>
              <a:t>T</a:t>
            </a:r>
            <a:r>
              <a:rPr lang="en-US" dirty="0" smtClean="0"/>
              <a:t>he FEMA approach is not prescriptive and does not specify exactly how the planning process should be conducted.  </a:t>
            </a:r>
            <a:endParaRPr lang="en-US" dirty="0"/>
          </a:p>
        </p:txBody>
      </p:sp>
    </p:spTree>
    <p:extLst>
      <p:ext uri="{BB962C8B-B14F-4D97-AF65-F5344CB8AC3E}">
        <p14:creationId xmlns:p14="http://schemas.microsoft.com/office/powerpoint/2010/main" val="1444438880"/>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295400"/>
            <a:ext cx="4267200" cy="4419600"/>
          </a:xfrm>
        </p:spPr>
        <p:txBody>
          <a:bodyPr/>
          <a:lstStyle/>
          <a:p>
            <a:r>
              <a:rPr lang="en-US" dirty="0" smtClean="0"/>
              <a:t>Focus on the mitigation strategy</a:t>
            </a:r>
          </a:p>
          <a:p>
            <a:r>
              <a:rPr lang="en-US" dirty="0" smtClean="0"/>
              <a:t>Review for intent as well as compliance</a:t>
            </a:r>
          </a:p>
          <a:p>
            <a:r>
              <a:rPr lang="en-US" dirty="0" smtClean="0"/>
              <a:t>Understand that the process is as important as the plan itself</a:t>
            </a:r>
          </a:p>
          <a:p>
            <a:r>
              <a:rPr lang="en-US" dirty="0" smtClean="0"/>
              <a:t>Understand that this is the community’s plan</a:t>
            </a:r>
          </a:p>
          <a:p>
            <a:r>
              <a:rPr lang="en-US" dirty="0" smtClean="0"/>
              <a:t>Use the plan </a:t>
            </a:r>
            <a:r>
              <a:rPr lang="en-US" dirty="0"/>
              <a:t>r</a:t>
            </a:r>
            <a:r>
              <a:rPr lang="en-US" dirty="0" smtClean="0"/>
              <a:t>eview to foster relationships</a:t>
            </a:r>
          </a:p>
          <a:p>
            <a:r>
              <a:rPr lang="en-US" dirty="0" smtClean="0"/>
              <a:t>Questions?</a:t>
            </a:r>
            <a:endParaRPr lang="en-US" dirty="0"/>
          </a:p>
        </p:txBody>
      </p:sp>
      <p:pic>
        <p:nvPicPr>
          <p:cNvPr id="4" name="Picture 3" descr="Sides of a roadway bridge fallen into the streambed." title="Bridge washou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99754"/>
            <a:ext cx="4108269" cy="27388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2029357"/>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Overview of Plan Review Resources</a:t>
            </a:r>
            <a:endParaRPr lang="en-US" dirty="0"/>
          </a:p>
        </p:txBody>
      </p:sp>
      <p:sp>
        <p:nvSpPr>
          <p:cNvPr id="3" name="Content Placeholder 2"/>
          <p:cNvSpPr>
            <a:spLocks noGrp="1"/>
          </p:cNvSpPr>
          <p:nvPr>
            <p:ph idx="1"/>
          </p:nvPr>
        </p:nvSpPr>
        <p:spPr>
          <a:xfrm>
            <a:off x="457200" y="1295400"/>
            <a:ext cx="4114800" cy="4419600"/>
          </a:xfrm>
        </p:spPr>
        <p:txBody>
          <a:bodyPr/>
          <a:lstStyle/>
          <a:p>
            <a:pPr marL="0" indent="0">
              <a:buNone/>
            </a:pPr>
            <a:r>
              <a:rPr lang="en-US" dirty="0" smtClean="0"/>
              <a:t>This section covers:</a:t>
            </a:r>
          </a:p>
          <a:p>
            <a:pPr lvl="1"/>
            <a:r>
              <a:rPr lang="en-US" dirty="0" smtClean="0"/>
              <a:t>Use of the </a:t>
            </a:r>
            <a:r>
              <a:rPr lang="en-US" i="1" dirty="0" smtClean="0"/>
              <a:t>Local Mitigation Plan Review Guide</a:t>
            </a:r>
          </a:p>
          <a:p>
            <a:pPr lvl="1"/>
            <a:r>
              <a:rPr lang="en-US" dirty="0" smtClean="0"/>
              <a:t>Purpose and content of the Plan Review Tool </a:t>
            </a:r>
            <a:endParaRPr lang="en-US" dirty="0"/>
          </a:p>
        </p:txBody>
      </p:sp>
      <p:pic>
        <p:nvPicPr>
          <p:cNvPr id="4" name="Picture 2" descr="Local Mitigation Plan Review Guide, October 1, 2011." title="FEMA Report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1301931"/>
            <a:ext cx="3256150" cy="4184469"/>
          </a:xfrm>
          <a:prstGeom prst="rect">
            <a:avLst/>
          </a:prstGeom>
          <a:noFill/>
          <a:ln w="9525">
            <a:solidFill>
              <a:srgbClr val="000099"/>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107977"/>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Mitigation Plan Review Guide</a:t>
            </a:r>
            <a:endParaRPr lang="en-US" dirty="0"/>
          </a:p>
        </p:txBody>
      </p:sp>
      <p:sp>
        <p:nvSpPr>
          <p:cNvPr id="3" name="Content Placeholder 2"/>
          <p:cNvSpPr>
            <a:spLocks noGrp="1"/>
          </p:cNvSpPr>
          <p:nvPr>
            <p:ph idx="1"/>
          </p:nvPr>
        </p:nvSpPr>
        <p:spPr/>
        <p:txBody>
          <a:bodyPr/>
          <a:lstStyle/>
          <a:p>
            <a:pPr lvl="0"/>
            <a:r>
              <a:rPr lang="en-US" dirty="0" smtClean="0"/>
              <a:t>FEMA’s official interpretation of 44 CFR 201.6</a:t>
            </a:r>
          </a:p>
          <a:p>
            <a:pPr lvl="0"/>
            <a:r>
              <a:rPr lang="en-US" dirty="0" smtClean="0"/>
              <a:t>FEMA’s standard operating procedure for review of a Local Mitigation Plan </a:t>
            </a:r>
          </a:p>
          <a:p>
            <a:r>
              <a:rPr lang="en-US" dirty="0" smtClean="0"/>
              <a:t>Must be consulted by FEMA plan approvers when reviewing a Local Mitigation Plan</a:t>
            </a:r>
          </a:p>
          <a:p>
            <a:pPr lvl="0"/>
            <a:endParaRPr lang="en-US" dirty="0"/>
          </a:p>
        </p:txBody>
      </p:sp>
    </p:spTree>
    <p:extLst>
      <p:ext uri="{BB962C8B-B14F-4D97-AF65-F5344CB8AC3E}">
        <p14:creationId xmlns:p14="http://schemas.microsoft.com/office/powerpoint/2010/main" val="2339288331"/>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Review Tool</a:t>
            </a:r>
            <a:endParaRPr lang="en-US" dirty="0"/>
          </a:p>
        </p:txBody>
      </p:sp>
      <p:sp>
        <p:nvSpPr>
          <p:cNvPr id="3" name="Content Placeholder 2"/>
          <p:cNvSpPr>
            <a:spLocks noGrp="1"/>
          </p:cNvSpPr>
          <p:nvPr>
            <p:ph idx="1"/>
          </p:nvPr>
        </p:nvSpPr>
        <p:spPr/>
        <p:txBody>
          <a:bodyPr/>
          <a:lstStyle/>
          <a:p>
            <a:pPr lvl="0"/>
            <a:r>
              <a:rPr lang="en-US" dirty="0" smtClean="0"/>
              <a:t>The Local Mitigation Plan Review Tool is Appendix A </a:t>
            </a:r>
            <a:br>
              <a:rPr lang="en-US" dirty="0" smtClean="0"/>
            </a:br>
            <a:r>
              <a:rPr lang="en-US" dirty="0" smtClean="0"/>
              <a:t>of the Plan Review Guide</a:t>
            </a:r>
          </a:p>
          <a:p>
            <a:r>
              <a:rPr lang="en-US" dirty="0" smtClean="0"/>
              <a:t>Plan reviewers use the Local Mitigation Plan Review Tool to: </a:t>
            </a:r>
          </a:p>
          <a:p>
            <a:pPr lvl="1"/>
            <a:r>
              <a:rPr lang="en-US" dirty="0" smtClean="0"/>
              <a:t>Demonstrate how the plan meets the regulations in 44 CFR 201.6</a:t>
            </a:r>
          </a:p>
          <a:p>
            <a:pPr lvl="1"/>
            <a:r>
              <a:rPr lang="en-US" dirty="0" smtClean="0"/>
              <a:t>Provide feedback to the community</a:t>
            </a:r>
          </a:p>
          <a:p>
            <a:pPr lvl="0"/>
            <a:r>
              <a:rPr lang="en-US" dirty="0" smtClean="0"/>
              <a:t>The Tool has four parts</a:t>
            </a:r>
          </a:p>
          <a:p>
            <a:pPr lvl="1"/>
            <a:r>
              <a:rPr lang="en-US" dirty="0" smtClean="0"/>
              <a:t>Cover Page</a:t>
            </a:r>
          </a:p>
          <a:p>
            <a:pPr lvl="1"/>
            <a:r>
              <a:rPr lang="en-US" dirty="0" smtClean="0"/>
              <a:t>Regulation Checklist</a:t>
            </a:r>
          </a:p>
          <a:p>
            <a:pPr lvl="1"/>
            <a:r>
              <a:rPr lang="en-US" dirty="0" smtClean="0"/>
              <a:t>Plan Assessment</a:t>
            </a:r>
          </a:p>
          <a:p>
            <a:pPr lvl="1"/>
            <a:r>
              <a:rPr lang="en-US" dirty="0" smtClean="0"/>
              <a:t>Multi-jurisdiction Summary Sheet</a:t>
            </a:r>
          </a:p>
          <a:p>
            <a:endParaRPr lang="en-US" dirty="0" smtClean="0"/>
          </a:p>
        </p:txBody>
      </p:sp>
    </p:spTree>
    <p:extLst>
      <p:ext uri="{BB962C8B-B14F-4D97-AF65-F5344CB8AC3E}">
        <p14:creationId xmlns:p14="http://schemas.microsoft.com/office/powerpoint/2010/main" val="2449969150"/>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 Page</a:t>
            </a:r>
            <a:endParaRPr lang="en-US" dirty="0"/>
          </a:p>
        </p:txBody>
      </p:sp>
      <p:sp>
        <p:nvSpPr>
          <p:cNvPr id="3" name="Content Placeholder 2"/>
          <p:cNvSpPr>
            <a:spLocks noGrp="1"/>
          </p:cNvSpPr>
          <p:nvPr>
            <p:ph idx="1"/>
          </p:nvPr>
        </p:nvSpPr>
        <p:spPr/>
        <p:txBody>
          <a:bodyPr/>
          <a:lstStyle/>
          <a:p>
            <a:r>
              <a:rPr lang="en-US" dirty="0" smtClean="0"/>
              <a:t>Includes Local Mitigation Plan information </a:t>
            </a:r>
          </a:p>
          <a:p>
            <a:r>
              <a:rPr lang="en-US" dirty="0" smtClean="0"/>
              <a:t>Dates of State and FEMA review </a:t>
            </a:r>
          </a:p>
          <a:p>
            <a:r>
              <a:rPr lang="en-US" dirty="0" smtClean="0"/>
              <a:t>Determination of review</a:t>
            </a:r>
          </a:p>
        </p:txBody>
      </p:sp>
      <p:pic>
        <p:nvPicPr>
          <p:cNvPr id="3074" name="Picture 2" descr="Sample form with blanks for basic information: Jurisdiction, Title and Date of Plan, Local Point of Contact, Title, Agency, Address, State and FEMA Reviewer, etc and whether Plan is Approved, Approvable Pending Adoption or Not Approved." title="Review Cover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173" y="2231571"/>
            <a:ext cx="4788227" cy="337787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4294198"/>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Regulation Checklist</a:t>
            </a:r>
            <a:endParaRPr lang="en-US" dirty="0"/>
          </a:p>
        </p:txBody>
      </p:sp>
      <p:sp>
        <p:nvSpPr>
          <p:cNvPr id="3" name="Content Placeholder 2"/>
          <p:cNvSpPr>
            <a:spLocks noGrp="1"/>
          </p:cNvSpPr>
          <p:nvPr>
            <p:ph idx="1"/>
          </p:nvPr>
        </p:nvSpPr>
        <p:spPr>
          <a:xfrm>
            <a:off x="457200" y="1295400"/>
            <a:ext cx="4495800" cy="4419600"/>
          </a:xfrm>
        </p:spPr>
        <p:txBody>
          <a:bodyPr/>
          <a:lstStyle/>
          <a:p>
            <a:r>
              <a:rPr lang="en-US" dirty="0" smtClean="0"/>
              <a:t>Lists all Federal requirements that use the verb “shall”</a:t>
            </a:r>
          </a:p>
          <a:p>
            <a:r>
              <a:rPr lang="en-US" dirty="0" smtClean="0"/>
              <a:t>Leads the plan </a:t>
            </a:r>
            <a:r>
              <a:rPr lang="en-US" dirty="0"/>
              <a:t>r</a:t>
            </a:r>
            <a:r>
              <a:rPr lang="en-US" dirty="0" smtClean="0"/>
              <a:t>eviewer through systematic consideration of each required element, with definitions and examples</a:t>
            </a:r>
          </a:p>
          <a:p>
            <a:r>
              <a:rPr lang="en-US" dirty="0" smtClean="0"/>
              <a:t>Allows for additional </a:t>
            </a:r>
            <a:br>
              <a:rPr lang="en-US" dirty="0" smtClean="0"/>
            </a:br>
            <a:r>
              <a:rPr lang="en-US" dirty="0" smtClean="0"/>
              <a:t>State requirements</a:t>
            </a:r>
            <a:endParaRPr lang="en-US" dirty="0"/>
          </a:p>
        </p:txBody>
      </p:sp>
      <p:pic>
        <p:nvPicPr>
          <p:cNvPr id="4" name="Picture 3" descr="Inspectors in hard hats inspect dry, broken ground under a bridge." title="Inspectors under brid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295400"/>
            <a:ext cx="2883119" cy="4343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10605"/>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Assessment</a:t>
            </a:r>
            <a:endParaRPr lang="en-US" dirty="0"/>
          </a:p>
        </p:txBody>
      </p:sp>
      <p:sp>
        <p:nvSpPr>
          <p:cNvPr id="3" name="Content Placeholder 2"/>
          <p:cNvSpPr>
            <a:spLocks noGrp="1"/>
          </p:cNvSpPr>
          <p:nvPr>
            <p:ph idx="1"/>
          </p:nvPr>
        </p:nvSpPr>
        <p:spPr/>
        <p:txBody>
          <a:bodyPr/>
          <a:lstStyle/>
          <a:p>
            <a:r>
              <a:rPr lang="en-US" dirty="0" smtClean="0"/>
              <a:t>To offer more comprehensive feedback on the quality of the plan to the local community </a:t>
            </a:r>
          </a:p>
          <a:p>
            <a:pPr lvl="1"/>
            <a:r>
              <a:rPr lang="en-US" dirty="0" smtClean="0"/>
              <a:t>Suggestions for improving the Plan</a:t>
            </a:r>
          </a:p>
          <a:p>
            <a:pPr lvl="1"/>
            <a:r>
              <a:rPr lang="en-US" dirty="0" smtClean="0"/>
              <a:t>Strengths of the Plan </a:t>
            </a:r>
          </a:p>
          <a:p>
            <a:pPr lvl="1"/>
            <a:r>
              <a:rPr lang="en-US" dirty="0" smtClean="0"/>
              <a:t>Recommendations for implementation</a:t>
            </a:r>
          </a:p>
          <a:p>
            <a:r>
              <a:rPr lang="en-US" dirty="0" smtClean="0"/>
              <a:t>Lists regulations that use the verb “should”</a:t>
            </a:r>
          </a:p>
          <a:p>
            <a:r>
              <a:rPr lang="en-US" dirty="0" smtClean="0"/>
              <a:t>FEMA plan approvers must complete the Plan Assessment</a:t>
            </a:r>
          </a:p>
        </p:txBody>
      </p:sp>
    </p:spTree>
    <p:extLst>
      <p:ext uri="{BB962C8B-B14F-4D97-AF65-F5344CB8AC3E}">
        <p14:creationId xmlns:p14="http://schemas.microsoft.com/office/powerpoint/2010/main" val="4011499796"/>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Multi-jurisdiction Summary Sheet</a:t>
            </a:r>
            <a:endParaRPr lang="en-US" dirty="0"/>
          </a:p>
        </p:txBody>
      </p:sp>
      <p:sp>
        <p:nvSpPr>
          <p:cNvPr id="3" name="Content Placeholder 2"/>
          <p:cNvSpPr>
            <a:spLocks noGrp="1"/>
          </p:cNvSpPr>
          <p:nvPr>
            <p:ph idx="1"/>
          </p:nvPr>
        </p:nvSpPr>
        <p:spPr/>
        <p:txBody>
          <a:bodyPr/>
          <a:lstStyle/>
          <a:p>
            <a:r>
              <a:rPr lang="en-US" dirty="0" smtClean="0"/>
              <a:t>Optional</a:t>
            </a:r>
          </a:p>
          <a:p>
            <a:r>
              <a:rPr lang="en-US" dirty="0" smtClean="0"/>
              <a:t>List each of the jurisdictions </a:t>
            </a:r>
          </a:p>
          <a:p>
            <a:pPr lvl="1"/>
            <a:r>
              <a:rPr lang="en-US" dirty="0" smtClean="0"/>
              <a:t>Enter contact information </a:t>
            </a:r>
          </a:p>
          <a:p>
            <a:pPr lvl="1"/>
            <a:r>
              <a:rPr lang="en-US" dirty="0" smtClean="0"/>
              <a:t>Keep track of which requirements were “Met” or “Not Met” for each jurisdiction </a:t>
            </a:r>
          </a:p>
          <a:p>
            <a:r>
              <a:rPr lang="en-US" dirty="0" smtClean="0"/>
              <a:t>Plan reviewers cannot approve a plan unless each requirement is met for each participating jurisdiction</a:t>
            </a:r>
            <a:endParaRPr lang="en-US" dirty="0"/>
          </a:p>
        </p:txBody>
      </p:sp>
    </p:spTree>
    <p:extLst>
      <p:ext uri="{BB962C8B-B14F-4D97-AF65-F5344CB8AC3E}">
        <p14:creationId xmlns:p14="http://schemas.microsoft.com/office/powerpoint/2010/main" val="55647946"/>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295400"/>
            <a:ext cx="4572000" cy="4419600"/>
          </a:xfrm>
        </p:spPr>
        <p:txBody>
          <a:bodyPr/>
          <a:lstStyle/>
          <a:p>
            <a:r>
              <a:rPr lang="en-US" dirty="0" smtClean="0"/>
              <a:t>This section provided an overview of:</a:t>
            </a:r>
          </a:p>
          <a:p>
            <a:pPr lvl="1"/>
            <a:r>
              <a:rPr lang="en-US" dirty="0" smtClean="0"/>
              <a:t>The </a:t>
            </a:r>
            <a:r>
              <a:rPr lang="en-US" i="1" dirty="0" smtClean="0"/>
              <a:t>Local Mitigation Plan Review Guide</a:t>
            </a:r>
            <a:r>
              <a:rPr lang="en-US" dirty="0" smtClean="0"/>
              <a:t> </a:t>
            </a:r>
          </a:p>
          <a:p>
            <a:pPr lvl="1"/>
            <a:r>
              <a:rPr lang="en-US" dirty="0" smtClean="0"/>
              <a:t>The Plan Review Tool</a:t>
            </a:r>
          </a:p>
          <a:p>
            <a:pPr lvl="2"/>
            <a:r>
              <a:rPr lang="en-US" dirty="0" smtClean="0"/>
              <a:t>Cover Page</a:t>
            </a:r>
          </a:p>
          <a:p>
            <a:pPr lvl="2"/>
            <a:r>
              <a:rPr lang="en-US" dirty="0" smtClean="0"/>
              <a:t>Regulation Checklist</a:t>
            </a:r>
          </a:p>
          <a:p>
            <a:pPr lvl="2"/>
            <a:r>
              <a:rPr lang="en-US" dirty="0" smtClean="0"/>
              <a:t>Plan Assessment</a:t>
            </a:r>
          </a:p>
          <a:p>
            <a:pPr lvl="2"/>
            <a:r>
              <a:rPr lang="en-US" dirty="0" smtClean="0"/>
              <a:t>Multi-jurisdiction </a:t>
            </a:r>
            <a:br>
              <a:rPr lang="en-US" dirty="0" smtClean="0"/>
            </a:br>
            <a:r>
              <a:rPr lang="en-US" dirty="0" smtClean="0"/>
              <a:t>Summary Sheet (optional)</a:t>
            </a:r>
          </a:p>
          <a:p>
            <a:r>
              <a:rPr lang="en-US" dirty="0" smtClean="0"/>
              <a:t>Questions?</a:t>
            </a:r>
            <a:endParaRPr lang="en-US" dirty="0"/>
          </a:p>
        </p:txBody>
      </p:sp>
      <p:pic>
        <p:nvPicPr>
          <p:cNvPr id="4" name="Picture 3" descr="Discarded housing contents (furniture and other belongings) outside houses on the curb." title="Curbside housing cont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246" y="1295400"/>
            <a:ext cx="4243954" cy="2819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9298570"/>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Goal</a:t>
            </a:r>
            <a:endParaRPr lang="en-US" dirty="0"/>
          </a:p>
        </p:txBody>
      </p:sp>
      <p:sp>
        <p:nvSpPr>
          <p:cNvPr id="3" name="Content Placeholder 2"/>
          <p:cNvSpPr>
            <a:spLocks noGrp="1"/>
          </p:cNvSpPr>
          <p:nvPr>
            <p:ph idx="1"/>
          </p:nvPr>
        </p:nvSpPr>
        <p:spPr/>
        <p:txBody>
          <a:bodyPr/>
          <a:lstStyle/>
          <a:p>
            <a:pPr marL="0" indent="0">
              <a:buNone/>
            </a:pPr>
            <a:r>
              <a:rPr lang="en-US" dirty="0" smtClean="0"/>
              <a:t>To provide plan approvers with the information necessary </a:t>
            </a:r>
            <a:br>
              <a:rPr lang="en-US" dirty="0" smtClean="0"/>
            </a:br>
            <a:r>
              <a:rPr lang="en-US" dirty="0" smtClean="0"/>
              <a:t>to review a local hazard mitigation plan </a:t>
            </a:r>
          </a:p>
          <a:p>
            <a:endParaRPr lang="en-US" dirty="0"/>
          </a:p>
        </p:txBody>
      </p:sp>
      <p:pic>
        <p:nvPicPr>
          <p:cNvPr id="4" name="Picture 3" descr="Washed out bridge with guard rail remaining after damage from flooding." title="Flood wat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2066723"/>
            <a:ext cx="5257800" cy="34958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7152078"/>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Regulation Checklist</a:t>
            </a:r>
            <a:endParaRPr lang="en-US" dirty="0"/>
          </a:p>
        </p:txBody>
      </p:sp>
      <p:sp>
        <p:nvSpPr>
          <p:cNvPr id="3" name="Content Placeholder 2"/>
          <p:cNvSpPr>
            <a:spLocks noGrp="1"/>
          </p:cNvSpPr>
          <p:nvPr>
            <p:ph idx="1"/>
          </p:nvPr>
        </p:nvSpPr>
        <p:spPr/>
        <p:txBody>
          <a:bodyPr/>
          <a:lstStyle/>
          <a:p>
            <a:pPr marL="0" indent="0">
              <a:buNone/>
            </a:pPr>
            <a:r>
              <a:rPr lang="en-US" dirty="0" smtClean="0"/>
              <a:t>Regulation Checklist has 6 Elements</a:t>
            </a:r>
          </a:p>
          <a:p>
            <a:pPr marL="739775" lvl="1" indent="-395288">
              <a:buSzPct val="100000"/>
              <a:buFont typeface="+mj-lt"/>
              <a:buAutoNum type="alphaUcPeriod"/>
            </a:pPr>
            <a:r>
              <a:rPr lang="en-US" dirty="0" smtClean="0"/>
              <a:t>Planning Process</a:t>
            </a:r>
          </a:p>
          <a:p>
            <a:pPr marL="739775" lvl="1" indent="-395288">
              <a:buSzPct val="100000"/>
              <a:buFont typeface="+mj-lt"/>
              <a:buAutoNum type="alphaUcPeriod"/>
            </a:pPr>
            <a:r>
              <a:rPr lang="en-US" dirty="0" smtClean="0"/>
              <a:t>Hazard Identification and Risk Assessment</a:t>
            </a:r>
          </a:p>
          <a:p>
            <a:pPr marL="739775" lvl="1" indent="-395288">
              <a:buSzPct val="100000"/>
              <a:buFont typeface="+mj-lt"/>
              <a:buAutoNum type="alphaUcPeriod"/>
            </a:pPr>
            <a:r>
              <a:rPr lang="en-US" dirty="0" smtClean="0"/>
              <a:t>Mitigation Strategy</a:t>
            </a:r>
          </a:p>
          <a:p>
            <a:pPr marL="739775" lvl="1" indent="-395288">
              <a:buSzPct val="100000"/>
              <a:buFont typeface="+mj-lt"/>
              <a:buAutoNum type="alphaUcPeriod"/>
            </a:pPr>
            <a:r>
              <a:rPr lang="en-US" dirty="0" smtClean="0"/>
              <a:t>Plan Review, Evaluation, and Implementation (for plan updates only)</a:t>
            </a:r>
          </a:p>
          <a:p>
            <a:pPr marL="739775" lvl="1" indent="-395288">
              <a:buSzPct val="100000"/>
              <a:buFont typeface="+mj-lt"/>
              <a:buAutoNum type="alphaUcPeriod"/>
            </a:pPr>
            <a:r>
              <a:rPr lang="en-US" dirty="0" smtClean="0"/>
              <a:t>Plan Adoption</a:t>
            </a:r>
          </a:p>
          <a:p>
            <a:pPr marL="739775" lvl="1" indent="-395288">
              <a:buSzPct val="100000"/>
              <a:buFont typeface="+mj-lt"/>
              <a:buAutoNum type="alphaUcPeriod"/>
            </a:pPr>
            <a:r>
              <a:rPr lang="en-US" dirty="0" smtClean="0"/>
              <a:t>Additional State Requirements (for State reviewers only)</a:t>
            </a:r>
            <a:endParaRPr lang="en-US" dirty="0"/>
          </a:p>
        </p:txBody>
      </p:sp>
    </p:spTree>
    <p:extLst>
      <p:ext uri="{BB962C8B-B14F-4D97-AF65-F5344CB8AC3E}">
        <p14:creationId xmlns:p14="http://schemas.microsoft.com/office/powerpoint/2010/main" val="446926576"/>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A. Planning Process</a:t>
            </a:r>
            <a:endParaRPr lang="en-US" dirty="0"/>
          </a:p>
        </p:txBody>
      </p:sp>
      <p:sp>
        <p:nvSpPr>
          <p:cNvPr id="3" name="Content Placeholder 2"/>
          <p:cNvSpPr>
            <a:spLocks noGrp="1"/>
          </p:cNvSpPr>
          <p:nvPr>
            <p:ph idx="1"/>
          </p:nvPr>
        </p:nvSpPr>
        <p:spPr>
          <a:xfrm>
            <a:off x="457200" y="1295400"/>
            <a:ext cx="4114800" cy="4419600"/>
          </a:xfrm>
        </p:spPr>
        <p:txBody>
          <a:bodyPr/>
          <a:lstStyle/>
          <a:p>
            <a:r>
              <a:rPr lang="en-US" dirty="0" smtClean="0"/>
              <a:t>Intent of Element A</a:t>
            </a:r>
          </a:p>
          <a:p>
            <a:pPr lvl="1"/>
            <a:r>
              <a:rPr lang="en-US" dirty="0" smtClean="0"/>
              <a:t>Planning process is appropriate for </a:t>
            </a:r>
            <a:br>
              <a:rPr lang="en-US" dirty="0" smtClean="0"/>
            </a:br>
            <a:r>
              <a:rPr lang="en-US" dirty="0" smtClean="0"/>
              <a:t>the community </a:t>
            </a:r>
          </a:p>
          <a:p>
            <a:pPr lvl="1"/>
            <a:r>
              <a:rPr lang="en-US" dirty="0" smtClean="0"/>
              <a:t>Plan provides a permanent record of how decisions were reached</a:t>
            </a:r>
          </a:p>
          <a:p>
            <a:r>
              <a:rPr lang="en-US" dirty="0" smtClean="0"/>
              <a:t>An open public involvement process is required</a:t>
            </a:r>
          </a:p>
        </p:txBody>
      </p:sp>
      <p:pic>
        <p:nvPicPr>
          <p:cNvPr id="4" name="Picture 3" descr="People loading plywood into a small boat." title="Loading materia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295400"/>
            <a:ext cx="4064000" cy="304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1943374"/>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 Document the Planning Process</a:t>
            </a:r>
            <a:endParaRPr lang="en-US" dirty="0"/>
          </a:p>
        </p:txBody>
      </p:sp>
      <p:sp>
        <p:nvSpPr>
          <p:cNvPr id="3" name="Content Placeholder 2"/>
          <p:cNvSpPr>
            <a:spLocks noGrp="1"/>
          </p:cNvSpPr>
          <p:nvPr>
            <p:ph idx="1"/>
          </p:nvPr>
        </p:nvSpPr>
        <p:spPr/>
        <p:txBody>
          <a:bodyPr/>
          <a:lstStyle/>
          <a:p>
            <a:r>
              <a:rPr lang="en-US" dirty="0" smtClean="0"/>
              <a:t>How was the plan developed?</a:t>
            </a:r>
          </a:p>
          <a:p>
            <a:pPr lvl="1"/>
            <a:r>
              <a:rPr lang="en-US" dirty="0" smtClean="0"/>
              <a:t>Schedule and summary of activities</a:t>
            </a:r>
          </a:p>
          <a:p>
            <a:r>
              <a:rPr lang="en-US" dirty="0" smtClean="0"/>
              <a:t>Who was involved in the process for each jurisdiction?</a:t>
            </a:r>
          </a:p>
          <a:p>
            <a:pPr lvl="1"/>
            <a:r>
              <a:rPr lang="en-US" dirty="0" smtClean="0"/>
              <a:t>Names or titles of agencies involved</a:t>
            </a:r>
          </a:p>
          <a:p>
            <a:pPr lvl="1"/>
            <a:r>
              <a:rPr lang="en-US" dirty="0" smtClean="0"/>
              <a:t>Copies of meeting agendas</a:t>
            </a:r>
          </a:p>
          <a:p>
            <a:pPr lvl="1"/>
            <a:r>
              <a:rPr lang="en-US" dirty="0" smtClean="0"/>
              <a:t>Sign-in sheets</a:t>
            </a:r>
          </a:p>
          <a:p>
            <a:r>
              <a:rPr lang="en-US" dirty="0" smtClean="0"/>
              <a:t>How was the public engaged in the process?</a:t>
            </a:r>
          </a:p>
          <a:p>
            <a:pPr lvl="1"/>
            <a:r>
              <a:rPr lang="en-US" dirty="0" smtClean="0"/>
              <a:t>Applies to new plans and plan updates</a:t>
            </a:r>
          </a:p>
          <a:p>
            <a:pPr lvl="1"/>
            <a:r>
              <a:rPr lang="en-US" dirty="0" smtClean="0"/>
              <a:t>Questionnaires, surveys</a:t>
            </a:r>
          </a:p>
          <a:p>
            <a:pPr lvl="1"/>
            <a:r>
              <a:rPr lang="en-US" dirty="0" smtClean="0"/>
              <a:t>Integration of feedback into the plan</a:t>
            </a:r>
          </a:p>
        </p:txBody>
      </p:sp>
    </p:spTree>
    <p:extLst>
      <p:ext uri="{BB962C8B-B14F-4D97-AF65-F5344CB8AC3E}">
        <p14:creationId xmlns:p14="http://schemas.microsoft.com/office/powerpoint/2010/main" val="1614500440"/>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A2. Stakeholder Engagement</a:t>
            </a:r>
            <a:endParaRPr lang="en-US" dirty="0"/>
          </a:p>
        </p:txBody>
      </p:sp>
      <p:sp>
        <p:nvSpPr>
          <p:cNvPr id="3" name="Content Placeholder 2"/>
          <p:cNvSpPr>
            <a:spLocks noGrp="1"/>
          </p:cNvSpPr>
          <p:nvPr>
            <p:ph idx="1"/>
          </p:nvPr>
        </p:nvSpPr>
        <p:spPr/>
        <p:txBody>
          <a:bodyPr/>
          <a:lstStyle/>
          <a:p>
            <a:r>
              <a:rPr lang="en-US" dirty="0" smtClean="0"/>
              <a:t>An opportunity for broad involvement is required  </a:t>
            </a:r>
          </a:p>
          <a:p>
            <a:r>
              <a:rPr lang="en-US" dirty="0" smtClean="0"/>
              <a:t>Does the plan identify stakeholders given an opportunity </a:t>
            </a:r>
            <a:br>
              <a:rPr lang="en-US" dirty="0" smtClean="0"/>
            </a:br>
            <a:r>
              <a:rPr lang="en-US" dirty="0" smtClean="0"/>
              <a:t>to be involved?</a:t>
            </a:r>
          </a:p>
          <a:p>
            <a:r>
              <a:rPr lang="en-US" dirty="0" smtClean="0"/>
              <a:t>Opportunity for involvement must be provided for</a:t>
            </a:r>
          </a:p>
          <a:p>
            <a:pPr lvl="1"/>
            <a:r>
              <a:rPr lang="en-US" dirty="0" smtClean="0"/>
              <a:t>Local and regional agencies involved in mitigation</a:t>
            </a:r>
          </a:p>
          <a:p>
            <a:pPr lvl="1"/>
            <a:r>
              <a:rPr lang="en-US" dirty="0" smtClean="0"/>
              <a:t>Agencies with the authority to regulate development</a:t>
            </a:r>
          </a:p>
          <a:p>
            <a:pPr lvl="1"/>
            <a:r>
              <a:rPr lang="en-US" dirty="0" smtClean="0"/>
              <a:t>Neighboring communities</a:t>
            </a:r>
          </a:p>
        </p:txBody>
      </p:sp>
    </p:spTree>
    <p:extLst>
      <p:ext uri="{BB962C8B-B14F-4D97-AF65-F5344CB8AC3E}">
        <p14:creationId xmlns:p14="http://schemas.microsoft.com/office/powerpoint/2010/main" val="2264746811"/>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7"/>
            <a:ext cx="8534400" cy="639763"/>
          </a:xfrm>
        </p:spPr>
        <p:txBody>
          <a:bodyPr/>
          <a:lstStyle/>
          <a:p>
            <a:r>
              <a:rPr lang="en-US" dirty="0" smtClean="0"/>
              <a:t>A3. Opportunity for Public Involvement </a:t>
            </a:r>
            <a:endParaRPr lang="en-US" dirty="0"/>
          </a:p>
        </p:txBody>
      </p:sp>
      <p:sp>
        <p:nvSpPr>
          <p:cNvPr id="3" name="Content Placeholder 2"/>
          <p:cNvSpPr>
            <a:spLocks noGrp="1"/>
          </p:cNvSpPr>
          <p:nvPr>
            <p:ph idx="1"/>
          </p:nvPr>
        </p:nvSpPr>
        <p:spPr>
          <a:xfrm>
            <a:off x="457200" y="1295400"/>
            <a:ext cx="4114800" cy="4419600"/>
          </a:xfrm>
        </p:spPr>
        <p:txBody>
          <a:bodyPr/>
          <a:lstStyle/>
          <a:p>
            <a:pPr marL="0" indent="0">
              <a:buNone/>
            </a:pPr>
            <a:r>
              <a:rPr lang="en-US" dirty="0" smtClean="0"/>
              <a:t>Does the Plan </a:t>
            </a:r>
          </a:p>
          <a:p>
            <a:r>
              <a:rPr lang="en-US" dirty="0" smtClean="0"/>
              <a:t>Document opportunities for the public to be involved during the drafting stage?</a:t>
            </a:r>
          </a:p>
          <a:p>
            <a:r>
              <a:rPr lang="en-US" dirty="0" smtClean="0"/>
              <a:t>Explain how public feedback was incorporated into the plan?</a:t>
            </a:r>
          </a:p>
        </p:txBody>
      </p:sp>
      <p:pic>
        <p:nvPicPr>
          <p:cNvPr id="4" name="Picture 3" descr="Open house type event where people are reading information and leaving comments on notes tacked to different posters around the room that list Issues." title="Public Involvement 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032" y="1456944"/>
            <a:ext cx="4186472" cy="2810256"/>
          </a:xfrm>
          <a:prstGeom prst="rect">
            <a:avLst/>
          </a:prstGeom>
        </p:spPr>
      </p:pic>
    </p:spTree>
    <p:extLst>
      <p:ext uri="{BB962C8B-B14F-4D97-AF65-F5344CB8AC3E}">
        <p14:creationId xmlns:p14="http://schemas.microsoft.com/office/powerpoint/2010/main" val="1560008596"/>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A4. Existing Information</a:t>
            </a:r>
            <a:endParaRPr lang="en-US" dirty="0"/>
          </a:p>
        </p:txBody>
      </p:sp>
      <p:sp>
        <p:nvSpPr>
          <p:cNvPr id="3" name="Content Placeholder 2"/>
          <p:cNvSpPr>
            <a:spLocks noGrp="1"/>
          </p:cNvSpPr>
          <p:nvPr>
            <p:ph idx="1"/>
          </p:nvPr>
        </p:nvSpPr>
        <p:spPr>
          <a:xfrm>
            <a:off x="457200" y="1295400"/>
            <a:ext cx="4267200" cy="4419600"/>
          </a:xfrm>
        </p:spPr>
        <p:txBody>
          <a:bodyPr/>
          <a:lstStyle/>
          <a:p>
            <a:r>
              <a:rPr lang="en-US" dirty="0" smtClean="0"/>
              <a:t>Review and incorporation of existing data is required</a:t>
            </a:r>
          </a:p>
          <a:p>
            <a:r>
              <a:rPr lang="en-US" dirty="0" smtClean="0"/>
              <a:t>Does the plan document the review and incorporation of data from </a:t>
            </a:r>
          </a:p>
          <a:p>
            <a:pPr lvl="1"/>
            <a:r>
              <a:rPr lang="en-US" dirty="0" smtClean="0"/>
              <a:t>Plans</a:t>
            </a:r>
          </a:p>
          <a:p>
            <a:pPr lvl="1"/>
            <a:r>
              <a:rPr lang="en-US" dirty="0" smtClean="0"/>
              <a:t>Studies</a:t>
            </a:r>
          </a:p>
          <a:p>
            <a:pPr lvl="1"/>
            <a:r>
              <a:rPr lang="en-US" dirty="0" smtClean="0"/>
              <a:t>Reports</a:t>
            </a:r>
          </a:p>
          <a:p>
            <a:pPr lvl="1"/>
            <a:r>
              <a:rPr lang="en-US" dirty="0" smtClean="0"/>
              <a:t>Technical documents</a:t>
            </a:r>
          </a:p>
        </p:txBody>
      </p:sp>
      <p:pic>
        <p:nvPicPr>
          <p:cNvPr id="1026" name="Picture 2" descr="FEMA Flood Insurance Study for Traverse City, Michigan, Grand Traverse County. June 15, 1982." title="Flood Insurance Study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2952750" cy="3733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5130570"/>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A5. Continued Public Participation</a:t>
            </a:r>
            <a:endParaRPr lang="en-US" dirty="0"/>
          </a:p>
        </p:txBody>
      </p:sp>
      <p:sp>
        <p:nvSpPr>
          <p:cNvPr id="3" name="Content Placeholder 2"/>
          <p:cNvSpPr>
            <a:spLocks noGrp="1"/>
          </p:cNvSpPr>
          <p:nvPr>
            <p:ph idx="1"/>
          </p:nvPr>
        </p:nvSpPr>
        <p:spPr>
          <a:xfrm>
            <a:off x="457200" y="1295400"/>
            <a:ext cx="4267200" cy="4419600"/>
          </a:xfrm>
        </p:spPr>
        <p:txBody>
          <a:bodyPr/>
          <a:lstStyle/>
          <a:p>
            <a:r>
              <a:rPr lang="en-US" dirty="0" smtClean="0"/>
              <a:t>Continued public participation is required </a:t>
            </a:r>
          </a:p>
          <a:p>
            <a:r>
              <a:rPr lang="en-US" dirty="0" smtClean="0"/>
              <a:t>Does the plan describe how jurisdiction(s) will seek public participation </a:t>
            </a:r>
          </a:p>
          <a:p>
            <a:pPr lvl="1"/>
            <a:r>
              <a:rPr lang="en-US" dirty="0" smtClean="0"/>
              <a:t>After plan adoption? </a:t>
            </a:r>
          </a:p>
          <a:p>
            <a:pPr lvl="1"/>
            <a:r>
              <a:rPr lang="en-US" dirty="0" smtClean="0"/>
              <a:t>During implementation, monitoring, and evaluation? </a:t>
            </a:r>
          </a:p>
          <a:p>
            <a:endParaRPr lang="en-US" dirty="0"/>
          </a:p>
        </p:txBody>
      </p:sp>
      <p:pic>
        <p:nvPicPr>
          <p:cNvPr id="4" name="Picture 3" descr="People standing and applauding." title="Peo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545" y="1295401"/>
            <a:ext cx="3999998" cy="26669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8393844"/>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A6. Keeping the Plan Current</a:t>
            </a:r>
            <a:endParaRPr lang="en-US" dirty="0"/>
          </a:p>
        </p:txBody>
      </p:sp>
      <p:sp>
        <p:nvSpPr>
          <p:cNvPr id="3" name="Content Placeholder 2"/>
          <p:cNvSpPr>
            <a:spLocks noGrp="1"/>
          </p:cNvSpPr>
          <p:nvPr>
            <p:ph idx="1"/>
          </p:nvPr>
        </p:nvSpPr>
        <p:spPr/>
        <p:txBody>
          <a:bodyPr/>
          <a:lstStyle/>
          <a:p>
            <a:r>
              <a:rPr lang="en-US" dirty="0" smtClean="0"/>
              <a:t>A method and schedule for keeping the plan current is required </a:t>
            </a:r>
          </a:p>
          <a:p>
            <a:r>
              <a:rPr lang="en-US" dirty="0" smtClean="0"/>
              <a:t>Does the plan identify how, when, and by whom it will be: </a:t>
            </a:r>
          </a:p>
          <a:p>
            <a:pPr lvl="1"/>
            <a:r>
              <a:rPr lang="en-US" dirty="0" smtClean="0"/>
              <a:t>Monitored?</a:t>
            </a:r>
          </a:p>
          <a:p>
            <a:pPr lvl="1"/>
            <a:r>
              <a:rPr lang="en-US" dirty="0" smtClean="0"/>
              <a:t>Evaluated?</a:t>
            </a:r>
          </a:p>
          <a:p>
            <a:pPr lvl="1"/>
            <a:r>
              <a:rPr lang="en-US" dirty="0" smtClean="0"/>
              <a:t>Updated?</a:t>
            </a:r>
          </a:p>
        </p:txBody>
      </p:sp>
    </p:spTree>
    <p:extLst>
      <p:ext uri="{BB962C8B-B14F-4D97-AF65-F5344CB8AC3E}">
        <p14:creationId xmlns:p14="http://schemas.microsoft.com/office/powerpoint/2010/main" val="1523133425"/>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7"/>
            <a:ext cx="8458200" cy="639763"/>
          </a:xfrm>
        </p:spPr>
        <p:txBody>
          <a:bodyPr/>
          <a:lstStyle/>
          <a:p>
            <a:r>
              <a:rPr lang="en-US" sz="3200" dirty="0" smtClean="0"/>
              <a:t>Element B: Hazard Identification and Risk Assessment</a:t>
            </a:r>
            <a:endParaRPr lang="en-US" sz="3200" dirty="0"/>
          </a:p>
        </p:txBody>
      </p:sp>
      <p:sp>
        <p:nvSpPr>
          <p:cNvPr id="3" name="Content Placeholder 2"/>
          <p:cNvSpPr>
            <a:spLocks noGrp="1"/>
          </p:cNvSpPr>
          <p:nvPr>
            <p:ph idx="1"/>
          </p:nvPr>
        </p:nvSpPr>
        <p:spPr/>
        <p:txBody>
          <a:bodyPr/>
          <a:lstStyle/>
          <a:p>
            <a:r>
              <a:rPr lang="en-US" dirty="0" smtClean="0"/>
              <a:t>The plan must describe potential hazards</a:t>
            </a:r>
          </a:p>
          <a:p>
            <a:r>
              <a:rPr lang="en-US" dirty="0" smtClean="0"/>
              <a:t>Intent of Element B</a:t>
            </a:r>
          </a:p>
          <a:p>
            <a:pPr lvl="1"/>
            <a:r>
              <a:rPr lang="en-US" dirty="0" smtClean="0"/>
              <a:t>Use of accurate, current, and relevant information </a:t>
            </a:r>
          </a:p>
          <a:p>
            <a:pPr lvl="1"/>
            <a:r>
              <a:rPr lang="en-US" dirty="0" smtClean="0"/>
              <a:t>Basis for assessing vulnerability</a:t>
            </a:r>
          </a:p>
          <a:p>
            <a:pPr lvl="1"/>
            <a:r>
              <a:rPr lang="en-US" dirty="0" smtClean="0"/>
              <a:t>Leads to mitigation strategy </a:t>
            </a:r>
            <a:endParaRPr lang="en-US" dirty="0"/>
          </a:p>
        </p:txBody>
      </p:sp>
    </p:spTree>
    <p:extLst>
      <p:ext uri="{BB962C8B-B14F-4D97-AF65-F5344CB8AC3E}">
        <p14:creationId xmlns:p14="http://schemas.microsoft.com/office/powerpoint/2010/main" val="949707453"/>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B1. Type, Location, and Extent</a:t>
            </a:r>
            <a:endParaRPr lang="en-US" dirty="0"/>
          </a:p>
        </p:txBody>
      </p:sp>
      <p:sp>
        <p:nvSpPr>
          <p:cNvPr id="3" name="Content Placeholder 2"/>
          <p:cNvSpPr>
            <a:spLocks noGrp="1"/>
          </p:cNvSpPr>
          <p:nvPr>
            <p:ph idx="1"/>
          </p:nvPr>
        </p:nvSpPr>
        <p:spPr>
          <a:xfrm>
            <a:off x="457200" y="1295400"/>
            <a:ext cx="4114800" cy="4419600"/>
          </a:xfrm>
        </p:spPr>
        <p:txBody>
          <a:bodyPr/>
          <a:lstStyle/>
          <a:p>
            <a:r>
              <a:rPr lang="en-US" dirty="0" smtClean="0"/>
              <a:t>Description of natural hazards is required</a:t>
            </a:r>
          </a:p>
          <a:p>
            <a:r>
              <a:rPr lang="en-US" dirty="0" smtClean="0"/>
              <a:t>Description of location and extent is required</a:t>
            </a:r>
          </a:p>
          <a:p>
            <a:r>
              <a:rPr lang="en-US" dirty="0" smtClean="0"/>
              <a:t>Does the plan </a:t>
            </a:r>
          </a:p>
          <a:p>
            <a:pPr lvl="1"/>
            <a:r>
              <a:rPr lang="en-US" dirty="0" smtClean="0"/>
              <a:t>Describe potential natural hazards? </a:t>
            </a:r>
          </a:p>
          <a:p>
            <a:pPr lvl="1"/>
            <a:r>
              <a:rPr lang="en-US" dirty="0" smtClean="0"/>
              <a:t>Provide rationale for omitting a natural hazard? </a:t>
            </a:r>
          </a:p>
          <a:p>
            <a:pPr lvl="1"/>
            <a:r>
              <a:rPr lang="en-US" dirty="0" smtClean="0"/>
              <a:t>Explain location and extent of each potential natural hazard?</a:t>
            </a:r>
            <a:endParaRPr lang="en-US" dirty="0"/>
          </a:p>
        </p:txBody>
      </p:sp>
      <p:pic>
        <p:nvPicPr>
          <p:cNvPr id="4" name="Picture 3" descr="FIRM of Middlesex County, Connecticut showing floodway." title="Flood Insurance Rate Map."/>
          <p:cNvPicPr>
            <a:picLocks noChangeAspect="1"/>
          </p:cNvPicPr>
          <p:nvPr/>
        </p:nvPicPr>
        <p:blipFill rotWithShape="1">
          <a:blip r:embed="rId3" cstate="print">
            <a:extLst>
              <a:ext uri="{28A0092B-C50C-407E-A947-70E740481C1C}">
                <a14:useLocalDpi xmlns:a14="http://schemas.microsoft.com/office/drawing/2010/main" val="0"/>
              </a:ext>
            </a:extLst>
          </a:blip>
          <a:srcRect l="1404" t="3698" r="5364" b="3930"/>
          <a:stretch/>
        </p:blipFill>
        <p:spPr>
          <a:xfrm>
            <a:off x="4632959" y="1232261"/>
            <a:ext cx="4225797" cy="32352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3911110"/>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0" indent="0">
              <a:buNone/>
            </a:pPr>
            <a:r>
              <a:rPr lang="en-US" dirty="0" smtClean="0"/>
              <a:t>At the end of this course, participants will be able to </a:t>
            </a:r>
          </a:p>
          <a:p>
            <a:pPr marL="457200" indent="-457200">
              <a:buSzPct val="100000"/>
              <a:buFont typeface="+mj-lt"/>
              <a:buAutoNum type="alphaUcPeriod"/>
            </a:pPr>
            <a:r>
              <a:rPr lang="en-US" dirty="0" smtClean="0"/>
              <a:t>Explain </a:t>
            </a:r>
            <a:r>
              <a:rPr lang="en-US" dirty="0"/>
              <a:t>the purpose and intent of reviewing Local Mitigation </a:t>
            </a:r>
            <a:r>
              <a:rPr lang="en-US" dirty="0" smtClean="0"/>
              <a:t>Plans</a:t>
            </a:r>
          </a:p>
          <a:p>
            <a:pPr marL="457200" indent="-457200">
              <a:buSzPct val="100000"/>
              <a:buFont typeface="+mj-lt"/>
              <a:buAutoNum type="alphaUcPeriod"/>
            </a:pPr>
            <a:r>
              <a:rPr lang="en-US" dirty="0" smtClean="0"/>
              <a:t>Describe </a:t>
            </a:r>
            <a:r>
              <a:rPr lang="en-US" dirty="0"/>
              <a:t>how to use the Plan Review </a:t>
            </a:r>
            <a:r>
              <a:rPr lang="en-US" dirty="0" smtClean="0"/>
              <a:t>Tool </a:t>
            </a:r>
            <a:r>
              <a:rPr lang="en-US" dirty="0"/>
              <a:t>to communicate the results of the review to a State or local </a:t>
            </a:r>
            <a:r>
              <a:rPr lang="en-US" dirty="0" smtClean="0"/>
              <a:t>community</a:t>
            </a:r>
          </a:p>
          <a:p>
            <a:pPr marL="457200" indent="-457200">
              <a:buSzPct val="100000"/>
              <a:buFont typeface="+mj-lt"/>
              <a:buAutoNum type="alphaUcPeriod"/>
            </a:pPr>
            <a:r>
              <a:rPr lang="en-US" dirty="0" smtClean="0"/>
              <a:t>Determine </a:t>
            </a:r>
            <a:r>
              <a:rPr lang="en-US" dirty="0"/>
              <a:t>whether a Local Mitigation Plan meets </a:t>
            </a:r>
            <a:r>
              <a:rPr lang="en-US" dirty="0" smtClean="0"/>
              <a:t>Federal </a:t>
            </a:r>
            <a:r>
              <a:rPr lang="en-US" dirty="0"/>
              <a:t>mitigation planning </a:t>
            </a:r>
            <a:r>
              <a:rPr lang="en-US" dirty="0" smtClean="0"/>
              <a:t>requirements</a:t>
            </a:r>
          </a:p>
          <a:p>
            <a:pPr marL="0" indent="0">
              <a:buSzPct val="100000"/>
              <a:buNone/>
            </a:pPr>
            <a:endParaRPr lang="en-US" dirty="0"/>
          </a:p>
          <a:p>
            <a:pPr marL="457200" indent="-457200">
              <a:buSzPct val="100000"/>
              <a:buFont typeface="+mj-lt"/>
              <a:buAutoNum type="alphaUcPeriod"/>
            </a:pPr>
            <a:endParaRPr lang="en-US" dirty="0" smtClean="0"/>
          </a:p>
          <a:p>
            <a:pPr marL="0" lvl="0" indent="0">
              <a:buSzPct val="100000"/>
              <a:buNone/>
            </a:pPr>
            <a:endParaRPr lang="en-US" dirty="0" smtClean="0"/>
          </a:p>
          <a:p>
            <a:endParaRPr lang="en-US" dirty="0"/>
          </a:p>
        </p:txBody>
      </p:sp>
    </p:spTree>
    <p:extLst>
      <p:ext uri="{BB962C8B-B14F-4D97-AF65-F5344CB8AC3E}">
        <p14:creationId xmlns:p14="http://schemas.microsoft.com/office/powerpoint/2010/main" val="1412896651"/>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 Previous Occurrences</a:t>
            </a:r>
            <a:endParaRPr lang="en-US" dirty="0"/>
          </a:p>
        </p:txBody>
      </p:sp>
      <p:sp>
        <p:nvSpPr>
          <p:cNvPr id="3" name="Content Placeholder 2"/>
          <p:cNvSpPr>
            <a:spLocks noGrp="1"/>
          </p:cNvSpPr>
          <p:nvPr>
            <p:ph idx="1"/>
          </p:nvPr>
        </p:nvSpPr>
        <p:spPr>
          <a:xfrm>
            <a:off x="457200" y="1295400"/>
            <a:ext cx="4495800" cy="4419600"/>
          </a:xfrm>
        </p:spPr>
        <p:txBody>
          <a:bodyPr/>
          <a:lstStyle/>
          <a:p>
            <a:r>
              <a:rPr lang="en-US" dirty="0" smtClean="0"/>
              <a:t>Information on previous occurrences and future probability is required </a:t>
            </a:r>
          </a:p>
          <a:p>
            <a:r>
              <a:rPr lang="en-US" dirty="0" smtClean="0"/>
              <a:t>Does the plan </a:t>
            </a:r>
          </a:p>
          <a:p>
            <a:pPr lvl="1"/>
            <a:r>
              <a:rPr lang="en-US" dirty="0" smtClean="0"/>
              <a:t>List previous occurrences? </a:t>
            </a:r>
          </a:p>
          <a:p>
            <a:pPr lvl="1"/>
            <a:r>
              <a:rPr lang="en-US" dirty="0" smtClean="0"/>
              <a:t>Discuss probability of </a:t>
            </a:r>
            <a:br>
              <a:rPr lang="en-US" dirty="0" smtClean="0"/>
            </a:br>
            <a:r>
              <a:rPr lang="en-US" dirty="0" smtClean="0"/>
              <a:t>future occurrences? </a:t>
            </a:r>
          </a:p>
        </p:txBody>
      </p:sp>
      <p:pic>
        <p:nvPicPr>
          <p:cNvPr id="4" name="Picture 3" descr="Utility worker in cherry picker working on power lines." title="Utility work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756" y="1295400"/>
            <a:ext cx="2834844"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0403485"/>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B3. Impact and Vulnerability</a:t>
            </a:r>
            <a:endParaRPr lang="en-US" dirty="0"/>
          </a:p>
        </p:txBody>
      </p:sp>
      <p:sp>
        <p:nvSpPr>
          <p:cNvPr id="3" name="Content Placeholder 2"/>
          <p:cNvSpPr>
            <a:spLocks noGrp="1"/>
          </p:cNvSpPr>
          <p:nvPr>
            <p:ph idx="1"/>
          </p:nvPr>
        </p:nvSpPr>
        <p:spPr>
          <a:xfrm>
            <a:off x="457200" y="1295400"/>
            <a:ext cx="6705600" cy="4419600"/>
          </a:xfrm>
        </p:spPr>
        <p:txBody>
          <a:bodyPr/>
          <a:lstStyle/>
          <a:p>
            <a:pPr>
              <a:spcBef>
                <a:spcPts val="400"/>
              </a:spcBef>
            </a:pPr>
            <a:r>
              <a:rPr lang="en-US" dirty="0" smtClean="0"/>
              <a:t>Description of impact and vulnerability is required </a:t>
            </a:r>
          </a:p>
          <a:p>
            <a:pPr>
              <a:spcBef>
                <a:spcPts val="400"/>
              </a:spcBef>
            </a:pPr>
            <a:r>
              <a:rPr lang="en-US" dirty="0" smtClean="0"/>
              <a:t>Does the plan</a:t>
            </a:r>
          </a:p>
          <a:p>
            <a:pPr lvl="1">
              <a:spcBef>
                <a:spcPts val="400"/>
              </a:spcBef>
            </a:pPr>
            <a:r>
              <a:rPr lang="en-US" dirty="0" smtClean="0"/>
              <a:t>Describe potential impacts?</a:t>
            </a:r>
          </a:p>
          <a:p>
            <a:pPr lvl="1">
              <a:spcBef>
                <a:spcPts val="400"/>
              </a:spcBef>
            </a:pPr>
            <a:r>
              <a:rPr lang="en-US" dirty="0" smtClean="0"/>
              <a:t>Describe assets such as</a:t>
            </a:r>
          </a:p>
          <a:p>
            <a:pPr lvl="2">
              <a:spcBef>
                <a:spcPts val="400"/>
              </a:spcBef>
            </a:pPr>
            <a:r>
              <a:rPr lang="en-US" dirty="0" smtClean="0"/>
              <a:t>People?</a:t>
            </a:r>
          </a:p>
          <a:p>
            <a:pPr lvl="2">
              <a:spcBef>
                <a:spcPts val="400"/>
              </a:spcBef>
            </a:pPr>
            <a:r>
              <a:rPr lang="en-US" dirty="0" smtClean="0"/>
              <a:t>Structures?</a:t>
            </a:r>
          </a:p>
          <a:p>
            <a:pPr lvl="2">
              <a:spcBef>
                <a:spcPts val="400"/>
              </a:spcBef>
            </a:pPr>
            <a:r>
              <a:rPr lang="en-US" dirty="0" smtClean="0"/>
              <a:t>Facilities?</a:t>
            </a:r>
          </a:p>
          <a:p>
            <a:pPr lvl="2">
              <a:spcBef>
                <a:spcPts val="400"/>
              </a:spcBef>
            </a:pPr>
            <a:r>
              <a:rPr lang="en-US" dirty="0" smtClean="0"/>
              <a:t>Systems?</a:t>
            </a:r>
          </a:p>
          <a:p>
            <a:pPr lvl="2">
              <a:spcBef>
                <a:spcPts val="400"/>
              </a:spcBef>
            </a:pPr>
            <a:r>
              <a:rPr lang="en-US" dirty="0" smtClean="0"/>
              <a:t>Capabilities?</a:t>
            </a:r>
          </a:p>
          <a:p>
            <a:pPr lvl="2">
              <a:spcBef>
                <a:spcPts val="400"/>
              </a:spcBef>
            </a:pPr>
            <a:r>
              <a:rPr lang="en-US" dirty="0" smtClean="0"/>
              <a:t>Activities?</a:t>
            </a:r>
          </a:p>
          <a:p>
            <a:pPr lvl="1">
              <a:spcBef>
                <a:spcPts val="400"/>
              </a:spcBef>
            </a:pPr>
            <a:r>
              <a:rPr lang="en-US" dirty="0" smtClean="0"/>
              <a:t>Summarize vulnerabilities? </a:t>
            </a:r>
          </a:p>
          <a:p>
            <a:pPr lvl="2">
              <a:spcBef>
                <a:spcPts val="400"/>
              </a:spcBef>
            </a:pPr>
            <a:r>
              <a:rPr lang="en-US" dirty="0" smtClean="0"/>
              <a:t>Issues or problems </a:t>
            </a:r>
          </a:p>
        </p:txBody>
      </p:sp>
      <p:pic>
        <p:nvPicPr>
          <p:cNvPr id="4" name="Picture 3" descr="Damaged covered bridge that is on stream bank parallel to the stream." title="Covered brid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828800"/>
            <a:ext cx="4078536" cy="27092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590389"/>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B4. </a:t>
            </a:r>
            <a:r>
              <a:rPr lang="en-US" dirty="0" err="1" smtClean="0"/>
              <a:t>NFIP</a:t>
            </a:r>
            <a:r>
              <a:rPr lang="en-US" dirty="0" smtClean="0"/>
              <a:t>-Insured Structures</a:t>
            </a:r>
            <a:endParaRPr lang="en-US" dirty="0"/>
          </a:p>
        </p:txBody>
      </p:sp>
      <p:sp>
        <p:nvSpPr>
          <p:cNvPr id="3" name="Content Placeholder 2"/>
          <p:cNvSpPr>
            <a:spLocks noGrp="1"/>
          </p:cNvSpPr>
          <p:nvPr>
            <p:ph idx="1"/>
          </p:nvPr>
        </p:nvSpPr>
        <p:spPr>
          <a:xfrm>
            <a:off x="457200" y="1295400"/>
            <a:ext cx="4343400" cy="4419600"/>
          </a:xfrm>
        </p:spPr>
        <p:txBody>
          <a:bodyPr/>
          <a:lstStyle/>
          <a:p>
            <a:r>
              <a:rPr lang="en-US" dirty="0" smtClean="0"/>
              <a:t>Information about repetitively flooded NFIP-insured structures is required</a:t>
            </a:r>
          </a:p>
          <a:p>
            <a:r>
              <a:rPr lang="en-US" dirty="0" smtClean="0"/>
              <a:t>Does the plan</a:t>
            </a:r>
          </a:p>
          <a:p>
            <a:pPr lvl="1"/>
            <a:r>
              <a:rPr lang="en-US" dirty="0" smtClean="0"/>
              <a:t>Describe types of structures? </a:t>
            </a:r>
          </a:p>
          <a:p>
            <a:pPr lvl="1"/>
            <a:r>
              <a:rPr lang="en-US" dirty="0" smtClean="0"/>
              <a:t>Estimate number of repetitive loss properties? </a:t>
            </a:r>
          </a:p>
          <a:p>
            <a:pPr lvl="1"/>
            <a:r>
              <a:rPr lang="en-US" dirty="0" smtClean="0"/>
              <a:t>Not violate conditions of Privacy Act of 1974? </a:t>
            </a:r>
          </a:p>
        </p:txBody>
      </p:sp>
      <p:pic>
        <p:nvPicPr>
          <p:cNvPr id="4" name="Picture 3" descr="1 story house lifted off its foundation in preparation for either relocation or elevation." title="House off of its found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80160"/>
            <a:ext cx="3962400" cy="2641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0570789"/>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Notes</a:t>
            </a:r>
            <a:endParaRPr lang="en-US" dirty="0"/>
          </a:p>
        </p:txBody>
      </p:sp>
      <p:sp>
        <p:nvSpPr>
          <p:cNvPr id="3" name="Content Placeholder 2"/>
          <p:cNvSpPr>
            <a:spLocks noGrp="1"/>
          </p:cNvSpPr>
          <p:nvPr>
            <p:ph idx="1"/>
          </p:nvPr>
        </p:nvSpPr>
        <p:spPr/>
        <p:txBody>
          <a:bodyPr/>
          <a:lstStyle/>
          <a:p>
            <a:endParaRPr lang="en-US" dirty="0" smtClean="0"/>
          </a:p>
          <a:p>
            <a:r>
              <a:rPr lang="en-US" dirty="0" smtClean="0"/>
              <a:t>FEMA does not require a specific format for the plan</a:t>
            </a:r>
          </a:p>
          <a:p>
            <a:r>
              <a:rPr lang="en-US" dirty="0" smtClean="0"/>
              <a:t>The Regulation Checklist only includes requirements of 44 CFR 201.6 that use the words “shall” or “must”</a:t>
            </a:r>
          </a:p>
          <a:p>
            <a:r>
              <a:rPr lang="en-US" dirty="0" smtClean="0"/>
              <a:t>Leadership in local government may fluctuate over time; therefore, describing the process and explaining how decisions were reached is important</a:t>
            </a:r>
          </a:p>
          <a:p>
            <a:endParaRPr lang="en-US" dirty="0"/>
          </a:p>
        </p:txBody>
      </p:sp>
    </p:spTree>
    <p:extLst>
      <p:ext uri="{BB962C8B-B14F-4D97-AF65-F5344CB8AC3E}">
        <p14:creationId xmlns:p14="http://schemas.microsoft.com/office/powerpoint/2010/main" val="3462011568"/>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C. Mitigation Strategy</a:t>
            </a:r>
            <a:endParaRPr lang="en-US" dirty="0"/>
          </a:p>
        </p:txBody>
      </p:sp>
      <p:sp>
        <p:nvSpPr>
          <p:cNvPr id="3" name="Content Placeholder 2"/>
          <p:cNvSpPr>
            <a:spLocks noGrp="1"/>
          </p:cNvSpPr>
          <p:nvPr>
            <p:ph idx="1"/>
          </p:nvPr>
        </p:nvSpPr>
        <p:spPr/>
        <p:txBody>
          <a:bodyPr/>
          <a:lstStyle/>
          <a:p>
            <a:r>
              <a:rPr lang="en-US" dirty="0" smtClean="0"/>
              <a:t>The plan must include a mitigation strategy </a:t>
            </a:r>
          </a:p>
          <a:p>
            <a:pPr lvl="1"/>
            <a:r>
              <a:rPr lang="en-US" dirty="0" smtClean="0"/>
              <a:t>A blueprint for reducing potential losses</a:t>
            </a:r>
          </a:p>
          <a:p>
            <a:pPr lvl="1"/>
            <a:r>
              <a:rPr lang="en-US" dirty="0" smtClean="0"/>
              <a:t>Based on existing policies, programs, resources</a:t>
            </a:r>
          </a:p>
          <a:p>
            <a:r>
              <a:rPr lang="en-US" dirty="0" smtClean="0"/>
              <a:t>Intent of Element C</a:t>
            </a:r>
          </a:p>
          <a:p>
            <a:pPr lvl="1"/>
            <a:r>
              <a:rPr lang="en-US" dirty="0" smtClean="0"/>
              <a:t>Describe hazard mitigation goals and actions</a:t>
            </a:r>
          </a:p>
          <a:p>
            <a:pPr lvl="1"/>
            <a:r>
              <a:rPr lang="en-US" dirty="0" smtClean="0"/>
              <a:t>Identify the community’s existing authorities, policies, programs, and resources that can be used to implement those actions</a:t>
            </a:r>
          </a:p>
          <a:p>
            <a:pPr lvl="1"/>
            <a:r>
              <a:rPr lang="en-US" dirty="0" smtClean="0"/>
              <a:t>All other requirements lead to and support the </a:t>
            </a:r>
            <a:br>
              <a:rPr lang="en-US" dirty="0" smtClean="0"/>
            </a:br>
            <a:r>
              <a:rPr lang="en-US" dirty="0" smtClean="0"/>
              <a:t>mitigation strategy</a:t>
            </a:r>
          </a:p>
          <a:p>
            <a:pPr lvl="1"/>
            <a:r>
              <a:rPr lang="en-US" dirty="0" smtClean="0"/>
              <a:t>Mitigation actions must be reaffirmed or updated when the plan is updated</a:t>
            </a:r>
          </a:p>
        </p:txBody>
      </p:sp>
    </p:spTree>
    <p:extLst>
      <p:ext uri="{BB962C8B-B14F-4D97-AF65-F5344CB8AC3E}">
        <p14:creationId xmlns:p14="http://schemas.microsoft.com/office/powerpoint/2010/main" val="4242649501"/>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C1. Existing Policies and Programs</a:t>
            </a:r>
            <a:endParaRPr lang="en-US" dirty="0"/>
          </a:p>
        </p:txBody>
      </p:sp>
      <p:sp>
        <p:nvSpPr>
          <p:cNvPr id="3" name="Content Placeholder 2"/>
          <p:cNvSpPr>
            <a:spLocks noGrp="1"/>
          </p:cNvSpPr>
          <p:nvPr>
            <p:ph idx="1"/>
          </p:nvPr>
        </p:nvSpPr>
        <p:spPr/>
        <p:txBody>
          <a:bodyPr/>
          <a:lstStyle/>
          <a:p>
            <a:r>
              <a:rPr lang="en-US" dirty="0" smtClean="0"/>
              <a:t>The plan must document each jurisdiction’s </a:t>
            </a:r>
          </a:p>
          <a:p>
            <a:pPr lvl="1"/>
            <a:r>
              <a:rPr lang="en-US" dirty="0" smtClean="0"/>
              <a:t>Existing authorities</a:t>
            </a:r>
          </a:p>
          <a:p>
            <a:pPr lvl="1"/>
            <a:r>
              <a:rPr lang="en-US" dirty="0" smtClean="0"/>
              <a:t>Policies, programs, and resources</a:t>
            </a:r>
          </a:p>
          <a:p>
            <a:pPr lvl="1"/>
            <a:r>
              <a:rPr lang="en-US" dirty="0" smtClean="0"/>
              <a:t>Ability to expand on and improve existing policies </a:t>
            </a:r>
            <a:br>
              <a:rPr lang="en-US" dirty="0" smtClean="0"/>
            </a:br>
            <a:r>
              <a:rPr lang="en-US" dirty="0" smtClean="0"/>
              <a:t>and programs</a:t>
            </a:r>
          </a:p>
          <a:p>
            <a:r>
              <a:rPr lang="en-US" dirty="0" smtClean="0"/>
              <a:t>The plan might describe </a:t>
            </a:r>
          </a:p>
          <a:p>
            <a:pPr lvl="1"/>
            <a:r>
              <a:rPr lang="en-US" dirty="0" smtClean="0"/>
              <a:t>Public works  and/or emergency management staff</a:t>
            </a:r>
          </a:p>
          <a:p>
            <a:pPr lvl="1"/>
            <a:r>
              <a:rPr lang="en-US" dirty="0" smtClean="0"/>
              <a:t>Zoning ordinances, building codes, subdivision regulation</a:t>
            </a:r>
          </a:p>
          <a:p>
            <a:pPr lvl="1"/>
            <a:r>
              <a:rPr lang="en-US" dirty="0" smtClean="0"/>
              <a:t>Annual budgets</a:t>
            </a:r>
          </a:p>
          <a:p>
            <a:pPr lvl="1"/>
            <a:r>
              <a:rPr lang="en-US" dirty="0" smtClean="0"/>
              <a:t>Comprehensive planning</a:t>
            </a:r>
          </a:p>
          <a:p>
            <a:pPr lvl="1"/>
            <a:r>
              <a:rPr lang="en-US" dirty="0" smtClean="0"/>
              <a:t>Taxing authority</a:t>
            </a:r>
            <a:endParaRPr lang="en-US" dirty="0"/>
          </a:p>
        </p:txBody>
      </p:sp>
    </p:spTree>
    <p:extLst>
      <p:ext uri="{BB962C8B-B14F-4D97-AF65-F5344CB8AC3E}">
        <p14:creationId xmlns:p14="http://schemas.microsoft.com/office/powerpoint/2010/main" val="2131202218"/>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C2. NFIP Participation</a:t>
            </a:r>
            <a:endParaRPr lang="en-US" dirty="0"/>
          </a:p>
        </p:txBody>
      </p:sp>
      <p:sp>
        <p:nvSpPr>
          <p:cNvPr id="3" name="Content Placeholder 2"/>
          <p:cNvSpPr>
            <a:spLocks noGrp="1"/>
          </p:cNvSpPr>
          <p:nvPr>
            <p:ph idx="1"/>
          </p:nvPr>
        </p:nvSpPr>
        <p:spPr>
          <a:xfrm>
            <a:off x="457200" y="1295400"/>
            <a:ext cx="4114800" cy="4419600"/>
          </a:xfrm>
        </p:spPr>
        <p:txBody>
          <a:bodyPr/>
          <a:lstStyle/>
          <a:p>
            <a:pPr marL="0" indent="0">
              <a:buNone/>
            </a:pPr>
            <a:r>
              <a:rPr lang="en-US" sz="2000" dirty="0" smtClean="0"/>
              <a:t>Does the plan address </a:t>
            </a:r>
          </a:p>
          <a:p>
            <a:r>
              <a:rPr lang="en-US" dirty="0"/>
              <a:t>P</a:t>
            </a:r>
            <a:r>
              <a:rPr lang="en-US" dirty="0" smtClean="0"/>
              <a:t>articipation in the NFIP?</a:t>
            </a:r>
            <a:endParaRPr lang="en-US" dirty="0"/>
          </a:p>
          <a:p>
            <a:r>
              <a:rPr lang="en-US" dirty="0" smtClean="0"/>
              <a:t>Continued compliance with NFIP requirements?</a:t>
            </a:r>
          </a:p>
        </p:txBody>
      </p:sp>
      <p:pic>
        <p:nvPicPr>
          <p:cNvPr id="4" name="Picture 3" descr="Mobile home on elevated foundation that has areas that would allow floodwaters to pass through." title="Mobile h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649" y="1306286"/>
            <a:ext cx="4121020" cy="2884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1371330"/>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C3. Goals</a:t>
            </a:r>
            <a:endParaRPr lang="en-US" dirty="0"/>
          </a:p>
        </p:txBody>
      </p:sp>
      <p:sp>
        <p:nvSpPr>
          <p:cNvPr id="3" name="Content Placeholder 2"/>
          <p:cNvSpPr>
            <a:spLocks noGrp="1"/>
          </p:cNvSpPr>
          <p:nvPr>
            <p:ph idx="1"/>
          </p:nvPr>
        </p:nvSpPr>
        <p:spPr>
          <a:xfrm>
            <a:off x="457200" y="1295400"/>
            <a:ext cx="4114800" cy="4419600"/>
          </a:xfrm>
        </p:spPr>
        <p:txBody>
          <a:bodyPr/>
          <a:lstStyle/>
          <a:p>
            <a:r>
              <a:rPr lang="en-US" dirty="0" smtClean="0"/>
              <a:t>Does the plan include goals to reduce or avoid long-term vulnerabilities to </a:t>
            </a:r>
            <a:br>
              <a:rPr lang="en-US" dirty="0" smtClean="0"/>
            </a:br>
            <a:r>
              <a:rPr lang="en-US" dirty="0" smtClean="0"/>
              <a:t>identified hazards?</a:t>
            </a:r>
          </a:p>
          <a:p>
            <a:r>
              <a:rPr lang="en-US" dirty="0" smtClean="0"/>
              <a:t>Goals </a:t>
            </a:r>
          </a:p>
          <a:p>
            <a:pPr lvl="1"/>
            <a:r>
              <a:rPr lang="en-US" dirty="0" smtClean="0"/>
              <a:t>Are broad policy statements </a:t>
            </a:r>
          </a:p>
          <a:p>
            <a:pPr lvl="1"/>
            <a:r>
              <a:rPr lang="en-US" dirty="0" smtClean="0"/>
              <a:t>Must be consistent with </a:t>
            </a:r>
            <a:br>
              <a:rPr lang="en-US" dirty="0" smtClean="0"/>
            </a:br>
            <a:r>
              <a:rPr lang="en-US" dirty="0" smtClean="0"/>
              <a:t>the identified hazards</a:t>
            </a:r>
            <a:endParaRPr lang="en-US" dirty="0"/>
          </a:p>
        </p:txBody>
      </p:sp>
      <p:pic>
        <p:nvPicPr>
          <p:cNvPr id="4" name="Picture 3" descr="On side of road is large pile of trash and debris and sign in foreground that reads, &quot;One Lane Road Ahead&quot;." title="Debr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295400"/>
            <a:ext cx="4191000" cy="27308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9455528"/>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C4. Mitigation Actions</a:t>
            </a:r>
            <a:endParaRPr lang="en-US" dirty="0"/>
          </a:p>
        </p:txBody>
      </p:sp>
      <p:sp>
        <p:nvSpPr>
          <p:cNvPr id="3" name="Content Placeholder 2"/>
          <p:cNvSpPr>
            <a:spLocks noGrp="1"/>
          </p:cNvSpPr>
          <p:nvPr>
            <p:ph idx="1"/>
          </p:nvPr>
        </p:nvSpPr>
        <p:spPr/>
        <p:txBody>
          <a:bodyPr/>
          <a:lstStyle/>
          <a:p>
            <a:r>
              <a:rPr lang="en-US" dirty="0" smtClean="0"/>
              <a:t>The plan must identify and analyze a range of mitigation actions </a:t>
            </a:r>
          </a:p>
          <a:p>
            <a:r>
              <a:rPr lang="en-US" dirty="0" smtClean="0"/>
              <a:t>Actions</a:t>
            </a:r>
          </a:p>
          <a:p>
            <a:pPr lvl="1"/>
            <a:r>
              <a:rPr lang="en-US" dirty="0" smtClean="0"/>
              <a:t>Is an activity, process, or physical project designed to reduce or eliminate long-term risk to one or more hazards identified in the risk assessment?</a:t>
            </a:r>
          </a:p>
          <a:p>
            <a:r>
              <a:rPr lang="en-US" dirty="0" smtClean="0"/>
              <a:t>Does the plan include</a:t>
            </a:r>
          </a:p>
          <a:p>
            <a:pPr lvl="1"/>
            <a:r>
              <a:rPr lang="en-US" dirty="0" smtClean="0"/>
              <a:t>Actions for new buildings and infrastructure?</a:t>
            </a:r>
          </a:p>
          <a:p>
            <a:pPr lvl="1"/>
            <a:r>
              <a:rPr lang="en-US" dirty="0" smtClean="0"/>
              <a:t>Actions for existing buildings and infrastructure?</a:t>
            </a:r>
          </a:p>
          <a:p>
            <a:pPr lvl="1"/>
            <a:r>
              <a:rPr lang="en-US" dirty="0" smtClean="0"/>
              <a:t>Actions for each jurisdiction?</a:t>
            </a:r>
            <a:endParaRPr lang="en-US" dirty="0"/>
          </a:p>
        </p:txBody>
      </p:sp>
    </p:spTree>
    <p:extLst>
      <p:ext uri="{BB962C8B-B14F-4D97-AF65-F5344CB8AC3E}">
        <p14:creationId xmlns:p14="http://schemas.microsoft.com/office/powerpoint/2010/main" val="2912687053"/>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C5. Action Plan</a:t>
            </a:r>
            <a:endParaRPr lang="en-US" dirty="0"/>
          </a:p>
        </p:txBody>
      </p:sp>
      <p:sp>
        <p:nvSpPr>
          <p:cNvPr id="3" name="Content Placeholder 2"/>
          <p:cNvSpPr>
            <a:spLocks noGrp="1"/>
          </p:cNvSpPr>
          <p:nvPr>
            <p:ph idx="1"/>
          </p:nvPr>
        </p:nvSpPr>
        <p:spPr/>
        <p:txBody>
          <a:bodyPr/>
          <a:lstStyle/>
          <a:p>
            <a:r>
              <a:rPr lang="en-US" dirty="0" smtClean="0"/>
              <a:t>The plan must contain an action plan</a:t>
            </a:r>
          </a:p>
          <a:p>
            <a:r>
              <a:rPr lang="en-US" dirty="0" smtClean="0"/>
              <a:t>For each jurisdiction, the plan must</a:t>
            </a:r>
          </a:p>
          <a:p>
            <a:pPr lvl="1"/>
            <a:r>
              <a:rPr lang="en-US" dirty="0" smtClean="0"/>
              <a:t>Describe the criteria used for prioritizing implementation of mitigation actions</a:t>
            </a:r>
          </a:p>
          <a:p>
            <a:pPr lvl="1"/>
            <a:r>
              <a:rPr lang="en-US" dirty="0" smtClean="0"/>
              <a:t>Demonstrate that the jurisdictions considered the benefits versus the costs</a:t>
            </a:r>
          </a:p>
          <a:p>
            <a:pPr lvl="1"/>
            <a:r>
              <a:rPr lang="en-US" dirty="0" smtClean="0"/>
              <a:t>Identify who is responsible for implementing the action</a:t>
            </a:r>
          </a:p>
          <a:p>
            <a:pPr lvl="1"/>
            <a:r>
              <a:rPr lang="en-US" dirty="0" smtClean="0"/>
              <a:t>Identify potential funding sources and expected timeframes for completion</a:t>
            </a:r>
          </a:p>
        </p:txBody>
      </p:sp>
    </p:spTree>
    <p:extLst>
      <p:ext uri="{BB962C8B-B14F-4D97-AF65-F5344CB8AC3E}">
        <p14:creationId xmlns:p14="http://schemas.microsoft.com/office/powerpoint/2010/main" val="1645126253"/>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Name</a:t>
            </a:r>
          </a:p>
          <a:p>
            <a:r>
              <a:rPr lang="en-US" dirty="0" smtClean="0"/>
              <a:t>Organization</a:t>
            </a:r>
          </a:p>
          <a:p>
            <a:r>
              <a:rPr lang="en-US" dirty="0" smtClean="0"/>
              <a:t>Location</a:t>
            </a:r>
          </a:p>
          <a:p>
            <a:r>
              <a:rPr lang="en-US" dirty="0" smtClean="0"/>
              <a:t>Plan review </a:t>
            </a:r>
            <a:br>
              <a:rPr lang="en-US" dirty="0" smtClean="0"/>
            </a:br>
            <a:r>
              <a:rPr lang="en-US" dirty="0" smtClean="0"/>
              <a:t>experience</a:t>
            </a:r>
            <a:endParaRPr lang="en-US" dirty="0"/>
          </a:p>
        </p:txBody>
      </p:sp>
      <p:pic>
        <p:nvPicPr>
          <p:cNvPr id="4" name="Picture 3" descr="Decorative rock wall broken." title="Landsca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874" y="1295400"/>
            <a:ext cx="5829300" cy="3886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1453279"/>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C6. Integration with Other Plans</a:t>
            </a:r>
            <a:endParaRPr lang="en-US" dirty="0"/>
          </a:p>
        </p:txBody>
      </p:sp>
      <p:sp>
        <p:nvSpPr>
          <p:cNvPr id="3" name="Content Placeholder 2"/>
          <p:cNvSpPr>
            <a:spLocks noGrp="1"/>
          </p:cNvSpPr>
          <p:nvPr>
            <p:ph idx="1"/>
          </p:nvPr>
        </p:nvSpPr>
        <p:spPr>
          <a:xfrm>
            <a:off x="457200" y="1295400"/>
            <a:ext cx="3810000" cy="4419600"/>
          </a:xfrm>
        </p:spPr>
        <p:txBody>
          <a:bodyPr/>
          <a:lstStyle/>
          <a:p>
            <a:r>
              <a:rPr lang="en-US" dirty="0" smtClean="0"/>
              <a:t>The plan must describe a process for integration</a:t>
            </a:r>
          </a:p>
          <a:p>
            <a:r>
              <a:rPr lang="en-US" dirty="0" smtClean="0"/>
              <a:t>Does the plan explain how mitigation will be integrated into</a:t>
            </a:r>
          </a:p>
          <a:p>
            <a:pPr lvl="1"/>
            <a:r>
              <a:rPr lang="en-US" dirty="0" smtClean="0"/>
              <a:t>Other plans?</a:t>
            </a:r>
          </a:p>
          <a:p>
            <a:pPr lvl="1"/>
            <a:r>
              <a:rPr lang="en-US" dirty="0" smtClean="0"/>
              <a:t>Ordinances?</a:t>
            </a:r>
          </a:p>
          <a:p>
            <a:pPr lvl="1"/>
            <a:r>
              <a:rPr lang="en-US" dirty="0" smtClean="0"/>
              <a:t>Day-to-day operations?</a:t>
            </a:r>
          </a:p>
          <a:p>
            <a:r>
              <a:rPr lang="en-US" dirty="0" smtClean="0"/>
              <a:t>Is this provided for each jurisdiction?</a:t>
            </a:r>
            <a:endParaRPr lang="en-US" dirty="0"/>
          </a:p>
        </p:txBody>
      </p:sp>
      <p:pic>
        <p:nvPicPr>
          <p:cNvPr id="4" name="Picture 3" descr="Forest area that is barren of any leaves on trees or ground cover. Appears to have been affected by drought." title="Dead tre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295400"/>
            <a:ext cx="4243953" cy="2819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1135887"/>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Element D. Plan Review, Evaluation, and Implementation</a:t>
            </a:r>
            <a:endParaRPr lang="en-US" sz="3200" dirty="0"/>
          </a:p>
        </p:txBody>
      </p:sp>
      <p:sp>
        <p:nvSpPr>
          <p:cNvPr id="3" name="Content Placeholder 2"/>
          <p:cNvSpPr>
            <a:spLocks noGrp="1"/>
          </p:cNvSpPr>
          <p:nvPr>
            <p:ph idx="1"/>
          </p:nvPr>
        </p:nvSpPr>
        <p:spPr/>
        <p:txBody>
          <a:bodyPr/>
          <a:lstStyle/>
          <a:p>
            <a:r>
              <a:rPr lang="en-US" dirty="0" smtClean="0"/>
              <a:t>This element is reviewed for plan UPDATES only</a:t>
            </a:r>
          </a:p>
          <a:p>
            <a:r>
              <a:rPr lang="en-US" dirty="0" smtClean="0"/>
              <a:t>The plan must reflect </a:t>
            </a:r>
          </a:p>
          <a:p>
            <a:pPr lvl="1"/>
            <a:r>
              <a:rPr lang="en-US" dirty="0" smtClean="0"/>
              <a:t>Changes in development</a:t>
            </a:r>
          </a:p>
          <a:p>
            <a:pPr lvl="1"/>
            <a:r>
              <a:rPr lang="en-US" dirty="0" smtClean="0"/>
              <a:t>Progress in mitigation </a:t>
            </a:r>
          </a:p>
          <a:p>
            <a:pPr lvl="1"/>
            <a:r>
              <a:rPr lang="en-US" dirty="0" smtClean="0"/>
              <a:t>Changes in priorities </a:t>
            </a:r>
          </a:p>
          <a:p>
            <a:r>
              <a:rPr lang="en-US" dirty="0" smtClean="0"/>
              <a:t>The plan must be resubmitted for approval every 5 years</a:t>
            </a:r>
          </a:p>
          <a:p>
            <a:r>
              <a:rPr lang="en-US" dirty="0" smtClean="0"/>
              <a:t>Intent of Element D</a:t>
            </a:r>
          </a:p>
          <a:p>
            <a:pPr lvl="1"/>
            <a:r>
              <a:rPr lang="en-US" dirty="0" smtClean="0"/>
              <a:t>The plan continues to be relevant</a:t>
            </a:r>
          </a:p>
          <a:p>
            <a:pPr lvl="1"/>
            <a:r>
              <a:rPr lang="en-US" dirty="0" smtClean="0"/>
              <a:t>The plan reflects current conditions</a:t>
            </a:r>
            <a:endParaRPr lang="en-US" dirty="0"/>
          </a:p>
        </p:txBody>
      </p:sp>
    </p:spTree>
    <p:extLst>
      <p:ext uri="{BB962C8B-B14F-4D97-AF65-F5344CB8AC3E}">
        <p14:creationId xmlns:p14="http://schemas.microsoft.com/office/powerpoint/2010/main" val="4111681324"/>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D1. Changes in Development</a:t>
            </a:r>
            <a:endParaRPr lang="en-US" dirty="0"/>
          </a:p>
        </p:txBody>
      </p:sp>
      <p:sp>
        <p:nvSpPr>
          <p:cNvPr id="3" name="Content Placeholder 2"/>
          <p:cNvSpPr>
            <a:spLocks noGrp="1"/>
          </p:cNvSpPr>
          <p:nvPr>
            <p:ph idx="1"/>
          </p:nvPr>
        </p:nvSpPr>
        <p:spPr>
          <a:xfrm>
            <a:off x="457200" y="1295400"/>
            <a:ext cx="3962400" cy="4419600"/>
          </a:xfrm>
        </p:spPr>
        <p:txBody>
          <a:bodyPr/>
          <a:lstStyle/>
          <a:p>
            <a:pPr marL="0" indent="0">
              <a:buNone/>
            </a:pPr>
            <a:r>
              <a:rPr lang="en-US" dirty="0" smtClean="0"/>
              <a:t>Was the plan revised to reflect changes in development?</a:t>
            </a:r>
            <a:endParaRPr lang="en-US" dirty="0"/>
          </a:p>
        </p:txBody>
      </p:sp>
      <p:pic>
        <p:nvPicPr>
          <p:cNvPr id="5" name="Picture 4" descr="Inspectors in hard hats inspect dry, broken ground under a bridge." title="Inspectors under brid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95401"/>
            <a:ext cx="2832538"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3237790"/>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D2. Progress with Mitigation</a:t>
            </a:r>
            <a:endParaRPr lang="en-US" dirty="0"/>
          </a:p>
        </p:txBody>
      </p:sp>
      <p:sp>
        <p:nvSpPr>
          <p:cNvPr id="3" name="Content Placeholder 2"/>
          <p:cNvSpPr>
            <a:spLocks noGrp="1"/>
          </p:cNvSpPr>
          <p:nvPr>
            <p:ph idx="1"/>
          </p:nvPr>
        </p:nvSpPr>
        <p:spPr>
          <a:xfrm>
            <a:off x="457200" y="1295400"/>
            <a:ext cx="8534400" cy="4419600"/>
          </a:xfrm>
        </p:spPr>
        <p:txBody>
          <a:bodyPr/>
          <a:lstStyle/>
          <a:p>
            <a:pPr marL="0" indent="0">
              <a:buNone/>
            </a:pPr>
            <a:r>
              <a:rPr lang="en-US" dirty="0" smtClean="0"/>
              <a:t>Was the plan revised to reflect progress in local mitigation efforts? </a:t>
            </a:r>
            <a:endParaRPr lang="en-US" dirty="0"/>
          </a:p>
        </p:txBody>
      </p:sp>
      <p:pic>
        <p:nvPicPr>
          <p:cNvPr id="4" name="Picture 3" descr="Prefabricated house elevated on piles. Siding is missing in one area and one window is boarded up." title="Damaged prefabricated h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844040"/>
            <a:ext cx="5312229" cy="37185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0742928"/>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 Changes in Priorities</a:t>
            </a:r>
            <a:endParaRPr lang="en-US" dirty="0"/>
          </a:p>
        </p:txBody>
      </p:sp>
      <p:sp>
        <p:nvSpPr>
          <p:cNvPr id="3" name="Content Placeholder 2"/>
          <p:cNvSpPr>
            <a:spLocks noGrp="1"/>
          </p:cNvSpPr>
          <p:nvPr>
            <p:ph idx="1"/>
          </p:nvPr>
        </p:nvSpPr>
        <p:spPr/>
        <p:txBody>
          <a:bodyPr/>
          <a:lstStyle/>
          <a:p>
            <a:pPr marL="0" indent="0">
              <a:buNone/>
            </a:pPr>
            <a:r>
              <a:rPr lang="en-US" dirty="0" smtClean="0"/>
              <a:t>Was the plan revised to reflect changes in priorities?</a:t>
            </a:r>
            <a:endParaRPr lang="en-US" dirty="0"/>
          </a:p>
        </p:txBody>
      </p:sp>
      <p:pic>
        <p:nvPicPr>
          <p:cNvPr id="4" name="Picture 3" descr="FEMA employees in a classroom showing young children large photos of flooded area with house in the background." title="FEMA employees show picture of flooded are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700" y="1828800"/>
            <a:ext cx="5600700" cy="3733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8962221"/>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E. Plan Adoption</a:t>
            </a:r>
            <a:endParaRPr lang="en-US" dirty="0"/>
          </a:p>
        </p:txBody>
      </p:sp>
      <p:sp>
        <p:nvSpPr>
          <p:cNvPr id="3" name="Content Placeholder 2"/>
          <p:cNvSpPr>
            <a:spLocks noGrp="1"/>
          </p:cNvSpPr>
          <p:nvPr>
            <p:ph idx="1"/>
          </p:nvPr>
        </p:nvSpPr>
        <p:spPr/>
        <p:txBody>
          <a:bodyPr/>
          <a:lstStyle/>
          <a:p>
            <a:r>
              <a:rPr lang="en-US" dirty="0" smtClean="0"/>
              <a:t>The plan must include documentation of adoption </a:t>
            </a:r>
          </a:p>
          <a:p>
            <a:r>
              <a:rPr lang="en-US" dirty="0" smtClean="0"/>
              <a:t>For multi-jurisdictional plans, each jurisdiction must adopt </a:t>
            </a:r>
          </a:p>
          <a:p>
            <a:r>
              <a:rPr lang="en-US" dirty="0" smtClean="0"/>
              <a:t>Intent of Element E</a:t>
            </a:r>
          </a:p>
          <a:p>
            <a:pPr lvl="1"/>
            <a:r>
              <a:rPr lang="en-US" dirty="0" smtClean="0"/>
              <a:t>Adoption demonstrates commitment </a:t>
            </a:r>
          </a:p>
          <a:p>
            <a:pPr lvl="1"/>
            <a:r>
              <a:rPr lang="en-US" dirty="0" smtClean="0"/>
              <a:t>Adoption legitimizes the plan</a:t>
            </a:r>
          </a:p>
          <a:p>
            <a:r>
              <a:rPr lang="en-US" dirty="0" smtClean="0"/>
              <a:t>Updated plans must be adopted anew</a:t>
            </a:r>
          </a:p>
          <a:p>
            <a:endParaRPr lang="en-US" dirty="0" smtClean="0"/>
          </a:p>
          <a:p>
            <a:endParaRPr lang="en-US" dirty="0" smtClean="0"/>
          </a:p>
          <a:p>
            <a:endParaRPr lang="en-US" dirty="0"/>
          </a:p>
        </p:txBody>
      </p:sp>
    </p:spTree>
    <p:extLst>
      <p:ext uri="{BB962C8B-B14F-4D97-AF65-F5344CB8AC3E}">
        <p14:creationId xmlns:p14="http://schemas.microsoft.com/office/powerpoint/2010/main" val="249245839"/>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E1. Documentation of Adoption</a:t>
            </a:r>
            <a:endParaRPr lang="en-US" dirty="0"/>
          </a:p>
        </p:txBody>
      </p:sp>
      <p:sp>
        <p:nvSpPr>
          <p:cNvPr id="3" name="Content Placeholder 2"/>
          <p:cNvSpPr>
            <a:spLocks noGrp="1"/>
          </p:cNvSpPr>
          <p:nvPr>
            <p:ph idx="1"/>
          </p:nvPr>
        </p:nvSpPr>
        <p:spPr>
          <a:xfrm>
            <a:off x="457200" y="1295400"/>
            <a:ext cx="3810000" cy="4419600"/>
          </a:xfrm>
        </p:spPr>
        <p:txBody>
          <a:bodyPr/>
          <a:lstStyle/>
          <a:p>
            <a:r>
              <a:rPr lang="en-US" dirty="0" smtClean="0"/>
              <a:t>The plan must include documentation of adoption</a:t>
            </a:r>
          </a:p>
          <a:p>
            <a:r>
              <a:rPr lang="en-US" dirty="0" smtClean="0"/>
              <a:t>Does the plan include a </a:t>
            </a:r>
          </a:p>
          <a:p>
            <a:pPr lvl="1"/>
            <a:r>
              <a:rPr lang="en-US" dirty="0" smtClean="0"/>
              <a:t>Signed resolution?</a:t>
            </a:r>
          </a:p>
          <a:p>
            <a:pPr lvl="1"/>
            <a:r>
              <a:rPr lang="en-US" dirty="0" smtClean="0"/>
              <a:t>Other evidence? </a:t>
            </a:r>
          </a:p>
          <a:p>
            <a:pPr lvl="1"/>
            <a:endParaRPr lang="en-US" dirty="0"/>
          </a:p>
        </p:txBody>
      </p:sp>
      <p:pic>
        <p:nvPicPr>
          <p:cNvPr id="5" name="Picture 4" descr="FEMA employee sitting at at table with a man who is filling out a document." title="FEMA employee."/>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2000" y="1297577"/>
            <a:ext cx="4264298" cy="3198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0934670"/>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Additional State Requirements</a:t>
            </a:r>
            <a:endParaRPr lang="en-US" dirty="0"/>
          </a:p>
        </p:txBody>
      </p:sp>
      <p:pic>
        <p:nvPicPr>
          <p:cNvPr id="4" name="Content Placeholder 3" descr="Lots of mud and water at street level and some level of damage to houses. Mountains are in the background." title="Flooded residential are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1276350"/>
            <a:ext cx="5486400" cy="41148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545846"/>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Revisions</a:t>
            </a:r>
            <a:endParaRPr lang="en-US" dirty="0"/>
          </a:p>
        </p:txBody>
      </p:sp>
      <p:sp>
        <p:nvSpPr>
          <p:cNvPr id="3" name="Content Placeholder 2"/>
          <p:cNvSpPr>
            <a:spLocks noGrp="1"/>
          </p:cNvSpPr>
          <p:nvPr>
            <p:ph idx="1"/>
          </p:nvPr>
        </p:nvSpPr>
        <p:spPr/>
        <p:txBody>
          <a:bodyPr/>
          <a:lstStyle/>
          <a:p>
            <a:r>
              <a:rPr lang="en-US" dirty="0" smtClean="0"/>
              <a:t>Sub-elements consolidated</a:t>
            </a:r>
          </a:p>
          <a:p>
            <a:r>
              <a:rPr lang="en-US" dirty="0" smtClean="0"/>
              <a:t>Plan approvers explain</a:t>
            </a:r>
          </a:p>
          <a:p>
            <a:pPr lvl="1"/>
            <a:r>
              <a:rPr lang="en-US" dirty="0" smtClean="0"/>
              <a:t>Which sub-elements do not meet requirements</a:t>
            </a:r>
          </a:p>
          <a:p>
            <a:pPr lvl="1"/>
            <a:r>
              <a:rPr lang="en-US" dirty="0" smtClean="0"/>
              <a:t>Why the information is required</a:t>
            </a:r>
          </a:p>
          <a:p>
            <a:pPr lvl="1"/>
            <a:r>
              <a:rPr lang="en-US" dirty="0" smtClean="0"/>
              <a:t>What can be done to meet the requirements</a:t>
            </a:r>
          </a:p>
          <a:p>
            <a:r>
              <a:rPr lang="en-US" dirty="0" smtClean="0"/>
              <a:t>Example </a:t>
            </a:r>
          </a:p>
          <a:p>
            <a:pPr lvl="1"/>
            <a:r>
              <a:rPr lang="en-US" dirty="0" smtClean="0"/>
              <a:t>The plan does not explain how neighboring jurisdictions and other interested parties were given an opportunity to participate in the development of this plan. Describe the opportunities provided to these groups and explain how they were involved in the process. </a:t>
            </a:r>
            <a:endParaRPr lang="en-US" dirty="0"/>
          </a:p>
        </p:txBody>
      </p:sp>
    </p:spTree>
    <p:extLst>
      <p:ext uri="{BB962C8B-B14F-4D97-AF65-F5344CB8AC3E}">
        <p14:creationId xmlns:p14="http://schemas.microsoft.com/office/powerpoint/2010/main" val="1872495462"/>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295400"/>
            <a:ext cx="4648200" cy="4419600"/>
          </a:xfrm>
        </p:spPr>
        <p:txBody>
          <a:bodyPr/>
          <a:lstStyle/>
          <a:p>
            <a:r>
              <a:rPr lang="en-US" dirty="0" smtClean="0"/>
              <a:t>This section covered </a:t>
            </a:r>
            <a:br>
              <a:rPr lang="en-US" dirty="0" smtClean="0"/>
            </a:br>
            <a:r>
              <a:rPr lang="en-US" dirty="0" smtClean="0"/>
              <a:t>these elements</a:t>
            </a:r>
          </a:p>
          <a:p>
            <a:pPr lvl="1"/>
            <a:r>
              <a:rPr lang="en-US" dirty="0" smtClean="0"/>
              <a:t>Planning Process</a:t>
            </a:r>
          </a:p>
          <a:p>
            <a:pPr lvl="1"/>
            <a:r>
              <a:rPr lang="en-US" dirty="0" smtClean="0"/>
              <a:t>Hazard Identification and </a:t>
            </a:r>
            <a:br>
              <a:rPr lang="en-US" dirty="0" smtClean="0"/>
            </a:br>
            <a:r>
              <a:rPr lang="en-US" dirty="0" smtClean="0"/>
              <a:t>Risk Assessment</a:t>
            </a:r>
          </a:p>
          <a:p>
            <a:pPr lvl="1"/>
            <a:r>
              <a:rPr lang="en-US" dirty="0" smtClean="0"/>
              <a:t>Mitigation Strategy</a:t>
            </a:r>
          </a:p>
          <a:p>
            <a:pPr lvl="1"/>
            <a:r>
              <a:rPr lang="en-US" dirty="0" smtClean="0"/>
              <a:t>Plan Review, Evaluation, </a:t>
            </a:r>
            <a:br>
              <a:rPr lang="en-US" dirty="0" smtClean="0"/>
            </a:br>
            <a:r>
              <a:rPr lang="en-US" dirty="0" smtClean="0"/>
              <a:t>and Implementation</a:t>
            </a:r>
          </a:p>
          <a:p>
            <a:pPr lvl="1"/>
            <a:r>
              <a:rPr lang="en-US" dirty="0" smtClean="0"/>
              <a:t>Plan Adoption</a:t>
            </a:r>
          </a:p>
          <a:p>
            <a:pPr lvl="1"/>
            <a:r>
              <a:rPr lang="en-US" dirty="0" smtClean="0"/>
              <a:t>Additional State Requirements</a:t>
            </a:r>
          </a:p>
          <a:p>
            <a:r>
              <a:rPr lang="en-US" dirty="0" smtClean="0"/>
              <a:t>Questions?</a:t>
            </a:r>
          </a:p>
          <a:p>
            <a:endParaRPr lang="en-US" dirty="0"/>
          </a:p>
        </p:txBody>
      </p:sp>
      <p:pic>
        <p:nvPicPr>
          <p:cNvPr id="5" name="Picture 4" descr="Parts of brick walls and lone brick chimneys on a hillside overlooking a large body of water with a palm tree in the background." title="Remnants of structure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95400"/>
            <a:ext cx="4246431" cy="28193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3594394"/>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Organization</a:t>
            </a:r>
            <a:endParaRPr lang="en-US" dirty="0"/>
          </a:p>
        </p:txBody>
      </p:sp>
      <p:sp>
        <p:nvSpPr>
          <p:cNvPr id="3" name="Content Placeholder 2"/>
          <p:cNvSpPr>
            <a:spLocks noGrp="1"/>
          </p:cNvSpPr>
          <p:nvPr>
            <p:ph idx="1"/>
          </p:nvPr>
        </p:nvSpPr>
        <p:spPr>
          <a:xfrm>
            <a:off x="457200" y="1343025"/>
            <a:ext cx="3429000" cy="4371975"/>
          </a:xfrm>
        </p:spPr>
        <p:txBody>
          <a:bodyPr/>
          <a:lstStyle/>
          <a:p>
            <a:pPr marL="400050" lvl="0" indent="-400050">
              <a:buSzPct val="100000"/>
              <a:buFont typeface="+mj-lt"/>
              <a:buAutoNum type="arabicPeriod"/>
            </a:pPr>
            <a:r>
              <a:rPr lang="en-US" dirty="0" smtClean="0"/>
              <a:t>Background</a:t>
            </a:r>
          </a:p>
          <a:p>
            <a:pPr marL="400050" lvl="0" indent="-400050">
              <a:buSzPct val="100000"/>
              <a:buFont typeface="+mj-lt"/>
              <a:buAutoNum type="arabicPeriod"/>
            </a:pPr>
            <a:r>
              <a:rPr lang="en-US" dirty="0" smtClean="0"/>
              <a:t>Guiding Principles</a:t>
            </a:r>
          </a:p>
          <a:p>
            <a:pPr marL="400050" lvl="0" indent="-400050">
              <a:buSzPct val="100000"/>
              <a:buFont typeface="+mj-lt"/>
              <a:buAutoNum type="arabicPeriod"/>
            </a:pPr>
            <a:r>
              <a:rPr lang="en-US" dirty="0" smtClean="0"/>
              <a:t>Overview of Plan Review Tool</a:t>
            </a:r>
          </a:p>
          <a:p>
            <a:pPr marL="400050" lvl="0" indent="-400050">
              <a:buSzPct val="100000"/>
              <a:buFont typeface="+mj-lt"/>
              <a:buAutoNum type="arabicPeriod"/>
            </a:pPr>
            <a:r>
              <a:rPr lang="en-US" dirty="0" smtClean="0"/>
              <a:t>Regulation Checklist</a:t>
            </a:r>
          </a:p>
          <a:p>
            <a:pPr marL="400050" lvl="0" indent="-400050">
              <a:buSzPct val="100000"/>
              <a:buFont typeface="+mj-lt"/>
              <a:buAutoNum type="arabicPeriod"/>
            </a:pPr>
            <a:r>
              <a:rPr lang="en-US" dirty="0" smtClean="0"/>
              <a:t>Plan Assessment</a:t>
            </a:r>
          </a:p>
          <a:p>
            <a:pPr marL="400050" lvl="0" indent="-400050">
              <a:buSzPct val="100000"/>
              <a:buFont typeface="+mj-lt"/>
              <a:buAutoNum type="arabicPeriod"/>
            </a:pPr>
            <a:r>
              <a:rPr lang="en-US" dirty="0" smtClean="0"/>
              <a:t>Wrap-Up and Post-Course Assessment</a:t>
            </a:r>
          </a:p>
        </p:txBody>
      </p:sp>
      <p:pic>
        <p:nvPicPr>
          <p:cNvPr id="4" name="Picture 3" descr="FEMA Mitigation staff man a table to educate the public." title="FEMA Worksh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850" y="1295400"/>
            <a:ext cx="4762500" cy="381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8857535"/>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Plan Assessment</a:t>
            </a:r>
            <a:endParaRPr lang="en-US" dirty="0"/>
          </a:p>
        </p:txBody>
      </p:sp>
      <p:sp>
        <p:nvSpPr>
          <p:cNvPr id="3" name="Content Placeholder 2"/>
          <p:cNvSpPr>
            <a:spLocks noGrp="1"/>
          </p:cNvSpPr>
          <p:nvPr>
            <p:ph idx="1"/>
          </p:nvPr>
        </p:nvSpPr>
        <p:spPr/>
        <p:txBody>
          <a:bodyPr/>
          <a:lstStyle/>
          <a:p>
            <a:r>
              <a:rPr lang="en-US" dirty="0" smtClean="0"/>
              <a:t>Intent of Plan Assessment </a:t>
            </a:r>
          </a:p>
          <a:p>
            <a:pPr lvl="1"/>
            <a:r>
              <a:rPr lang="en-US" dirty="0" smtClean="0"/>
              <a:t>To offer more comprehensive feedback on plan quality</a:t>
            </a:r>
          </a:p>
          <a:p>
            <a:r>
              <a:rPr lang="en-US" dirty="0" smtClean="0"/>
              <a:t>The Plan Assessment has two parts</a:t>
            </a:r>
          </a:p>
          <a:p>
            <a:pPr marL="344488" lvl="1" indent="0">
              <a:buNone/>
            </a:pPr>
            <a:r>
              <a:rPr lang="en-US" dirty="0" smtClean="0"/>
              <a:t>A. Plan Strengths and Opportunities for Improvement</a:t>
            </a:r>
          </a:p>
          <a:p>
            <a:pPr marL="344488" lvl="1" indent="0">
              <a:buNone/>
            </a:pPr>
            <a:r>
              <a:rPr lang="en-US" dirty="0" smtClean="0"/>
              <a:t>B. Resources for Implementation </a:t>
            </a:r>
          </a:p>
          <a:p>
            <a:pPr lvl="1"/>
            <a:endParaRPr lang="en-US" dirty="0"/>
          </a:p>
        </p:txBody>
      </p:sp>
    </p:spTree>
    <p:extLst>
      <p:ext uri="{BB962C8B-B14F-4D97-AF65-F5344CB8AC3E}">
        <p14:creationId xmlns:p14="http://schemas.microsoft.com/office/powerpoint/2010/main" val="1246341400"/>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A. Planning Process </a:t>
            </a:r>
            <a:endParaRPr lang="en-US" dirty="0"/>
          </a:p>
        </p:txBody>
      </p:sp>
      <p:sp>
        <p:nvSpPr>
          <p:cNvPr id="3" name="Content Placeholder 2"/>
          <p:cNvSpPr>
            <a:spLocks noGrp="1"/>
          </p:cNvSpPr>
          <p:nvPr>
            <p:ph idx="1"/>
          </p:nvPr>
        </p:nvSpPr>
        <p:spPr>
          <a:xfrm>
            <a:off x="457200" y="1295400"/>
            <a:ext cx="8458200" cy="4419600"/>
          </a:xfrm>
        </p:spPr>
        <p:txBody>
          <a:bodyPr/>
          <a:lstStyle/>
          <a:p>
            <a:r>
              <a:rPr lang="en-US" dirty="0" smtClean="0"/>
              <a:t>How does the plan go above and beyond minimum requirements?</a:t>
            </a:r>
          </a:p>
          <a:p>
            <a:r>
              <a:rPr lang="en-US" dirty="0" smtClean="0"/>
              <a:t>Does the plan demonstrate </a:t>
            </a:r>
          </a:p>
          <a:p>
            <a:pPr lvl="1"/>
            <a:r>
              <a:rPr lang="en-US" dirty="0" smtClean="0"/>
              <a:t>Broad involvement of stakeholders?</a:t>
            </a:r>
          </a:p>
          <a:p>
            <a:pPr lvl="1"/>
            <a:r>
              <a:rPr lang="en-US" dirty="0" smtClean="0"/>
              <a:t>Involvement of a large number of local agencies?</a:t>
            </a:r>
          </a:p>
          <a:p>
            <a:pPr lvl="1"/>
            <a:r>
              <a:rPr lang="en-US" dirty="0" smtClean="0"/>
              <a:t>Diverse methods of public participation?</a:t>
            </a:r>
          </a:p>
          <a:p>
            <a:pPr lvl="1"/>
            <a:r>
              <a:rPr lang="en-US" dirty="0" smtClean="0"/>
              <a:t>Open and inclusive public involvement process?</a:t>
            </a:r>
          </a:p>
          <a:p>
            <a:r>
              <a:rPr lang="en-US" dirty="0" smtClean="0"/>
              <a:t>How can the planning process be improved in future </a:t>
            </a:r>
            <a:br>
              <a:rPr lang="en-US" dirty="0" smtClean="0"/>
            </a:br>
            <a:r>
              <a:rPr lang="en-US" dirty="0" smtClean="0"/>
              <a:t>plan updates?</a:t>
            </a:r>
            <a:endParaRPr lang="en-US" dirty="0"/>
          </a:p>
        </p:txBody>
      </p:sp>
    </p:spTree>
    <p:extLst>
      <p:ext uri="{BB962C8B-B14F-4D97-AF65-F5344CB8AC3E}">
        <p14:creationId xmlns:p14="http://schemas.microsoft.com/office/powerpoint/2010/main" val="2603269861"/>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Element B. Hazard Identification </a:t>
            </a:r>
            <a:br>
              <a:rPr lang="en-US" sz="3200" dirty="0" smtClean="0"/>
            </a:br>
            <a:r>
              <a:rPr lang="en-US" sz="3200" dirty="0" smtClean="0"/>
              <a:t>and Risk Assessment</a:t>
            </a:r>
            <a:endParaRPr lang="en-US" sz="3200" dirty="0"/>
          </a:p>
        </p:txBody>
      </p:sp>
      <p:sp>
        <p:nvSpPr>
          <p:cNvPr id="3" name="Content Placeholder 2"/>
          <p:cNvSpPr>
            <a:spLocks noGrp="1"/>
          </p:cNvSpPr>
          <p:nvPr>
            <p:ph idx="1"/>
          </p:nvPr>
        </p:nvSpPr>
        <p:spPr/>
        <p:txBody>
          <a:bodyPr/>
          <a:lstStyle/>
          <a:p>
            <a:r>
              <a:rPr lang="en-US" dirty="0" smtClean="0"/>
              <a:t>Does the risk assessment include information about</a:t>
            </a:r>
          </a:p>
          <a:p>
            <a:pPr lvl="1"/>
            <a:r>
              <a:rPr lang="en-US" dirty="0" smtClean="0"/>
              <a:t>Future development trends?</a:t>
            </a:r>
          </a:p>
          <a:p>
            <a:pPr lvl="1"/>
            <a:r>
              <a:rPr lang="en-US" dirty="0" smtClean="0"/>
              <a:t>Existing structures and infrastructure? </a:t>
            </a:r>
          </a:p>
          <a:p>
            <a:pPr lvl="1"/>
            <a:r>
              <a:rPr lang="en-US" dirty="0" smtClean="0"/>
              <a:t>Future structures and infrastructure? </a:t>
            </a:r>
          </a:p>
          <a:p>
            <a:pPr lvl="1"/>
            <a:r>
              <a:rPr lang="en-US" dirty="0" smtClean="0"/>
              <a:t>Estimated dollar losses for each hazard? </a:t>
            </a:r>
          </a:p>
          <a:p>
            <a:pPr lvl="1"/>
            <a:r>
              <a:rPr lang="en-US" dirty="0" smtClean="0"/>
              <a:t>Methods used to develop the estimates?</a:t>
            </a:r>
          </a:p>
          <a:p>
            <a:r>
              <a:rPr lang="en-US" dirty="0" smtClean="0"/>
              <a:t>Does the plan demonstrate</a:t>
            </a:r>
          </a:p>
          <a:p>
            <a:pPr lvl="1"/>
            <a:r>
              <a:rPr lang="en-US" dirty="0" smtClean="0"/>
              <a:t>Use of best available data? </a:t>
            </a:r>
          </a:p>
          <a:p>
            <a:pPr lvl="1"/>
            <a:r>
              <a:rPr lang="en-US" dirty="0" smtClean="0"/>
              <a:t>Communication of risk to the public?</a:t>
            </a:r>
          </a:p>
        </p:txBody>
      </p:sp>
    </p:spTree>
    <p:extLst>
      <p:ext uri="{BB962C8B-B14F-4D97-AF65-F5344CB8AC3E}">
        <p14:creationId xmlns:p14="http://schemas.microsoft.com/office/powerpoint/2010/main" val="2222094358"/>
      </p:ext>
    </p:extLst>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C. Mitigation Strategy</a:t>
            </a:r>
            <a:endParaRPr lang="en-US" dirty="0"/>
          </a:p>
        </p:txBody>
      </p:sp>
      <p:sp>
        <p:nvSpPr>
          <p:cNvPr id="3" name="Content Placeholder 2"/>
          <p:cNvSpPr>
            <a:spLocks noGrp="1"/>
          </p:cNvSpPr>
          <p:nvPr>
            <p:ph idx="1"/>
          </p:nvPr>
        </p:nvSpPr>
        <p:spPr>
          <a:xfrm>
            <a:off x="457200" y="1295400"/>
            <a:ext cx="4724400" cy="4419600"/>
          </a:xfrm>
        </p:spPr>
        <p:txBody>
          <a:bodyPr/>
          <a:lstStyle/>
          <a:p>
            <a:r>
              <a:rPr lang="en-US" dirty="0" smtClean="0"/>
              <a:t>How well does the plan </a:t>
            </a:r>
          </a:p>
          <a:p>
            <a:pPr lvl="1"/>
            <a:r>
              <a:rPr lang="en-US" dirty="0" smtClean="0"/>
              <a:t>Reflect the vulnerability assessment? </a:t>
            </a:r>
          </a:p>
          <a:p>
            <a:pPr lvl="1"/>
            <a:r>
              <a:rPr lang="en-US" dirty="0" smtClean="0"/>
              <a:t>Set goals based </a:t>
            </a:r>
            <a:br>
              <a:rPr lang="en-US" dirty="0" smtClean="0"/>
            </a:br>
            <a:r>
              <a:rPr lang="en-US" dirty="0" smtClean="0"/>
              <a:t>on problems? </a:t>
            </a:r>
          </a:p>
          <a:p>
            <a:pPr lvl="1"/>
            <a:r>
              <a:rPr lang="en-US" dirty="0" smtClean="0"/>
              <a:t>Provide a diversity </a:t>
            </a:r>
            <a:br>
              <a:rPr lang="en-US" dirty="0" smtClean="0"/>
            </a:br>
            <a:r>
              <a:rPr lang="en-US" dirty="0" smtClean="0"/>
              <a:t>of actions?</a:t>
            </a:r>
          </a:p>
          <a:p>
            <a:r>
              <a:rPr lang="en-US" dirty="0" smtClean="0"/>
              <a:t>Plan approver may suggest opportunities for implementation  </a:t>
            </a:r>
            <a:endParaRPr lang="en-US" dirty="0"/>
          </a:p>
        </p:txBody>
      </p:sp>
      <p:pic>
        <p:nvPicPr>
          <p:cNvPr id="4" name="Picture 3" descr="Houses in background and a graded earthen stream bank in foreground." title="Graded stream ban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95400"/>
            <a:ext cx="3759200" cy="2819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9438243"/>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Element D. Plan Update, Evaluation, </a:t>
            </a:r>
            <a:br>
              <a:rPr lang="en-US" sz="3200" dirty="0" smtClean="0"/>
            </a:br>
            <a:r>
              <a:rPr lang="en-US" sz="3200" dirty="0" smtClean="0"/>
              <a:t>and Implementation</a:t>
            </a:r>
            <a:endParaRPr lang="en-US" sz="3200" dirty="0"/>
          </a:p>
        </p:txBody>
      </p:sp>
      <p:sp>
        <p:nvSpPr>
          <p:cNvPr id="3" name="Content Placeholder 2"/>
          <p:cNvSpPr>
            <a:spLocks noGrp="1"/>
          </p:cNvSpPr>
          <p:nvPr>
            <p:ph idx="1"/>
          </p:nvPr>
        </p:nvSpPr>
        <p:spPr>
          <a:xfrm>
            <a:off x="457200" y="1295400"/>
            <a:ext cx="4267200" cy="4419600"/>
          </a:xfrm>
        </p:spPr>
        <p:txBody>
          <a:bodyPr/>
          <a:lstStyle/>
          <a:p>
            <a:r>
              <a:rPr lang="en-US" dirty="0" smtClean="0"/>
              <a:t>How does the plan document the 5-year evaluation with respect to</a:t>
            </a:r>
          </a:p>
          <a:p>
            <a:pPr lvl="1"/>
            <a:r>
              <a:rPr lang="en-US" dirty="0" smtClean="0"/>
              <a:t>Status of mitigation actions?</a:t>
            </a:r>
          </a:p>
          <a:p>
            <a:pPr lvl="1"/>
            <a:r>
              <a:rPr lang="en-US" dirty="0" smtClean="0"/>
              <a:t>Identification of obstacles to implementation of actions?</a:t>
            </a:r>
          </a:p>
          <a:p>
            <a:pPr lvl="1"/>
            <a:r>
              <a:rPr lang="en-US" dirty="0" smtClean="0"/>
              <a:t>Solutions for overcoming the obstacles?</a:t>
            </a:r>
          </a:p>
          <a:p>
            <a:pPr lvl="1"/>
            <a:r>
              <a:rPr lang="en-US" dirty="0" smtClean="0"/>
              <a:t>Reduction of risk? </a:t>
            </a:r>
          </a:p>
        </p:txBody>
      </p:sp>
      <p:pic>
        <p:nvPicPr>
          <p:cNvPr id="4" name="Picture 3" descr="View of lightening strikes as seen from a vehicle." title="Multiple lightning stri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305" y="1295400"/>
            <a:ext cx="3902128" cy="259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3101445"/>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Assessment Discussion</a:t>
            </a:r>
            <a:endParaRPr lang="en-US" dirty="0"/>
          </a:p>
        </p:txBody>
      </p:sp>
      <p:sp>
        <p:nvSpPr>
          <p:cNvPr id="3" name="Content Placeholder 2"/>
          <p:cNvSpPr>
            <a:spLocks noGrp="1"/>
          </p:cNvSpPr>
          <p:nvPr>
            <p:ph idx="1"/>
          </p:nvPr>
        </p:nvSpPr>
        <p:spPr/>
        <p:txBody>
          <a:bodyPr/>
          <a:lstStyle/>
          <a:p>
            <a:r>
              <a:rPr lang="en-US" dirty="0" smtClean="0"/>
              <a:t>Plan Assessment should </a:t>
            </a:r>
          </a:p>
          <a:p>
            <a:pPr lvl="1"/>
            <a:r>
              <a:rPr lang="en-US" dirty="0" smtClean="0"/>
              <a:t>Provide a synopsis of overall strengths of the plan</a:t>
            </a:r>
          </a:p>
          <a:p>
            <a:pPr lvl="1"/>
            <a:r>
              <a:rPr lang="en-US" dirty="0" smtClean="0"/>
              <a:t>Provide suggestions, not directions</a:t>
            </a:r>
          </a:p>
          <a:p>
            <a:pPr lvl="1"/>
            <a:r>
              <a:rPr lang="en-US" dirty="0" smtClean="0"/>
              <a:t>Be relevant to the plan </a:t>
            </a:r>
          </a:p>
          <a:p>
            <a:pPr lvl="2"/>
            <a:r>
              <a:rPr lang="en-US" dirty="0" smtClean="0"/>
              <a:t>Sections may be left blank</a:t>
            </a:r>
          </a:p>
          <a:p>
            <a:r>
              <a:rPr lang="en-US" dirty="0" smtClean="0"/>
              <a:t>Delete </a:t>
            </a:r>
            <a:r>
              <a:rPr lang="en-US" i="1" dirty="0" smtClean="0"/>
              <a:t>italicized</a:t>
            </a:r>
            <a:r>
              <a:rPr lang="en-US" dirty="0" smtClean="0"/>
              <a:t> questions before completing </a:t>
            </a:r>
          </a:p>
          <a:p>
            <a:r>
              <a:rPr lang="en-US" dirty="0" smtClean="0"/>
              <a:t>Remember Guiding Principle #5</a:t>
            </a:r>
          </a:p>
          <a:p>
            <a:pPr lvl="1"/>
            <a:r>
              <a:rPr lang="en-US" dirty="0" smtClean="0"/>
              <a:t>The plan review should foster relationships</a:t>
            </a:r>
          </a:p>
        </p:txBody>
      </p:sp>
    </p:spTree>
    <p:extLst>
      <p:ext uri="{BB962C8B-B14F-4D97-AF65-F5344CB8AC3E}">
        <p14:creationId xmlns:p14="http://schemas.microsoft.com/office/powerpoint/2010/main" val="1037036660"/>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Implementation</a:t>
            </a:r>
            <a:endParaRPr lang="en-US" dirty="0"/>
          </a:p>
        </p:txBody>
      </p:sp>
      <p:sp>
        <p:nvSpPr>
          <p:cNvPr id="3" name="Content Placeholder 2"/>
          <p:cNvSpPr>
            <a:spLocks noGrp="1"/>
          </p:cNvSpPr>
          <p:nvPr>
            <p:ph idx="1"/>
          </p:nvPr>
        </p:nvSpPr>
        <p:spPr>
          <a:xfrm>
            <a:off x="457200" y="1295400"/>
            <a:ext cx="4724400" cy="4419600"/>
          </a:xfrm>
        </p:spPr>
        <p:txBody>
          <a:bodyPr/>
          <a:lstStyle/>
          <a:p>
            <a:r>
              <a:rPr lang="en-US" dirty="0" smtClean="0"/>
              <a:t>FEMA funding programs</a:t>
            </a:r>
          </a:p>
          <a:p>
            <a:r>
              <a:rPr lang="en-US" dirty="0" smtClean="0"/>
              <a:t>Other Federal programs </a:t>
            </a:r>
          </a:p>
          <a:p>
            <a:r>
              <a:rPr lang="en-US" dirty="0" smtClean="0"/>
              <a:t>Publications, </a:t>
            </a:r>
            <a:br>
              <a:rPr lang="en-US" dirty="0" smtClean="0"/>
            </a:br>
            <a:r>
              <a:rPr lang="en-US" dirty="0" smtClean="0"/>
              <a:t>technical guidance</a:t>
            </a:r>
          </a:p>
          <a:p>
            <a:r>
              <a:rPr lang="en-US" dirty="0" smtClean="0"/>
              <a:t>Upcoming trainings </a:t>
            </a:r>
            <a:br>
              <a:rPr lang="en-US" dirty="0" smtClean="0"/>
            </a:br>
            <a:r>
              <a:rPr lang="en-US" dirty="0" smtClean="0"/>
              <a:t>or workshops </a:t>
            </a:r>
          </a:p>
        </p:txBody>
      </p:sp>
      <p:pic>
        <p:nvPicPr>
          <p:cNvPr id="4" name="Picture 3" descr="Snowplow pushing snow during moderate snow fall event." title="Snowpl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594" y="1295400"/>
            <a:ext cx="4267200" cy="3200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5548629"/>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7"/>
            <a:ext cx="8534400" cy="639763"/>
          </a:xfrm>
        </p:spPr>
        <p:txBody>
          <a:bodyPr/>
          <a:lstStyle/>
          <a:p>
            <a:r>
              <a:rPr lang="en-US" sz="2800" dirty="0" smtClean="0"/>
              <a:t>Good Example of Plan Assessment Comment </a:t>
            </a:r>
            <a:endParaRPr lang="en-US" sz="2800" dirty="0"/>
          </a:p>
        </p:txBody>
      </p:sp>
      <p:sp>
        <p:nvSpPr>
          <p:cNvPr id="3" name="Content Placeholder 2"/>
          <p:cNvSpPr>
            <a:spLocks noGrp="1"/>
          </p:cNvSpPr>
          <p:nvPr>
            <p:ph idx="1"/>
          </p:nvPr>
        </p:nvSpPr>
        <p:spPr/>
        <p:txBody>
          <a:bodyPr/>
          <a:lstStyle/>
          <a:p>
            <a:pPr marL="0" indent="0">
              <a:buSzPct val="100000"/>
              <a:buNone/>
              <a:tabLst>
                <a:tab pos="400050" algn="l"/>
              </a:tabLst>
            </a:pPr>
            <a:endParaRPr lang="en-US" sz="1800" dirty="0" smtClean="0"/>
          </a:p>
          <a:p>
            <a:pPr>
              <a:buSzPct val="100000"/>
              <a:tabLst>
                <a:tab pos="400050" algn="l"/>
              </a:tabLst>
            </a:pPr>
            <a:endParaRPr lang="en-US" sz="1800" dirty="0"/>
          </a:p>
          <a:p>
            <a:pPr>
              <a:buSzPct val="100000"/>
              <a:tabLst>
                <a:tab pos="400050" algn="l"/>
              </a:tabLst>
            </a:pPr>
            <a:endParaRPr lang="en-US" sz="1800" dirty="0" smtClean="0"/>
          </a:p>
          <a:p>
            <a:pPr marL="0" indent="0">
              <a:buSzPct val="100000"/>
              <a:buNone/>
              <a:tabLst>
                <a:tab pos="400050" algn="l"/>
              </a:tabLst>
            </a:pPr>
            <a:endParaRPr lang="en-US" sz="1800" dirty="0"/>
          </a:p>
          <a:p>
            <a:pPr>
              <a:buSzPct val="100000"/>
              <a:tabLst>
                <a:tab pos="400050" algn="l"/>
              </a:tabLst>
            </a:pPr>
            <a:r>
              <a:rPr lang="en-US" sz="1800" dirty="0"/>
              <a:t>T</a:t>
            </a:r>
            <a:r>
              <a:rPr lang="en-US" sz="1800" dirty="0" smtClean="0"/>
              <a:t>he comment</a:t>
            </a:r>
          </a:p>
          <a:p>
            <a:pPr lvl="1">
              <a:buSzPct val="100000"/>
              <a:tabLst>
                <a:tab pos="400050" algn="l"/>
              </a:tabLst>
            </a:pPr>
            <a:r>
              <a:rPr lang="en-US" sz="1800" dirty="0"/>
              <a:t>I</a:t>
            </a:r>
            <a:r>
              <a:rPr lang="en-US" sz="1800" dirty="0" smtClean="0"/>
              <a:t>dentifies </a:t>
            </a:r>
            <a:r>
              <a:rPr lang="en-US" sz="1800" dirty="0"/>
              <a:t>a strength of the plan </a:t>
            </a:r>
          </a:p>
          <a:p>
            <a:pPr lvl="1">
              <a:buSzPct val="100000"/>
              <a:tabLst>
                <a:tab pos="400050" algn="l"/>
              </a:tabLst>
            </a:pPr>
            <a:r>
              <a:rPr lang="en-US" sz="1800" dirty="0"/>
              <a:t>S</a:t>
            </a:r>
            <a:r>
              <a:rPr lang="en-US" sz="1800" dirty="0" smtClean="0"/>
              <a:t>uggests </a:t>
            </a:r>
            <a:r>
              <a:rPr lang="en-US" sz="1800" dirty="0"/>
              <a:t>an opportunity for using the information developed during the planning process to apply for mitigation </a:t>
            </a:r>
            <a:r>
              <a:rPr lang="en-US" sz="1800" dirty="0" smtClean="0"/>
              <a:t>funding</a:t>
            </a:r>
          </a:p>
          <a:p>
            <a:pPr lvl="1">
              <a:buSzPct val="100000"/>
              <a:tabLst>
                <a:tab pos="400050" algn="l"/>
              </a:tabLst>
            </a:pPr>
            <a:r>
              <a:rPr lang="en-US" sz="1800" dirty="0"/>
              <a:t>I</a:t>
            </a:r>
            <a:r>
              <a:rPr lang="en-US" sz="1800" dirty="0" smtClean="0"/>
              <a:t>s </a:t>
            </a:r>
            <a:r>
              <a:rPr lang="en-US" sz="1800" dirty="0"/>
              <a:t>consistent with the Guiding Principle to Focus on the Mitigation </a:t>
            </a:r>
            <a:r>
              <a:rPr lang="en-US" sz="1800" dirty="0" smtClean="0"/>
              <a:t>Strategy</a:t>
            </a:r>
            <a:endParaRPr lang="en-US" sz="1800" dirty="0"/>
          </a:p>
        </p:txBody>
      </p:sp>
      <p:sp>
        <p:nvSpPr>
          <p:cNvPr id="5" name="TextBox 4"/>
          <p:cNvSpPr txBox="1"/>
          <p:nvPr/>
        </p:nvSpPr>
        <p:spPr>
          <a:xfrm>
            <a:off x="685800" y="1418272"/>
            <a:ext cx="7924800" cy="1477328"/>
          </a:xfrm>
          <a:prstGeom prst="rect">
            <a:avLst/>
          </a:prstGeom>
          <a:noFill/>
          <a:ln w="12700">
            <a:solidFill>
              <a:srgbClr val="000066"/>
            </a:solidFill>
          </a:ln>
        </p:spPr>
        <p:txBody>
          <a:bodyPr wrap="square" rtlCol="0">
            <a:spAutoFit/>
          </a:bodyPr>
          <a:lstStyle/>
          <a:p>
            <a:pPr lvl="0"/>
            <a:r>
              <a:rPr lang="en-US" b="1" dirty="0"/>
              <a:t>The plan links the results of the risk assessment directly to goals and to proposed mitigation actions. The community can use the results of the risk assessment to develop applications for mitigation project funding.</a:t>
            </a:r>
          </a:p>
          <a:p>
            <a:endParaRPr lang="en-US" dirty="0"/>
          </a:p>
        </p:txBody>
      </p:sp>
    </p:spTree>
    <p:extLst>
      <p:ext uri="{BB962C8B-B14F-4D97-AF65-F5344CB8AC3E}">
        <p14:creationId xmlns:p14="http://schemas.microsoft.com/office/powerpoint/2010/main" val="4178259279"/>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Not a Good Example of Plan Assessment Comment</a:t>
            </a:r>
            <a:endParaRPr lang="en-US" sz="2800" dirty="0"/>
          </a:p>
        </p:txBody>
      </p:sp>
      <p:sp>
        <p:nvSpPr>
          <p:cNvPr id="3" name="Content Placeholder 2"/>
          <p:cNvSpPr>
            <a:spLocks noGrp="1"/>
          </p:cNvSpPr>
          <p:nvPr>
            <p:ph idx="1"/>
          </p:nvPr>
        </p:nvSpPr>
        <p:spPr/>
        <p:txBody>
          <a:bodyPr/>
          <a:lstStyle/>
          <a:p>
            <a:pPr marL="182880" indent="0">
              <a:buSzPct val="100000"/>
              <a:buNone/>
            </a:pPr>
            <a:endParaRPr lang="en-US" sz="1800" dirty="0" smtClean="0"/>
          </a:p>
          <a:p>
            <a:pPr marL="182880" indent="0">
              <a:buSzPct val="100000"/>
              <a:buNone/>
            </a:pPr>
            <a:endParaRPr lang="en-US" sz="1800" dirty="0"/>
          </a:p>
          <a:p>
            <a:pPr marL="182880" indent="0">
              <a:buSzPct val="100000"/>
              <a:buNone/>
            </a:pPr>
            <a:endParaRPr lang="en-US" sz="1800" dirty="0" smtClean="0"/>
          </a:p>
          <a:p>
            <a:pPr>
              <a:buSzPct val="100000"/>
            </a:pPr>
            <a:endParaRPr lang="en-US" sz="1800" dirty="0"/>
          </a:p>
          <a:p>
            <a:pPr>
              <a:buSzPct val="100000"/>
            </a:pPr>
            <a:r>
              <a:rPr lang="en-US" sz="1800" dirty="0"/>
              <a:t>T</a:t>
            </a:r>
            <a:r>
              <a:rPr lang="en-US" sz="1800" dirty="0" smtClean="0"/>
              <a:t>he comment</a:t>
            </a:r>
          </a:p>
          <a:p>
            <a:pPr lvl="1">
              <a:buSzPct val="100000"/>
            </a:pPr>
            <a:r>
              <a:rPr lang="en-US" sz="1800" dirty="0"/>
              <a:t>D</a:t>
            </a:r>
            <a:r>
              <a:rPr lang="en-US" sz="1800" dirty="0" smtClean="0"/>
              <a:t>oes </a:t>
            </a:r>
            <a:r>
              <a:rPr lang="en-US" sz="1800" dirty="0"/>
              <a:t>not provide information about an opportunity for </a:t>
            </a:r>
            <a:r>
              <a:rPr lang="en-US" sz="1800" dirty="0" smtClean="0"/>
              <a:t>improvement </a:t>
            </a:r>
          </a:p>
          <a:p>
            <a:pPr lvl="1">
              <a:buSzPct val="100000"/>
            </a:pPr>
            <a:r>
              <a:rPr lang="en-US" sz="1800" dirty="0"/>
              <a:t>M</a:t>
            </a:r>
            <a:r>
              <a:rPr lang="en-US" sz="1800" dirty="0" smtClean="0"/>
              <a:t>ay </a:t>
            </a:r>
            <a:r>
              <a:rPr lang="en-US" sz="1800" dirty="0"/>
              <a:t>actually </a:t>
            </a:r>
            <a:r>
              <a:rPr lang="en-US" sz="1800" dirty="0" smtClean="0"/>
              <a:t>belong as </a:t>
            </a:r>
            <a:r>
              <a:rPr lang="en-US" sz="1800" dirty="0"/>
              <a:t>a required revision in the Regulation </a:t>
            </a:r>
            <a:r>
              <a:rPr lang="en-US" sz="1800" dirty="0" smtClean="0"/>
              <a:t>Checklist</a:t>
            </a:r>
          </a:p>
          <a:p>
            <a:pPr lvl="1">
              <a:buSzPct val="100000"/>
            </a:pPr>
            <a:r>
              <a:rPr lang="en-US" sz="1800" dirty="0"/>
              <a:t>I</a:t>
            </a:r>
            <a:r>
              <a:rPr lang="en-US" sz="1800" dirty="0" smtClean="0"/>
              <a:t>s not helpful in </a:t>
            </a:r>
            <a:r>
              <a:rPr lang="en-US" sz="1800" dirty="0"/>
              <a:t>building a relationship with the local community and, therefore, violates one of the Guiding </a:t>
            </a:r>
            <a:r>
              <a:rPr lang="en-US" sz="1800" dirty="0" smtClean="0"/>
              <a:t>Principles</a:t>
            </a:r>
            <a:endParaRPr lang="en-US" sz="1800" dirty="0"/>
          </a:p>
        </p:txBody>
      </p:sp>
      <p:sp>
        <p:nvSpPr>
          <p:cNvPr id="4" name="TextBox 3"/>
          <p:cNvSpPr txBox="1"/>
          <p:nvPr/>
        </p:nvSpPr>
        <p:spPr>
          <a:xfrm>
            <a:off x="685800" y="1371600"/>
            <a:ext cx="7924800" cy="1477328"/>
          </a:xfrm>
          <a:prstGeom prst="rect">
            <a:avLst/>
          </a:prstGeom>
          <a:noFill/>
          <a:ln w="12700">
            <a:solidFill>
              <a:srgbClr val="000066"/>
            </a:solidFill>
          </a:ln>
        </p:spPr>
        <p:txBody>
          <a:bodyPr wrap="square" rtlCol="0">
            <a:spAutoFit/>
          </a:bodyPr>
          <a:lstStyle/>
          <a:p>
            <a:pPr marL="182880" indent="0">
              <a:buSzPct val="100000"/>
              <a:buNone/>
            </a:pPr>
            <a:r>
              <a:rPr lang="en-US" b="1" dirty="0" smtClean="0"/>
              <a:t>There </a:t>
            </a:r>
            <a:r>
              <a:rPr lang="en-US" b="1" dirty="0"/>
              <a:t>is no clear connection between the risk assessment and the mitigation actions listed in this plan. Plan developers should find a workshop on developing a mitigation plan and attend it before resubmitting the plan for review.</a:t>
            </a:r>
          </a:p>
          <a:p>
            <a:endParaRPr lang="en-US" dirty="0"/>
          </a:p>
        </p:txBody>
      </p:sp>
    </p:spTree>
    <p:extLst>
      <p:ext uri="{BB962C8B-B14F-4D97-AF65-F5344CB8AC3E}">
        <p14:creationId xmlns:p14="http://schemas.microsoft.com/office/powerpoint/2010/main" val="2598579155"/>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295400"/>
            <a:ext cx="4419600" cy="4419600"/>
          </a:xfrm>
        </p:spPr>
        <p:txBody>
          <a:bodyPr/>
          <a:lstStyle/>
          <a:p>
            <a:r>
              <a:rPr lang="en-US" dirty="0" smtClean="0"/>
              <a:t>This section provided information about </a:t>
            </a:r>
          </a:p>
          <a:p>
            <a:pPr lvl="1"/>
            <a:r>
              <a:rPr lang="en-US" dirty="0" smtClean="0"/>
              <a:t>How to relay feedback about strengths and opportunities for improvement</a:t>
            </a:r>
          </a:p>
          <a:p>
            <a:pPr lvl="1"/>
            <a:r>
              <a:rPr lang="en-US" dirty="0" smtClean="0"/>
              <a:t>Ideas for resources for implementing the plan</a:t>
            </a:r>
          </a:p>
          <a:p>
            <a:r>
              <a:rPr lang="en-US" dirty="0" smtClean="0"/>
              <a:t>Questions?</a:t>
            </a:r>
          </a:p>
          <a:p>
            <a:endParaRPr lang="en-US" dirty="0"/>
          </a:p>
        </p:txBody>
      </p:sp>
      <p:pic>
        <p:nvPicPr>
          <p:cNvPr id="4" name="Picture 3" descr="FEMA community meeting in Samoa with residents." title="Meeting in Samo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95400"/>
            <a:ext cx="3949413" cy="26231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3029908"/>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Background</a:t>
            </a:r>
            <a:endParaRPr lang="en-US" dirty="0"/>
          </a:p>
        </p:txBody>
      </p:sp>
      <p:sp>
        <p:nvSpPr>
          <p:cNvPr id="3" name="Content Placeholder 2"/>
          <p:cNvSpPr>
            <a:spLocks noGrp="1"/>
          </p:cNvSpPr>
          <p:nvPr>
            <p:ph idx="1"/>
          </p:nvPr>
        </p:nvSpPr>
        <p:spPr>
          <a:xfrm>
            <a:off x="457200" y="1295400"/>
            <a:ext cx="3200400" cy="4419600"/>
          </a:xfrm>
        </p:spPr>
        <p:txBody>
          <a:bodyPr/>
          <a:lstStyle/>
          <a:p>
            <a:pPr marL="0" indent="0">
              <a:buNone/>
            </a:pPr>
            <a:r>
              <a:rPr lang="en-US" dirty="0" smtClean="0"/>
              <a:t>This section covers</a:t>
            </a:r>
          </a:p>
          <a:p>
            <a:r>
              <a:rPr lang="en-US" dirty="0" smtClean="0"/>
              <a:t>Hazard mitigation</a:t>
            </a:r>
          </a:p>
          <a:p>
            <a:r>
              <a:rPr lang="en-US" dirty="0" smtClean="0"/>
              <a:t>Hazard mitigation planning process</a:t>
            </a:r>
          </a:p>
          <a:p>
            <a:r>
              <a:rPr lang="en-US" dirty="0"/>
              <a:t>Roles and responsibilities for plan </a:t>
            </a:r>
            <a:r>
              <a:rPr lang="en-US" dirty="0" smtClean="0"/>
              <a:t>review</a:t>
            </a:r>
          </a:p>
          <a:p>
            <a:r>
              <a:rPr lang="en-US" dirty="0" smtClean="0"/>
              <a:t>Legislative authority for plan review</a:t>
            </a:r>
          </a:p>
        </p:txBody>
      </p:sp>
      <p:pic>
        <p:nvPicPr>
          <p:cNvPr id="4" name="Picture 3" descr="Historic building severely damaged: debris in front of building, windows broken and missing roof." title="Damaged bui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312" y="1308463"/>
            <a:ext cx="4906463" cy="35683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4002324"/>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p:txBody>
          <a:bodyPr/>
          <a:lstStyle/>
          <a:p>
            <a:r>
              <a:rPr lang="en-US" dirty="0" smtClean="0"/>
              <a:t>For further information about mitigation planning:</a:t>
            </a:r>
          </a:p>
          <a:p>
            <a:pPr lvl="1"/>
            <a:r>
              <a:rPr lang="en-US" dirty="0">
                <a:hlinkClick r:id="rId3"/>
              </a:rPr>
              <a:t>https://</a:t>
            </a:r>
            <a:r>
              <a:rPr lang="en-US" dirty="0" smtClean="0">
                <a:hlinkClick r:id="rId3"/>
              </a:rPr>
              <a:t>www.fema.gov/multi-hazard-mitigation-planning</a:t>
            </a:r>
            <a:r>
              <a:rPr lang="en-US" dirty="0" smtClean="0"/>
              <a:t> </a:t>
            </a:r>
            <a:endParaRPr lang="en-US" dirty="0" smtClean="0"/>
          </a:p>
          <a:p>
            <a:r>
              <a:rPr lang="en-US" dirty="0" smtClean="0"/>
              <a:t>For information about mitigation plan procedures:</a:t>
            </a:r>
          </a:p>
          <a:p>
            <a:pPr lvl="1"/>
            <a:r>
              <a:rPr lang="en-US">
                <a:hlinkClick r:id="rId4"/>
              </a:rPr>
              <a:t>https</a:t>
            </a:r>
            <a:r>
              <a:rPr lang="en-US">
                <a:hlinkClick r:id="rId4"/>
              </a:rPr>
              <a:t>://</a:t>
            </a:r>
            <a:r>
              <a:rPr lang="en-US" smtClean="0">
                <a:hlinkClick r:id="rId4"/>
              </a:rPr>
              <a:t>www.fema.gov/risk-mapping-assessment-planning/regional-contact-information</a:t>
            </a:r>
            <a:r>
              <a:rPr lang="en-US" smtClean="0"/>
              <a:t> </a:t>
            </a:r>
            <a:endParaRPr lang="en-US" dirty="0" smtClean="0"/>
          </a:p>
          <a:p>
            <a:r>
              <a:rPr lang="en-US" dirty="0" smtClean="0"/>
              <a:t>For information about implementing a mitigation plan: </a:t>
            </a:r>
          </a:p>
          <a:p>
            <a:pPr lvl="1"/>
            <a:r>
              <a:rPr lang="en-US" dirty="0">
                <a:hlinkClick r:id="rId5"/>
              </a:rPr>
              <a:t>https://</a:t>
            </a:r>
            <a:r>
              <a:rPr lang="en-US" dirty="0" smtClean="0">
                <a:hlinkClick r:id="rId5"/>
              </a:rPr>
              <a:t>www.fema.gov/media-library/assets/documents/34953</a:t>
            </a:r>
            <a:r>
              <a:rPr lang="en-US" dirty="0" smtClean="0"/>
              <a:t> </a:t>
            </a:r>
            <a:endParaRPr lang="en-US" dirty="0"/>
          </a:p>
        </p:txBody>
      </p:sp>
    </p:spTree>
    <p:extLst>
      <p:ext uri="{BB962C8B-B14F-4D97-AF65-F5344CB8AC3E}">
        <p14:creationId xmlns:p14="http://schemas.microsoft.com/office/powerpoint/2010/main" val="2391220683"/>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6. Wrap-Up and Post-Course Assessment</a:t>
            </a:r>
            <a:endParaRPr lang="en-US" sz="3200" dirty="0"/>
          </a:p>
        </p:txBody>
      </p:sp>
      <p:sp>
        <p:nvSpPr>
          <p:cNvPr id="3" name="Content Placeholder 2"/>
          <p:cNvSpPr>
            <a:spLocks noGrp="1"/>
          </p:cNvSpPr>
          <p:nvPr>
            <p:ph idx="1"/>
          </p:nvPr>
        </p:nvSpPr>
        <p:spPr/>
        <p:txBody>
          <a:bodyPr/>
          <a:lstStyle/>
          <a:p>
            <a:pPr marL="0" lvl="0" indent="0">
              <a:buSzPct val="100000"/>
              <a:buNone/>
            </a:pPr>
            <a:r>
              <a:rPr lang="en-US" dirty="0" smtClean="0"/>
              <a:t>This course briefly reviewed the</a:t>
            </a:r>
          </a:p>
          <a:p>
            <a:pPr marL="400050" lvl="0" indent="-400050">
              <a:buSzPct val="100000"/>
              <a:buFont typeface="+mj-lt"/>
              <a:buAutoNum type="arabicPeriod"/>
              <a:tabLst>
                <a:tab pos="339725" algn="l"/>
              </a:tabLst>
            </a:pPr>
            <a:r>
              <a:rPr lang="en-US" dirty="0" smtClean="0"/>
              <a:t>Background of hazard mitigation planning </a:t>
            </a:r>
          </a:p>
          <a:p>
            <a:pPr marL="400050" lvl="0" indent="-400050">
              <a:buSzPct val="100000"/>
              <a:buFont typeface="+mj-lt"/>
              <a:buAutoNum type="arabicPeriod"/>
              <a:tabLst>
                <a:tab pos="339725" algn="l"/>
              </a:tabLst>
            </a:pPr>
            <a:r>
              <a:rPr lang="en-US" dirty="0" smtClean="0"/>
              <a:t>Guiding Principles </a:t>
            </a:r>
          </a:p>
          <a:p>
            <a:pPr marL="400050" lvl="0" indent="-400050">
              <a:buSzPct val="100000"/>
              <a:buFont typeface="+mj-lt"/>
              <a:buAutoNum type="arabicPeriod"/>
              <a:tabLst>
                <a:tab pos="339725" algn="l"/>
              </a:tabLst>
            </a:pPr>
            <a:r>
              <a:rPr lang="en-US" dirty="0" smtClean="0"/>
              <a:t>The Plan Review Tool</a:t>
            </a:r>
          </a:p>
          <a:p>
            <a:pPr marL="400050" lvl="0" indent="-400050">
              <a:buSzPct val="100000"/>
              <a:buFont typeface="+mj-lt"/>
              <a:buAutoNum type="arabicPeriod"/>
              <a:tabLst>
                <a:tab pos="339725" algn="l"/>
              </a:tabLst>
            </a:pPr>
            <a:r>
              <a:rPr lang="en-US" dirty="0" smtClean="0"/>
              <a:t>Regulation Checklist</a:t>
            </a:r>
          </a:p>
          <a:p>
            <a:pPr marL="400050" indent="-400050">
              <a:buSzPct val="100000"/>
              <a:buFont typeface="+mj-lt"/>
              <a:buAutoNum type="arabicPeriod"/>
              <a:tabLst>
                <a:tab pos="339725" algn="l"/>
              </a:tabLst>
            </a:pPr>
            <a:r>
              <a:rPr lang="en-US" dirty="0" smtClean="0"/>
              <a:t>Plan Assessment</a:t>
            </a:r>
          </a:p>
          <a:p>
            <a:pPr marL="400050" indent="-400050">
              <a:buSzPct val="100000"/>
              <a:buFont typeface="+mj-lt"/>
              <a:buAutoNum type="arabicPeriod"/>
              <a:tabLst>
                <a:tab pos="339725" algn="l"/>
              </a:tabLst>
            </a:pPr>
            <a:endParaRPr lang="en-US" dirty="0"/>
          </a:p>
          <a:p>
            <a:pPr marL="0" indent="0">
              <a:buSzPct val="100000"/>
              <a:buNone/>
              <a:tabLst>
                <a:tab pos="339725" algn="l"/>
              </a:tabLst>
            </a:pPr>
            <a:r>
              <a:rPr lang="en-US" dirty="0" smtClean="0"/>
              <a:t>Questions?</a:t>
            </a:r>
          </a:p>
          <a:p>
            <a:pPr marL="0" indent="0">
              <a:buNone/>
            </a:pPr>
            <a:endParaRPr lang="en-US" dirty="0" smtClean="0"/>
          </a:p>
          <a:p>
            <a:endParaRPr lang="en-US" dirty="0"/>
          </a:p>
        </p:txBody>
      </p:sp>
    </p:spTree>
    <p:extLst>
      <p:ext uri="{BB962C8B-B14F-4D97-AF65-F5344CB8AC3E}">
        <p14:creationId xmlns:p14="http://schemas.microsoft.com/office/powerpoint/2010/main" val="959624414"/>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Mitigation</a:t>
            </a:r>
            <a:endParaRPr lang="en-US" dirty="0"/>
          </a:p>
        </p:txBody>
      </p:sp>
      <p:sp>
        <p:nvSpPr>
          <p:cNvPr id="3" name="Content Placeholder 2"/>
          <p:cNvSpPr>
            <a:spLocks noGrp="1"/>
          </p:cNvSpPr>
          <p:nvPr>
            <p:ph idx="1"/>
          </p:nvPr>
        </p:nvSpPr>
        <p:spPr/>
        <p:txBody>
          <a:bodyPr/>
          <a:lstStyle/>
          <a:p>
            <a:r>
              <a:rPr lang="en-US" dirty="0" smtClean="0"/>
              <a:t>Reduces potential for</a:t>
            </a:r>
          </a:p>
          <a:p>
            <a:pPr lvl="1"/>
            <a:r>
              <a:rPr lang="en-US" dirty="0" smtClean="0"/>
              <a:t>Loss of life</a:t>
            </a:r>
          </a:p>
          <a:p>
            <a:pPr lvl="1"/>
            <a:r>
              <a:rPr lang="en-US" dirty="0" smtClean="0"/>
              <a:t>Injury</a:t>
            </a:r>
          </a:p>
          <a:p>
            <a:pPr lvl="1"/>
            <a:r>
              <a:rPr lang="en-US" dirty="0" smtClean="0"/>
              <a:t>Property damage</a:t>
            </a:r>
          </a:p>
          <a:p>
            <a:r>
              <a:rPr lang="en-US" dirty="0" smtClean="0"/>
              <a:t>Sustained action</a:t>
            </a:r>
          </a:p>
          <a:p>
            <a:r>
              <a:rPr lang="en-US" dirty="0" smtClean="0"/>
              <a:t>Hazard mitigation actions</a:t>
            </a:r>
          </a:p>
          <a:p>
            <a:pPr lvl="1"/>
            <a:r>
              <a:rPr lang="en-US" dirty="0" smtClean="0"/>
              <a:t>Implemented at any time</a:t>
            </a:r>
          </a:p>
          <a:p>
            <a:pPr lvl="1"/>
            <a:r>
              <a:rPr lang="en-US" dirty="0" smtClean="0"/>
              <a:t>Based on an inclusive, comprehensive, long-term plan </a:t>
            </a:r>
            <a:endParaRPr lang="en-US" dirty="0"/>
          </a:p>
        </p:txBody>
      </p:sp>
    </p:spTree>
    <p:extLst>
      <p:ext uri="{BB962C8B-B14F-4D97-AF65-F5344CB8AC3E}">
        <p14:creationId xmlns:p14="http://schemas.microsoft.com/office/powerpoint/2010/main" val="3061196570"/>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Mitigation Planning Process</a:t>
            </a:r>
            <a:endParaRPr lang="en-US" dirty="0"/>
          </a:p>
        </p:txBody>
      </p:sp>
      <p:sp>
        <p:nvSpPr>
          <p:cNvPr id="3" name="Content Placeholder 2"/>
          <p:cNvSpPr>
            <a:spLocks noGrp="1"/>
          </p:cNvSpPr>
          <p:nvPr>
            <p:ph idx="1"/>
          </p:nvPr>
        </p:nvSpPr>
        <p:spPr/>
        <p:txBody>
          <a:bodyPr/>
          <a:lstStyle/>
          <a:p>
            <a:r>
              <a:rPr lang="en-US" dirty="0" smtClean="0"/>
              <a:t>Local Community</a:t>
            </a:r>
          </a:p>
          <a:p>
            <a:pPr lvl="1"/>
            <a:r>
              <a:rPr lang="en-US" dirty="0" smtClean="0"/>
              <a:t>Develops a local mitigation plan </a:t>
            </a:r>
          </a:p>
          <a:p>
            <a:pPr lvl="2"/>
            <a:r>
              <a:rPr lang="en-US" dirty="0" smtClean="0"/>
              <a:t>Involves the public and other stakeholders</a:t>
            </a:r>
          </a:p>
          <a:p>
            <a:pPr lvl="2"/>
            <a:r>
              <a:rPr lang="en-US" dirty="0" smtClean="0"/>
              <a:t>Identifies and examines ALL potential natural hazards</a:t>
            </a:r>
          </a:p>
          <a:p>
            <a:pPr lvl="2"/>
            <a:r>
              <a:rPr lang="en-US" dirty="0" smtClean="0"/>
              <a:t>Assesses vulnerabilities and impacts</a:t>
            </a:r>
          </a:p>
          <a:p>
            <a:pPr lvl="2"/>
            <a:r>
              <a:rPr lang="en-US" dirty="0" smtClean="0"/>
              <a:t>Develops strategies to mitigate risks</a:t>
            </a:r>
          </a:p>
          <a:p>
            <a:pPr lvl="1"/>
            <a:r>
              <a:rPr lang="en-US" dirty="0" smtClean="0"/>
              <a:t>Adopts the plan</a:t>
            </a:r>
          </a:p>
          <a:p>
            <a:pPr lvl="1"/>
            <a:r>
              <a:rPr lang="en-US" dirty="0" smtClean="0"/>
              <a:t>Updates the plan</a:t>
            </a:r>
          </a:p>
          <a:p>
            <a:r>
              <a:rPr lang="en-US" dirty="0" smtClean="0"/>
              <a:t>No two communities are exactly alike; no two plans are </a:t>
            </a:r>
            <a:br>
              <a:rPr lang="en-US" dirty="0" smtClean="0"/>
            </a:br>
            <a:r>
              <a:rPr lang="en-US" dirty="0" smtClean="0"/>
              <a:t>exactly alike</a:t>
            </a:r>
          </a:p>
        </p:txBody>
      </p:sp>
    </p:spTree>
    <p:extLst>
      <p:ext uri="{BB962C8B-B14F-4D97-AF65-F5344CB8AC3E}">
        <p14:creationId xmlns:p14="http://schemas.microsoft.com/office/powerpoint/2010/main" val="2266472421"/>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4607</TotalTime>
  <Words>2401</Words>
  <Application>Microsoft Office PowerPoint</Application>
  <PresentationFormat>On-screen Show (4:3)</PresentationFormat>
  <Paragraphs>515</Paragraphs>
  <Slides>71</Slides>
  <Notes>69</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2_Default Design</vt:lpstr>
      <vt:lpstr>IS-328  Plan Review for Local Mitigation Plans</vt:lpstr>
      <vt:lpstr>Administrative</vt:lpstr>
      <vt:lpstr>Course Goal</vt:lpstr>
      <vt:lpstr>Objectives</vt:lpstr>
      <vt:lpstr>Introductions</vt:lpstr>
      <vt:lpstr>Course Organization</vt:lpstr>
      <vt:lpstr>1. Background</vt:lpstr>
      <vt:lpstr>Hazard Mitigation</vt:lpstr>
      <vt:lpstr>Hazard Mitigation Planning Process</vt:lpstr>
      <vt:lpstr>Plan Review Procedure</vt:lpstr>
      <vt:lpstr>Procedural Notes</vt:lpstr>
      <vt:lpstr>Authority</vt:lpstr>
      <vt:lpstr>Questions?</vt:lpstr>
      <vt:lpstr>2. Guiding Principles</vt:lpstr>
      <vt:lpstr>Guiding Principle #1 </vt:lpstr>
      <vt:lpstr>Guiding Principle #2</vt:lpstr>
      <vt:lpstr>Guiding Principle #3</vt:lpstr>
      <vt:lpstr>Guiding Principle #4</vt:lpstr>
      <vt:lpstr>Guiding Principle #5</vt:lpstr>
      <vt:lpstr>FEMA Approach</vt:lpstr>
      <vt:lpstr>Questions?</vt:lpstr>
      <vt:lpstr>3. Overview of Plan Review Resources</vt:lpstr>
      <vt:lpstr>Local Mitigation Plan Review Guide</vt:lpstr>
      <vt:lpstr>Plan Review Tool</vt:lpstr>
      <vt:lpstr>Cover Page</vt:lpstr>
      <vt:lpstr>Regulation Checklist</vt:lpstr>
      <vt:lpstr>Plan Assessment</vt:lpstr>
      <vt:lpstr>Multi-jurisdiction Summary Sheet</vt:lpstr>
      <vt:lpstr>Questions?</vt:lpstr>
      <vt:lpstr>4. Regulation Checklist</vt:lpstr>
      <vt:lpstr>Element A. Planning Process</vt:lpstr>
      <vt:lpstr>A1. Document the Planning Process</vt:lpstr>
      <vt:lpstr>A2. Stakeholder Engagement</vt:lpstr>
      <vt:lpstr>A3. Opportunity for Public Involvement </vt:lpstr>
      <vt:lpstr>A4. Existing Information</vt:lpstr>
      <vt:lpstr>A5. Continued Public Participation</vt:lpstr>
      <vt:lpstr>A6. Keeping the Plan Current</vt:lpstr>
      <vt:lpstr>Element B: Hazard Identification and Risk Assessment</vt:lpstr>
      <vt:lpstr>B1. Type, Location, and Extent</vt:lpstr>
      <vt:lpstr>B2. Previous Occurrences</vt:lpstr>
      <vt:lpstr>B3. Impact and Vulnerability</vt:lpstr>
      <vt:lpstr>B4. NFIP-Insured Structures</vt:lpstr>
      <vt:lpstr>Additional Notes</vt:lpstr>
      <vt:lpstr>Element C. Mitigation Strategy</vt:lpstr>
      <vt:lpstr>C1. Existing Policies and Programs</vt:lpstr>
      <vt:lpstr>C2. NFIP Participation</vt:lpstr>
      <vt:lpstr>C3. Goals</vt:lpstr>
      <vt:lpstr>C4. Mitigation Actions</vt:lpstr>
      <vt:lpstr>C5. Action Plan</vt:lpstr>
      <vt:lpstr>C6. Integration with Other Plans</vt:lpstr>
      <vt:lpstr>Element D. Plan Review, Evaluation, and Implementation</vt:lpstr>
      <vt:lpstr>D1. Changes in Development</vt:lpstr>
      <vt:lpstr>D2. Progress with Mitigation</vt:lpstr>
      <vt:lpstr>D3. Changes in Priorities</vt:lpstr>
      <vt:lpstr>Element E. Plan Adoption</vt:lpstr>
      <vt:lpstr>E1. Documentation of Adoption</vt:lpstr>
      <vt:lpstr>F: Additional State Requirements</vt:lpstr>
      <vt:lpstr>Required Revisions</vt:lpstr>
      <vt:lpstr>Questions?</vt:lpstr>
      <vt:lpstr>5. Plan Assessment</vt:lpstr>
      <vt:lpstr>Element A. Planning Process </vt:lpstr>
      <vt:lpstr>Element B. Hazard Identification  and Risk Assessment</vt:lpstr>
      <vt:lpstr>Element C. Mitigation Strategy</vt:lpstr>
      <vt:lpstr>Element D. Plan Update, Evaluation,  and Implementation</vt:lpstr>
      <vt:lpstr>Plan Assessment Discussion</vt:lpstr>
      <vt:lpstr>Resources for Implementation</vt:lpstr>
      <vt:lpstr>Good Example of Plan Assessment Comment </vt:lpstr>
      <vt:lpstr>Not a Good Example of Plan Assessment Comment</vt:lpstr>
      <vt:lpstr>Questions?</vt:lpstr>
      <vt:lpstr>Additional Resources</vt:lpstr>
      <vt:lpstr>6. Wrap-Up and Post-Course Assessment</vt:lpstr>
    </vt:vector>
  </TitlesOfParts>
  <Company>FEMA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DF-315  Dealing with Difficult People</dc:title>
  <dc:creator>FEMA</dc:creator>
  <cp:lastModifiedBy>Peterson, Justin</cp:lastModifiedBy>
  <cp:revision>298</cp:revision>
  <cp:lastPrinted>2012-04-26T18:52:56Z</cp:lastPrinted>
  <dcterms:created xsi:type="dcterms:W3CDTF">2009-09-30T15:50:38Z</dcterms:created>
  <dcterms:modified xsi:type="dcterms:W3CDTF">2015-03-13T16:58:29Z</dcterms:modified>
</cp:coreProperties>
</file>