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4785284C-D293-465B-B5A9-DB8B246AFC7A}"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946DDA7A-3D46-4B5D-AEC2-7A10724044D2}" type="slidenum">
              <a:rPr lang="en-US" altLang="en-US"/>
              <a:pPr/>
              <a:t>‹#›</a:t>
            </a:fld>
            <a:endParaRPr lang="en-US" altLang="en-US"/>
          </a:p>
        </p:txBody>
      </p:sp>
    </p:spTree>
    <p:extLst>
      <p:ext uri="{BB962C8B-B14F-4D97-AF65-F5344CB8AC3E}">
        <p14:creationId xmlns:p14="http://schemas.microsoft.com/office/powerpoint/2010/main" val="184780902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9BE418C-E749-4BEB-9F40-6BFB592ECA50}"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A8A70EAD-CF7E-4007-9874-AB88CE2AACE7}" type="slidenum">
              <a:rPr lang="en-US" altLang="en-US"/>
              <a:pPr/>
              <a:t>‹#›</a:t>
            </a:fld>
            <a:endParaRPr lang="en-US" altLang="en-US"/>
          </a:p>
        </p:txBody>
      </p:sp>
    </p:spTree>
    <p:extLst>
      <p:ext uri="{BB962C8B-B14F-4D97-AF65-F5344CB8AC3E}">
        <p14:creationId xmlns:p14="http://schemas.microsoft.com/office/powerpoint/2010/main" val="14997521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77BAF3F-24F4-4785-B12D-6068689EA7D2}"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F9196F69-CE83-46E8-BD31-ADF413FE44DD}" type="slidenum">
              <a:rPr lang="en-US" altLang="en-US"/>
              <a:pPr/>
              <a:t>‹#›</a:t>
            </a:fld>
            <a:endParaRPr lang="en-US" altLang="en-US"/>
          </a:p>
        </p:txBody>
      </p:sp>
    </p:spTree>
    <p:extLst>
      <p:ext uri="{BB962C8B-B14F-4D97-AF65-F5344CB8AC3E}">
        <p14:creationId xmlns:p14="http://schemas.microsoft.com/office/powerpoint/2010/main" val="381896272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4FDD8D72-52AF-4345-99BC-98E568085D1E}"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C16410D4-870C-42C7-A212-5E4A30A43697}" type="slidenum">
              <a:rPr lang="en-US" altLang="en-US"/>
              <a:pPr/>
              <a:t>‹#›</a:t>
            </a:fld>
            <a:endParaRPr lang="en-US" altLang="en-US"/>
          </a:p>
        </p:txBody>
      </p:sp>
    </p:spTree>
    <p:extLst>
      <p:ext uri="{BB962C8B-B14F-4D97-AF65-F5344CB8AC3E}">
        <p14:creationId xmlns:p14="http://schemas.microsoft.com/office/powerpoint/2010/main" val="273551713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351472F2-79E2-43C6-95E5-B39BF222D0A5}"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735CE389-03D7-4513-BAC4-A9E1D549880D}" type="slidenum">
              <a:rPr lang="en-US" altLang="en-US"/>
              <a:pPr/>
              <a:t>‹#›</a:t>
            </a:fld>
            <a:endParaRPr lang="en-US" altLang="en-US"/>
          </a:p>
        </p:txBody>
      </p:sp>
    </p:spTree>
    <p:extLst>
      <p:ext uri="{BB962C8B-B14F-4D97-AF65-F5344CB8AC3E}">
        <p14:creationId xmlns:p14="http://schemas.microsoft.com/office/powerpoint/2010/main" val="350516488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E94425E7-AF42-4C76-A545-532797EFC19C}"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6532CD90-D304-4B6C-9619-3767BA07C4F4}" type="slidenum">
              <a:rPr lang="en-US" altLang="en-US"/>
              <a:pPr/>
              <a:t>‹#›</a:t>
            </a:fld>
            <a:endParaRPr lang="en-US" altLang="en-US"/>
          </a:p>
        </p:txBody>
      </p:sp>
    </p:spTree>
    <p:extLst>
      <p:ext uri="{BB962C8B-B14F-4D97-AF65-F5344CB8AC3E}">
        <p14:creationId xmlns:p14="http://schemas.microsoft.com/office/powerpoint/2010/main" val="4106287774"/>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AC2D4BA9-E437-4B42-9101-25DDBD1A0741}"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AD7E6CF5-54D7-4750-AE4D-3812F31FFAA6}" type="slidenum">
              <a:rPr lang="en-US" altLang="en-US"/>
              <a:pPr/>
              <a:t>‹#›</a:t>
            </a:fld>
            <a:endParaRPr lang="en-US" altLang="en-US"/>
          </a:p>
        </p:txBody>
      </p:sp>
    </p:spTree>
    <p:extLst>
      <p:ext uri="{BB962C8B-B14F-4D97-AF65-F5344CB8AC3E}">
        <p14:creationId xmlns:p14="http://schemas.microsoft.com/office/powerpoint/2010/main" val="2129139649"/>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AB67A194-7066-4CCC-9C51-66B411AD386B}"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0B914838-359F-4EBE-9244-0B8DC2F31F95}" type="slidenum">
              <a:rPr lang="en-US" altLang="en-US"/>
              <a:pPr/>
              <a:t>‹#›</a:t>
            </a:fld>
            <a:endParaRPr lang="en-US" altLang="en-US"/>
          </a:p>
        </p:txBody>
      </p:sp>
    </p:spTree>
    <p:extLst>
      <p:ext uri="{BB962C8B-B14F-4D97-AF65-F5344CB8AC3E}">
        <p14:creationId xmlns:p14="http://schemas.microsoft.com/office/powerpoint/2010/main" val="167201455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pPr>
              <a:defRPr/>
            </a:pPr>
            <a:endParaRPr lang="en-US"/>
          </a:p>
        </p:txBody>
      </p:sp>
      <p:sp>
        <p:nvSpPr>
          <p:cNvPr id="5" name="Slide Number Placeholder 3"/>
          <p:cNvSpPr>
            <a:spLocks noGrp="1"/>
          </p:cNvSpPr>
          <p:nvPr>
            <p:ph type="sldNum" sz="quarter" idx="11"/>
          </p:nvPr>
        </p:nvSpPr>
        <p:spPr/>
        <p:txBody>
          <a:bodyPr/>
          <a:lstStyle>
            <a:lvl1pPr>
              <a:defRPr/>
            </a:lvl1pPr>
          </a:lstStyle>
          <a:p>
            <a:fld id="{30501974-70EC-4431-ACD5-691A8E554BCF}" type="slidenum">
              <a:rPr lang="en-US" altLang="en-US"/>
              <a:pPr/>
              <a:t>‹#›</a:t>
            </a:fld>
            <a:endParaRPr lang="en-US" altLang="en-US"/>
          </a:p>
        </p:txBody>
      </p:sp>
    </p:spTree>
    <p:extLst>
      <p:ext uri="{BB962C8B-B14F-4D97-AF65-F5344CB8AC3E}">
        <p14:creationId xmlns:p14="http://schemas.microsoft.com/office/powerpoint/2010/main" val="314290620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E38F521-CAE3-4A5B-9543-453886B566DC}"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F586955D-2EDD-4A69-94ED-CC6BA2744D34}" type="slidenum">
              <a:rPr lang="en-US" altLang="en-US"/>
              <a:pPr/>
              <a:t>‹#›</a:t>
            </a:fld>
            <a:endParaRPr lang="en-US" altLang="en-US"/>
          </a:p>
        </p:txBody>
      </p:sp>
    </p:spTree>
    <p:extLst>
      <p:ext uri="{BB962C8B-B14F-4D97-AF65-F5344CB8AC3E}">
        <p14:creationId xmlns:p14="http://schemas.microsoft.com/office/powerpoint/2010/main" val="124168972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1B02F9B7-D3FD-4F99-A635-02F0EB6E1D77}"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D609350D-39B8-482D-B0A1-45D5AF0704C4}" type="slidenum">
              <a:rPr lang="en-US" altLang="en-US"/>
              <a:pPr/>
              <a:t>‹#›</a:t>
            </a:fld>
            <a:endParaRPr lang="en-US" altLang="en-US"/>
          </a:p>
        </p:txBody>
      </p:sp>
    </p:spTree>
    <p:extLst>
      <p:ext uri="{BB962C8B-B14F-4D97-AF65-F5344CB8AC3E}">
        <p14:creationId xmlns:p14="http://schemas.microsoft.com/office/powerpoint/2010/main" val="60566609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04BB6A4D-2EBE-45FB-AC4B-B3D5FC29F52E}"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FEDBDBA5-730E-4F23-A745-F4713282CF97}" type="slidenum">
              <a:rPr lang="en-US" altLang="en-US"/>
              <a:pPr/>
              <a:t>‹#›</a:t>
            </a:fld>
            <a:endParaRPr lang="en-US" altLang="en-US"/>
          </a:p>
        </p:txBody>
      </p:sp>
    </p:spTree>
    <p:extLst>
      <p:ext uri="{BB962C8B-B14F-4D97-AF65-F5344CB8AC3E}">
        <p14:creationId xmlns:p14="http://schemas.microsoft.com/office/powerpoint/2010/main" val="341224831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21334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1736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23D3234B-3105-4988-A8CA-5C4ABFAA8196}"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55D1785A-5721-423D-AED9-74B77AE2AE71}" type="slidenum">
              <a:rPr lang="en-US" altLang="en-US"/>
              <a:pPr/>
              <a:t>‹#›</a:t>
            </a:fld>
            <a:endParaRPr lang="en-US" altLang="en-US"/>
          </a:p>
        </p:txBody>
      </p:sp>
    </p:spTree>
    <p:extLst>
      <p:ext uri="{BB962C8B-B14F-4D97-AF65-F5344CB8AC3E}">
        <p14:creationId xmlns:p14="http://schemas.microsoft.com/office/powerpoint/2010/main" val="162976927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pPr>
              <a:defRPr/>
            </a:pPr>
            <a:fld id="{6E385FFE-20F1-4464-91ED-113421EC86EF}" type="datetimeFigureOut">
              <a:rPr lang="en-US"/>
              <a:pPr>
                <a:defRPr/>
              </a:pPr>
              <a:t>2/24/2022</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Slide Number Placeholder 3"/>
          <p:cNvSpPr>
            <a:spLocks noGrp="1"/>
          </p:cNvSpPr>
          <p:nvPr>
            <p:ph type="sldNum" sz="quarter" idx="12"/>
          </p:nvPr>
        </p:nvSpPr>
        <p:spPr>
          <a:ln/>
        </p:spPr>
        <p:txBody>
          <a:bodyPr/>
          <a:lstStyle>
            <a:lvl1pPr>
              <a:defRPr/>
            </a:lvl1pPr>
          </a:lstStyle>
          <a:p>
            <a:fld id="{559C0E3F-44EB-483A-8386-F574EF8BBF60}" type="slidenum">
              <a:rPr lang="en-US" altLang="en-US"/>
              <a:pPr/>
              <a:t>‹#›</a:t>
            </a:fld>
            <a:endParaRPr lang="en-US" altLang="en-US"/>
          </a:p>
        </p:txBody>
      </p:sp>
    </p:spTree>
    <p:extLst>
      <p:ext uri="{BB962C8B-B14F-4D97-AF65-F5344CB8AC3E}">
        <p14:creationId xmlns:p14="http://schemas.microsoft.com/office/powerpoint/2010/main" val="222971913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6F3834BF-D180-4B64-B914-F05852608077}"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973D22B4-5C72-478B-9CF6-F465156F7DA2}" type="slidenum">
              <a:rPr lang="en-US" altLang="en-US"/>
              <a:pPr/>
              <a:t>‹#›</a:t>
            </a:fld>
            <a:endParaRPr lang="en-US" altLang="en-US"/>
          </a:p>
        </p:txBody>
      </p:sp>
    </p:spTree>
    <p:extLst>
      <p:ext uri="{BB962C8B-B14F-4D97-AF65-F5344CB8AC3E}">
        <p14:creationId xmlns:p14="http://schemas.microsoft.com/office/powerpoint/2010/main" val="332136111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fld id="{0D932348-E429-4FE0-99E6-F56FD33E7CA5}" type="datetimeFigureOut">
              <a:rPr lang="en-US"/>
              <a:pPr>
                <a:defRPr/>
              </a:pPr>
              <a:t>2/24/2022</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246F889C-A5C7-46A3-9AB9-73E17A1E6D94}" type="slidenum">
              <a:rPr lang="en-US" altLang="en-US"/>
              <a:pPr/>
              <a:t>‹#›</a:t>
            </a:fld>
            <a:endParaRPr lang="en-US" altLang="en-US"/>
          </a:p>
        </p:txBody>
      </p:sp>
    </p:spTree>
    <p:extLst>
      <p:ext uri="{BB962C8B-B14F-4D97-AF65-F5344CB8AC3E}">
        <p14:creationId xmlns:p14="http://schemas.microsoft.com/office/powerpoint/2010/main" val="391281380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pPr>
              <a:defRPr/>
            </a:pPr>
            <a:fld id="{1A908104-FD05-4FA8-AF9F-4AC2D5F4653A}" type="datetimeFigureOut">
              <a:rPr lang="en-US"/>
              <a:pPr>
                <a:defRPr/>
              </a:pPr>
              <a:t>2/24/2022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fld id="{20EC666A-4158-4148-A8D0-B51315EECB0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9" r:id="rId1"/>
    <p:sldLayoutId id="2147483693" r:id="rId2"/>
    <p:sldLayoutId id="2147483680" r:id="rId3"/>
    <p:sldLayoutId id="2147483681" r:id="rId4"/>
    <p:sldLayoutId id="2147483682" r:id="rId5"/>
    <p:sldLayoutId id="2147483683" r:id="rId6"/>
    <p:sldLayoutId id="2147483684" r:id="rId7"/>
    <p:sldLayoutId id="2147483685" r:id="rId8"/>
    <p:sldLayoutId id="2147483694" r:id="rId9"/>
    <p:sldLayoutId id="2147483686" r:id="rId10"/>
    <p:sldLayoutId id="2147483687" r:id="rId11"/>
    <p:sldLayoutId id="2147483688" r:id="rId12"/>
    <p:sldLayoutId id="2147483689" r:id="rId13"/>
    <p:sldLayoutId id="2147483690" r:id="rId14"/>
    <p:sldLayoutId id="2147483691" r:id="rId15"/>
    <p:sldLayoutId id="2147483692" r:id="rId16"/>
  </p:sldLayoutIdLst>
  <p:transition>
    <p:wipe dir="r"/>
  </p:transition>
  <p:txStyles>
    <p:titleStyle>
      <a:lvl1pPr algn="l" rtl="0" fontAlgn="base">
        <a:spcBef>
          <a:spcPct val="0"/>
        </a:spcBef>
        <a:spcAft>
          <a:spcPct val="0"/>
        </a:spcAft>
        <a:defRPr sz="3800" b="1">
          <a:solidFill>
            <a:srgbClr val="000066"/>
          </a:solidFill>
          <a:latin typeface="+mj-lt"/>
          <a:ea typeface="+mj-ea"/>
          <a:cs typeface="+mj-cs"/>
        </a:defRPr>
      </a:lvl1pPr>
      <a:lvl2pPr algn="l" rtl="0" fontAlgn="base">
        <a:spcBef>
          <a:spcPct val="0"/>
        </a:spcBef>
        <a:spcAft>
          <a:spcPct val="0"/>
        </a:spcAft>
        <a:defRPr sz="3800" b="1">
          <a:solidFill>
            <a:srgbClr val="000066"/>
          </a:solidFill>
          <a:latin typeface="Times New Roman" pitchFamily="18" charset="0"/>
          <a:cs typeface="Arial" charset="0"/>
        </a:defRPr>
      </a:lvl2pPr>
      <a:lvl3pPr algn="l" rtl="0" fontAlgn="base">
        <a:spcBef>
          <a:spcPct val="0"/>
        </a:spcBef>
        <a:spcAft>
          <a:spcPct val="0"/>
        </a:spcAft>
        <a:defRPr sz="3800" b="1">
          <a:solidFill>
            <a:srgbClr val="000066"/>
          </a:solidFill>
          <a:latin typeface="Times New Roman" pitchFamily="18" charset="0"/>
          <a:cs typeface="Arial" charset="0"/>
        </a:defRPr>
      </a:lvl3pPr>
      <a:lvl4pPr algn="l" rtl="0" fontAlgn="base">
        <a:spcBef>
          <a:spcPct val="0"/>
        </a:spcBef>
        <a:spcAft>
          <a:spcPct val="0"/>
        </a:spcAft>
        <a:defRPr sz="3800" b="1">
          <a:solidFill>
            <a:srgbClr val="000066"/>
          </a:solidFill>
          <a:latin typeface="Times New Roman" pitchFamily="18" charset="0"/>
          <a:cs typeface="Arial" charset="0"/>
        </a:defRPr>
      </a:lvl4pPr>
      <a:lvl5pPr algn="l" rtl="0" fontAlgn="base">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algn="l" rtl="0" fontAlgn="base">
        <a:spcBef>
          <a:spcPct val="20000"/>
        </a:spcBef>
        <a:spcAft>
          <a:spcPct val="0"/>
        </a:spcAft>
        <a:tabLst>
          <a:tab pos="401638" algn="l"/>
        </a:tabLst>
        <a:defRPr sz="2800">
          <a:solidFill>
            <a:srgbClr val="000066"/>
          </a:solidFill>
          <a:latin typeface="+mn-lt"/>
          <a:ea typeface="+mn-ea"/>
          <a:cs typeface="+mn-cs"/>
        </a:defRPr>
      </a:lvl1pPr>
      <a:lvl2pPr marL="457200" indent="-342900" algn="l" rtl="0" fontAlgn="base">
        <a:spcBef>
          <a:spcPct val="20000"/>
        </a:spcBef>
        <a:spcAft>
          <a:spcPct val="0"/>
        </a:spcAft>
        <a:buFont typeface="Arial" panose="020B0604020202020204" pitchFamily="34" charset="0"/>
        <a:buChar char="•"/>
        <a:tabLst>
          <a:tab pos="401638" algn="l"/>
        </a:tabLst>
        <a:defRPr sz="2800">
          <a:solidFill>
            <a:srgbClr val="000066"/>
          </a:solidFill>
          <a:latin typeface="+mn-lt"/>
          <a:cs typeface="+mn-cs"/>
        </a:defRPr>
      </a:lvl2pPr>
      <a:lvl3pPr marL="9144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3pPr>
      <a:lvl4pPr marL="13716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4pPr>
      <a:lvl5pPr marL="2174875" indent="-228600" algn="l" rtl="0" fontAlgn="base">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training.fema.gov/icsresource/icsforms.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spcBef>
                <a:spcPct val="100000"/>
              </a:spcBef>
              <a:buSzPct val="99000"/>
            </a:pPr>
            <a:r>
              <a:rPr lang="en-US" altLang="en-US"/>
              <a:t>Lesson 4 Overview</a:t>
            </a:r>
          </a:p>
        </p:txBody>
      </p:sp>
      <p:sp>
        <p:nvSpPr>
          <p:cNvPr id="2" name="Content Placeholder 1"/>
          <p:cNvSpPr>
            <a:spLocks noGrp="1"/>
          </p:cNvSpPr>
          <p:nvPr>
            <p:ph idx="1"/>
          </p:nvPr>
        </p:nvSpPr>
        <p:spPr/>
        <p:txBody>
          <a:bodyPr>
            <a:normAutofit fontScale="70000" lnSpcReduction="20000"/>
          </a:bodyPr>
          <a:lstStyle/>
          <a:p>
            <a:pPr>
              <a:spcBef>
                <a:spcPct val="100000"/>
              </a:spcBef>
              <a:buSzPct val="99000"/>
            </a:pPr>
            <a:r>
              <a:rPr lang="en-US" kern="1200" dirty="0">
                <a:latin typeface="Arial" panose="020B0604020202020204" pitchFamily="34" charset="0"/>
                <a:cs typeface="Arial" panose="020B0604020202020204" pitchFamily="34" charset="0"/>
              </a:rPr>
              <a:t>The Functional Areas and Positions lesson introduces you to ICS organizational components, the Command Staff, the General Staff, and ICS tools.</a:t>
            </a:r>
            <a:endParaRPr lang="en-US" dirty="0"/>
          </a:p>
          <a:p>
            <a:pPr>
              <a:spcBef>
                <a:spcPct val="100000"/>
              </a:spcBef>
              <a:buSzPct val="99000"/>
            </a:pPr>
            <a:r>
              <a:rPr lang="en-US" b="1" kern="1200" dirty="0">
                <a:latin typeface="Arial" panose="020B0604020202020204" pitchFamily="34" charset="0"/>
                <a:cs typeface="Arial" panose="020B0604020202020204" pitchFamily="34" charset="0"/>
              </a:rPr>
              <a:t>Lesson Objectives</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At the end of this lesson, you should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the functions of organizational positions within the Incident Command System (ICS).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Identify the ICS tools needed to manage an incident.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Demonstrate the use of an ICS Form 201.</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This lesson provides more in-depth information on ICS organizational elements.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Scenario: On July 18, 2001, a train carrying hazardous chemicals derailed and caught fire in a downtown Baltimore tunnel, causing a near shutdown of the city and burning so hot that firefighters couldn't reach the flames for 8 hours. </a:t>
            </a:r>
            <a:endParaRPr lang="en-US"/>
          </a:p>
          <a:p>
            <a:pPr>
              <a:spcBef>
                <a:spcPct val="100000"/>
              </a:spcBef>
              <a:buSzPct val="99000"/>
            </a:pPr>
            <a:r>
              <a:rPr lang="en-US" kern="1200">
                <a:latin typeface="Arial" panose="020B0604020202020204" pitchFamily="34" charset="0"/>
                <a:cs typeface="Arial" panose="020B0604020202020204" pitchFamily="34" charset="0"/>
              </a:rPr>
              <a:t>At one point, all major highways into the city were blocked off, a Baltimore Orioles game at nearby Camden Yards was canceled, and the Inner Harbor was closed to boat traffic. A water-main break near the tunnel added to the chaos, causing the collapse of part of a major thoroughfare and power outages. </a:t>
            </a:r>
            <a:endParaRPr lang="en-US"/>
          </a:p>
          <a:p>
            <a:pPr>
              <a:spcBef>
                <a:spcPct val="100000"/>
              </a:spcBef>
              <a:buSzPct val="99000"/>
            </a:pPr>
            <a:r>
              <a:rPr lang="en-US" b="1" kern="1200">
                <a:latin typeface="Arial" panose="020B0604020202020204" pitchFamily="34" charset="0"/>
                <a:cs typeface="Arial" panose="020B0604020202020204" pitchFamily="34" charset="0"/>
              </a:rPr>
              <a:t>What is your recommended course of action?</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spcBef>
                <a:spcPct val="100000"/>
              </a:spcBef>
              <a:buSzPct val="99000"/>
            </a:pPr>
            <a:r>
              <a:rPr lang="en-US" altLang="en-US"/>
              <a:t>Assisting Agency</a:t>
            </a:r>
          </a:p>
        </p:txBody>
      </p:sp>
      <p:sp>
        <p:nvSpPr>
          <p:cNvPr id="2" name="Content Placeholder 1"/>
          <p:cNvSpPr>
            <a:spLocks noGrp="1"/>
          </p:cNvSpPr>
          <p:nvPr>
            <p:ph sz="quarter" idx="13"/>
          </p:nvPr>
        </p:nvSpPr>
        <p:spPr/>
        <p:txBody>
          <a:bodyPr>
            <a:normAutofit fontScale="85000" lnSpcReduction="10000"/>
          </a:bodyPr>
          <a:lstStyle/>
          <a:p>
            <a:pPr>
              <a:spcBef>
                <a:spcPct val="100000"/>
              </a:spcBef>
              <a:buSzPct val="99000"/>
            </a:pPr>
            <a:r>
              <a:rPr lang="en-US" kern="1200">
                <a:latin typeface="Arial" panose="020B0604020202020204" pitchFamily="34" charset="0"/>
                <a:cs typeface="Arial" panose="020B0604020202020204" pitchFamily="34" charset="0"/>
              </a:rPr>
              <a:t>An agency or jurisdiction will often send resources to assist at an incident. In ICS these are called assisting agencies.</a:t>
            </a:r>
            <a:endParaRPr lang="en-US"/>
          </a:p>
          <a:p>
            <a:pPr>
              <a:spcBef>
                <a:spcPct val="100000"/>
              </a:spcBef>
              <a:buSzPct val="99000"/>
            </a:pPr>
            <a:r>
              <a:rPr lang="en-US" kern="1200">
                <a:latin typeface="Arial" panose="020B0604020202020204" pitchFamily="34" charset="0"/>
                <a:cs typeface="Arial" panose="020B0604020202020204" pitchFamily="34" charset="0"/>
              </a:rPr>
              <a:t>An assisting agency is defined as an agency or organization providing personnel, services, or other resources to the agency with </a:t>
            </a:r>
            <a:r>
              <a:rPr lang="en-US" b="1" kern="1200">
                <a:latin typeface="Arial" panose="020B0604020202020204" pitchFamily="34" charset="0"/>
                <a:cs typeface="Arial" panose="020B0604020202020204" pitchFamily="34" charset="0"/>
              </a:rPr>
              <a:t>direct responsibility for incident management. </a:t>
            </a:r>
            <a:endParaRPr lang="en-US"/>
          </a:p>
        </p:txBody>
      </p:sp>
      <p:pic>
        <p:nvPicPr>
          <p:cNvPr id="8" name="Picture 4" descr="The back of a police officer wearing a green police jacket"/>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11</a:t>
            </a:fld>
            <a:endParaRPr lang="en-US" alt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spcBef>
                <a:spcPct val="100000"/>
              </a:spcBef>
              <a:buSzPct val="99000"/>
            </a:pPr>
            <a:r>
              <a:rPr lang="en-US" altLang="en-US"/>
              <a:t>Cooperating Agency</a:t>
            </a:r>
          </a:p>
        </p:txBody>
      </p:sp>
      <p:sp>
        <p:nvSpPr>
          <p:cNvPr id="2" name="Content Placeholder 1"/>
          <p:cNvSpPr>
            <a:spLocks noGrp="1"/>
          </p:cNvSpPr>
          <p:nvPr>
            <p:ph sz="quarter" idx="13"/>
          </p:nvPr>
        </p:nvSpPr>
        <p:spPr/>
        <p:txBody>
          <a:bodyPr>
            <a:normAutofit fontScale="70000" lnSpcReduction="20000"/>
          </a:bodyPr>
          <a:lstStyle/>
          <a:p>
            <a:pPr>
              <a:spcBef>
                <a:spcPct val="100000"/>
              </a:spcBef>
              <a:buSzPct val="99000"/>
            </a:pPr>
            <a:r>
              <a:rPr lang="en-US" kern="1200">
                <a:latin typeface="Arial" panose="020B0604020202020204" pitchFamily="34" charset="0"/>
                <a:cs typeface="Arial" panose="020B0604020202020204" pitchFamily="34" charset="0"/>
              </a:rPr>
              <a:t>A cooperating agency is an agency </a:t>
            </a:r>
            <a:r>
              <a:rPr lang="en-US" b="1" kern="1200">
                <a:latin typeface="Arial" panose="020B0604020202020204" pitchFamily="34" charset="0"/>
                <a:cs typeface="Arial" panose="020B0604020202020204" pitchFamily="34" charset="0"/>
              </a:rPr>
              <a:t>supplying assistance other than direct operational or support functions</a:t>
            </a:r>
            <a:r>
              <a:rPr lang="en-US" kern="1200">
                <a:latin typeface="Arial" panose="020B0604020202020204" pitchFamily="34" charset="0"/>
                <a:cs typeface="Arial" panose="020B0604020202020204" pitchFamily="34" charset="0"/>
              </a:rPr>
              <a:t> or resources to the incident management effort.</a:t>
            </a:r>
            <a:endParaRPr lang="en-US"/>
          </a:p>
          <a:p>
            <a:pPr>
              <a:spcBef>
                <a:spcPct val="100000"/>
              </a:spcBef>
              <a:buSzPct val="99000"/>
            </a:pPr>
            <a:r>
              <a:rPr lang="en-US" kern="1200">
                <a:latin typeface="Arial" panose="020B0604020202020204" pitchFamily="34" charset="0"/>
                <a:cs typeface="Arial" panose="020B0604020202020204" pitchFamily="34" charset="0"/>
              </a:rPr>
              <a:t>Don't get confused between an assisting agency and a cooperating agency! </a:t>
            </a:r>
            <a:endParaRPr lang="en-US"/>
          </a:p>
          <a:p>
            <a:pPr>
              <a:spcBef>
                <a:spcPct val="100000"/>
              </a:spcBef>
              <a:buSzPct val="99000"/>
            </a:pPr>
            <a:r>
              <a:rPr lang="en-US" kern="1200">
                <a:latin typeface="Arial" panose="020B0604020202020204" pitchFamily="34" charset="0"/>
                <a:cs typeface="Arial" panose="020B0604020202020204" pitchFamily="34" charset="0"/>
              </a:rPr>
              <a:t>An assisting agency has direct responsibility for incident response, whereas a cooperating agency is simply offering assistance. </a:t>
            </a:r>
            <a:endParaRPr lang="en-US"/>
          </a:p>
        </p:txBody>
      </p:sp>
      <p:pic>
        <p:nvPicPr>
          <p:cNvPr id="8" name="Picture 4" descr="American Red Cross volunteers handing out food to survivo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12</a:t>
            </a:fld>
            <a:endParaRPr lang="en-US" alt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spcBef>
                <a:spcPct val="100000"/>
              </a:spcBef>
              <a:buSzPct val="99000"/>
            </a:pPr>
            <a:r>
              <a:rPr lang="en-US" altLang="en-US"/>
              <a:t>Agency Representative</a:t>
            </a:r>
          </a:p>
        </p:txBody>
      </p:sp>
      <p:sp>
        <p:nvSpPr>
          <p:cNvPr id="2" name="Content Placeholder 1"/>
          <p:cNvSpPr>
            <a:spLocks noGrp="1"/>
          </p:cNvSpPr>
          <p:nvPr>
            <p:ph sz="quarter" idx="13"/>
          </p:nvPr>
        </p:nvSpPr>
        <p:spPr/>
        <p:txBody>
          <a:bodyPr>
            <a:normAutofit fontScale="92500" lnSpcReduction="10000"/>
          </a:bodyPr>
          <a:lstStyle/>
          <a:p>
            <a:pPr>
              <a:spcBef>
                <a:spcPct val="100000"/>
              </a:spcBef>
              <a:buSzPct val="99000"/>
            </a:pPr>
            <a:r>
              <a:rPr lang="en-US" kern="1200">
                <a:latin typeface="Arial" panose="020B0604020202020204" pitchFamily="34" charset="0"/>
                <a:cs typeface="Arial" panose="020B0604020202020204" pitchFamily="34" charset="0"/>
              </a:rPr>
              <a:t>An Agency Representative is an individual assigned to an incident from an assisting or cooperating agency. The Agency Representative is delegated authority to make decisions on matters affecting that agency's participation at the incident. </a:t>
            </a:r>
            <a:endParaRPr lang="en-US"/>
          </a:p>
        </p:txBody>
      </p:sp>
      <p:pic>
        <p:nvPicPr>
          <p:cNvPr id="8" name="Picture 4" descr="Man and woman shaking hand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13</a:t>
            </a:fld>
            <a:endParaRPr lang="en-US" alt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spcBef>
                <a:spcPct val="100000"/>
              </a:spcBef>
              <a:buSzPct val="99000"/>
            </a:pPr>
            <a:r>
              <a:rPr lang="en-US" altLang="en-US"/>
              <a:t>Expanding Incidents</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An incident may start small and then expand. As the incident grows in scope and the number of resources needed increases, there may be a need to activate Teams, Units, Divisions, Groups, Branches, or Sections to maintain an appropriate span of control.  The optimal span of control for incident management is one supervisor to five subordinates; however, effective incident management may require ratios different from this. The 1:5 ratio is just a guideline.</a:t>
            </a:r>
            <a:endParaRPr lang="en-US"/>
          </a:p>
          <a:p>
            <a:pPr>
              <a:spcBef>
                <a:spcPct val="100000"/>
              </a:spcBef>
              <a:buSzPct val="99000"/>
            </a:pPr>
            <a:r>
              <a:rPr lang="en-US" kern="1200">
                <a:latin typeface="Arial" panose="020B0604020202020204" pitchFamily="34" charset="0"/>
                <a:cs typeface="Arial" panose="020B0604020202020204" pitchFamily="34" charset="0"/>
              </a:rPr>
              <a:t>The ability to delegate the supervision of resources not only frees up the Incident Commander to perform critical decision-making and evaluation duties, but also clearly defines the lines of communication to everyone involved in the incident.</a:t>
            </a:r>
            <a:endParaRPr lang="en-US"/>
          </a:p>
          <a:p>
            <a:pPr>
              <a:spcBef>
                <a:spcPct val="100000"/>
              </a:spcBef>
              <a:buSzPct val="99000"/>
            </a:pPr>
            <a:r>
              <a:rPr lang="en-US" kern="1200">
                <a:latin typeface="Arial" panose="020B0604020202020204" pitchFamily="34" charset="0"/>
                <a:cs typeface="Arial" panose="020B0604020202020204" pitchFamily="34" charset="0"/>
              </a:rPr>
              <a:t>Next, we'll review the major organizational elements that may be activated during an expanding incident. </a:t>
            </a:r>
            <a:endParaRPr lang="en-US"/>
          </a:p>
        </p:txBody>
      </p:sp>
      <p:pic>
        <p:nvPicPr>
          <p:cNvPr id="8" name="Picture 4" descr="A group of people in a classroom watching the instructo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14</a:t>
            </a:fld>
            <a:endParaRPr lang="en-US" alt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spcBef>
                <a:spcPct val="100000"/>
              </a:spcBef>
              <a:buSzPct val="99000"/>
            </a:pPr>
            <a:r>
              <a:rPr lang="en-US" altLang="en-US"/>
              <a:t>Operations Section</a:t>
            </a:r>
          </a:p>
        </p:txBody>
      </p:sp>
      <p:sp>
        <p:nvSpPr>
          <p:cNvPr id="2" name="Content Placeholder 1"/>
          <p:cNvSpPr>
            <a:spLocks noGrp="1"/>
          </p:cNvSpPr>
          <p:nvPr>
            <p:ph sz="quarter" idx="13"/>
          </p:nvPr>
        </p:nvSpPr>
        <p:spPr/>
        <p:txBody>
          <a:bodyPr>
            <a:normAutofit fontScale="700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Operations Section: </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Directs and coordinates all incident tactical operations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Is typically one of the first organizations to be assigned to the incident</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Expands from the bottom up</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Has the most incident resources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May have Staging Areas and special organizations</a:t>
            </a:r>
            <a:endParaRPr lang="en-US"/>
          </a:p>
        </p:txBody>
      </p:sp>
      <p:pic>
        <p:nvPicPr>
          <p:cNvPr id="8" name="Picture 4" descr="Graphic of an organizational chart showing the Operations Seciton.  The Operations Section Chief reports directly to the Incident Commander.  Within the Operations Section, the Staging Area Manager reports directly to the Operations Section Chief.  Within this particular ICS organization, there are two groups in the Operations Section: the Business Continuity Group and the Security Group."/>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4948452" y="1881377"/>
            <a:ext cx="3441270" cy="3034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15</a:t>
            </a:fld>
            <a:endParaRPr lang="en-US" altLang="en-US"/>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spcBef>
                <a:spcPct val="100000"/>
              </a:spcBef>
              <a:buSzPct val="99000"/>
            </a:pPr>
            <a:r>
              <a:rPr lang="en-US" altLang="en-US"/>
              <a:t>Operations Section Chief</a:t>
            </a:r>
          </a:p>
        </p:txBody>
      </p:sp>
      <p:sp>
        <p:nvSpPr>
          <p:cNvPr id="2" name="Content Placeholder 1"/>
          <p:cNvSpPr>
            <a:spLocks noGrp="1"/>
          </p:cNvSpPr>
          <p:nvPr>
            <p:ph sz="quarter" idx="13"/>
          </p:nvPr>
        </p:nvSpPr>
        <p:spPr>
          <a:xfrm>
            <a:off x="457200" y="1153077"/>
            <a:ext cx="4238625" cy="4492625"/>
          </a:xfrm>
        </p:spPr>
        <p:txBody>
          <a:bodyPr>
            <a:normAutofit/>
          </a:bodyPr>
          <a:lstStyle/>
          <a:p>
            <a:pPr>
              <a:spcBef>
                <a:spcPct val="100000"/>
              </a:spcBef>
              <a:buSzPct val="99000"/>
            </a:pPr>
            <a:r>
              <a:rPr lang="en-US" sz="1600" kern="1200" dirty="0">
                <a:latin typeface="Arial" panose="020B0604020202020204" pitchFamily="34" charset="0"/>
                <a:cs typeface="Arial" panose="020B0604020202020204" pitchFamily="34" charset="0"/>
              </a:rPr>
              <a:t>The Operations Section Chief:</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Is responsible to the Incident Commander for the direct management of all incident-related operational activities</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Establishes tactical objectives for each operational period</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Has direct involvement in the preparation of the Incident Action Plan</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The Operations Section Chief may have one or more Deputies assigned. The assignment of Deputies from other agencies may be advantageous in the case of multijurisdictional incidents. </a:t>
            </a:r>
            <a:endParaRPr lang="en-US" sz="1600" dirty="0"/>
          </a:p>
        </p:txBody>
      </p:sp>
      <p:pic>
        <p:nvPicPr>
          <p:cNvPr id="8" name="Picture 4" descr="Image of Operations Section Chief"/>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519737" y="2408237"/>
            <a:ext cx="22987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16</a:t>
            </a:fld>
            <a:endParaRPr lang="en-US" altLang="en-US"/>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spcBef>
                <a:spcPct val="100000"/>
              </a:spcBef>
              <a:buSzPct val="99000"/>
            </a:pPr>
            <a:r>
              <a:rPr lang="en-US" altLang="en-US"/>
              <a:t>Operations Section: Staging Areas </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Staging Areas are set up at the incident where resources can wait for a tactical assignment.</a:t>
            </a:r>
            <a:endParaRPr lang="en-US"/>
          </a:p>
          <a:p>
            <a:pPr>
              <a:spcBef>
                <a:spcPct val="100000"/>
              </a:spcBef>
              <a:buSzPct val="99000"/>
            </a:pPr>
            <a:r>
              <a:rPr lang="en-US" kern="1200">
                <a:latin typeface="Arial" panose="020B0604020202020204" pitchFamily="34" charset="0"/>
                <a:cs typeface="Arial" panose="020B0604020202020204" pitchFamily="34" charset="0"/>
              </a:rPr>
              <a:t>All resources in the Staging Area are assigned and ready for deployment. Out-of-service resources are NOT located at the Staging Area.</a:t>
            </a:r>
            <a:endParaRPr lang="en-US"/>
          </a:p>
          <a:p>
            <a:pPr>
              <a:spcBef>
                <a:spcPct val="100000"/>
              </a:spcBef>
              <a:buSzPct val="99000"/>
            </a:pPr>
            <a:r>
              <a:rPr lang="en-US" kern="1200">
                <a:latin typeface="Arial" panose="020B0604020202020204" pitchFamily="34" charset="0"/>
                <a:cs typeface="Arial" panose="020B0604020202020204" pitchFamily="34" charset="0"/>
              </a:rPr>
              <a:t>After a Staging Area has been designated and named, a Staging Area Manager will be assigned. The Staging Area Manager will report to the Operations Section Chief or to the Incident Commander if the Operations Section Chief has not been designated. </a:t>
            </a:r>
            <a:endParaRPr lang="en-US"/>
          </a:p>
        </p:txBody>
      </p:sp>
      <p:pic>
        <p:nvPicPr>
          <p:cNvPr id="8" name="Picture 4" descr="Emergency Respond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17</a:t>
            </a:fld>
            <a:endParaRPr lang="en-US" altLang="en-US"/>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spcBef>
                <a:spcPct val="100000"/>
              </a:spcBef>
              <a:buSzPct val="99000"/>
            </a:pPr>
            <a:r>
              <a:rPr lang="en-US" altLang="en-US"/>
              <a:t>Staging Areas: Chain of Command</a:t>
            </a:r>
          </a:p>
        </p:txBody>
      </p:sp>
      <p:sp>
        <p:nvSpPr>
          <p:cNvPr id="2" name="Content Placeholder 1"/>
          <p:cNvSpPr>
            <a:spLocks noGrp="1"/>
          </p:cNvSpPr>
          <p:nvPr>
            <p:ph sz="quarter" idx="13"/>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The graphic below shows where the Staging Area Manager fits into the Operations Section.</a:t>
            </a:r>
            <a:endParaRPr lang="en-US"/>
          </a:p>
        </p:txBody>
      </p:sp>
      <p:pic>
        <p:nvPicPr>
          <p:cNvPr id="8" name="Picture 5" descr="Organization chart showing that the Staging Area fits into the Operations Section, with the Staging Area Manager reporting directly to the Operations Section Chief. Groups are Health Group, Search Group, and Investigation Group. Search Group teams are Canine Strike Team and Search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738289" y="3471863"/>
            <a:ext cx="3667421"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18</a:t>
            </a:fld>
            <a:endParaRPr lang="en-US" altLang="en-US"/>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spcBef>
                <a:spcPct val="100000"/>
              </a:spcBef>
              <a:buSzPct val="99000"/>
            </a:pPr>
            <a:r>
              <a:rPr lang="en-US" altLang="en-US"/>
              <a:t>Divisions and Groups</a:t>
            </a:r>
          </a:p>
        </p:txBody>
      </p:sp>
      <p:sp>
        <p:nvSpPr>
          <p:cNvPr id="2" name="Content Placeholder 1"/>
          <p:cNvSpPr>
            <a:spLocks noGrp="1"/>
          </p:cNvSpPr>
          <p:nvPr>
            <p:ph sz="quarter" idx="13"/>
          </p:nvPr>
        </p:nvSpPr>
        <p:spPr>
          <a:xfrm>
            <a:off x="457200" y="1088300"/>
            <a:ext cx="8229600" cy="2133462"/>
          </a:xfrm>
        </p:spPr>
        <p:txBody>
          <a:bodyPr>
            <a:noAutofit/>
          </a:bodyPr>
          <a:lstStyle/>
          <a:p>
            <a:pPr>
              <a:spcBef>
                <a:spcPts val="1800"/>
              </a:spcBef>
              <a:buSzPct val="99000"/>
            </a:pPr>
            <a:r>
              <a:rPr lang="en-US" sz="1600" kern="1200" dirty="0">
                <a:latin typeface="Arial" panose="020B0604020202020204" pitchFamily="34" charset="0"/>
                <a:cs typeface="Arial" panose="020B0604020202020204" pitchFamily="34" charset="0"/>
              </a:rPr>
              <a:t>Divisions are established to divide an incident into physical or geographical areas of operation.</a:t>
            </a:r>
            <a:endParaRPr lang="en-US" sz="1600" dirty="0"/>
          </a:p>
          <a:p>
            <a:pPr>
              <a:spcBef>
                <a:spcPts val="1800"/>
              </a:spcBef>
              <a:buSzPct val="99000"/>
            </a:pPr>
            <a:r>
              <a:rPr lang="en-US" sz="1600" kern="1200" dirty="0">
                <a:latin typeface="Arial" panose="020B0604020202020204" pitchFamily="34" charset="0"/>
                <a:cs typeface="Arial" panose="020B0604020202020204" pitchFamily="34" charset="0"/>
              </a:rPr>
              <a:t>Groups are established to divide the incident into functional areas of operation.</a:t>
            </a:r>
            <a:endParaRPr lang="en-US" sz="1600" dirty="0"/>
          </a:p>
          <a:p>
            <a:pPr>
              <a:spcBef>
                <a:spcPts val="1800"/>
              </a:spcBef>
              <a:buSzPct val="99000"/>
            </a:pPr>
            <a:r>
              <a:rPr lang="en-US" sz="1600" kern="1200" dirty="0">
                <a:latin typeface="Arial" panose="020B0604020202020204" pitchFamily="34" charset="0"/>
                <a:cs typeface="Arial" panose="020B0604020202020204" pitchFamily="34" charset="0"/>
              </a:rPr>
              <a:t>For example, a Damage Assessment Task Force, reporting to the Infrastructure Group Supervisor, could work across divisions established to manage two distinct areas of the building that have been damaged the west side of the building (West Division) and the north side (North Division).  </a:t>
            </a:r>
            <a:endParaRPr lang="en-US" sz="1600" dirty="0"/>
          </a:p>
        </p:txBody>
      </p:sp>
      <p:pic>
        <p:nvPicPr>
          <p:cNvPr id="9" name="Picture 6" descr="Organizational chart showing the Operations Section organized into a division and two groups.  Division A covers the East Side.  There are two groups:  Perimeter Control and Investigation.  Within the Investigation Group are two resources:  An Accident Reconstruction Specialist, and Detective 1, who is taking witness statement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1928443" y="3471863"/>
            <a:ext cx="5287114"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19</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spcBef>
                <a:spcPct val="100000"/>
              </a:spcBef>
              <a:buSzPct val="99000"/>
            </a:pPr>
            <a:r>
              <a:rPr lang="en-US" altLang="en-US"/>
              <a:t>Incident Commander</a:t>
            </a:r>
          </a:p>
        </p:txBody>
      </p:sp>
      <p:sp>
        <p:nvSpPr>
          <p:cNvPr id="2" name="Content Placeholder 1"/>
          <p:cNvSpPr>
            <a:spLocks noGrp="1"/>
          </p:cNvSpPr>
          <p:nvPr>
            <p:ph sz="quarter" idx="13"/>
          </p:nvPr>
        </p:nvSpPr>
        <p:spPr>
          <a:xfrm>
            <a:off x="457200" y="1153077"/>
            <a:ext cx="5229225" cy="4492625"/>
          </a:xfrm>
        </p:spPr>
        <p:txBody>
          <a:bodyPr>
            <a:noAutofit/>
          </a:bodyPr>
          <a:lstStyle/>
          <a:p>
            <a:pPr>
              <a:spcBef>
                <a:spcPct val="100000"/>
              </a:spcBef>
              <a:buSzPct val="99000"/>
            </a:pPr>
            <a:r>
              <a:rPr lang="en-US" sz="1600" kern="1200" dirty="0">
                <a:latin typeface="Arial" panose="020B0604020202020204" pitchFamily="34" charset="0"/>
                <a:cs typeface="Arial" panose="020B0604020202020204" pitchFamily="34" charset="0"/>
              </a:rPr>
              <a:t>The Incident Commander:</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Has overall incident management responsibility delegated by the appropriate jurisdictional authority</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Develops the incident objectives to guide the Incident Action Planning Process</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Approves the Incident Action Plan and all requests pertaining to the ordering and releasing of incident resources</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In some situations or agencies, a lower ranking but more qualified person may be designated as the Incident Commander. Whatever their day-to-day position, when a person is designated as the Incident Commander they are delegated the authority to command the incident response. </a:t>
            </a:r>
            <a:endParaRPr lang="en-US" sz="1600" dirty="0"/>
          </a:p>
        </p:txBody>
      </p:sp>
      <p:pic>
        <p:nvPicPr>
          <p:cNvPr id="8" name="Picture 4" descr="People looking at a chart"/>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2</a:t>
            </a:fld>
            <a:endParaRPr lang="en-US" altLang="en-US"/>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spcBef>
                <a:spcPct val="100000"/>
              </a:spcBef>
              <a:buSzPct val="99000"/>
            </a:pPr>
            <a:r>
              <a:rPr lang="en-US" altLang="en-US"/>
              <a:t>Branches</a:t>
            </a:r>
          </a:p>
        </p:txBody>
      </p:sp>
      <p:sp>
        <p:nvSpPr>
          <p:cNvPr id="2" name="Content Placeholder 1"/>
          <p:cNvSpPr>
            <a:spLocks noGrp="1"/>
          </p:cNvSpPr>
          <p:nvPr>
            <p:ph sz="quarter" idx="13"/>
          </p:nvPr>
        </p:nvSpPr>
        <p:spPr/>
        <p:txBody>
          <a:bodyPr>
            <a:normAutofit lnSpcReduction="10000"/>
          </a:bodyPr>
          <a:lstStyle/>
          <a:p>
            <a:pPr>
              <a:spcBef>
                <a:spcPct val="100000"/>
              </a:spcBef>
              <a:buSzPct val="99000"/>
            </a:pPr>
            <a:r>
              <a:rPr lang="en-US" kern="1200" dirty="0">
                <a:latin typeface="Arial" panose="020B0604020202020204" pitchFamily="34" charset="0"/>
                <a:cs typeface="Arial" panose="020B0604020202020204" pitchFamily="34" charset="0"/>
              </a:rPr>
              <a:t>Branches may be used to serve several purposes and may be functional or geographic in nature. Branches are established when the number of divisions or groups exceeds an effective span of control for the Operations Section Chief. </a:t>
            </a:r>
            <a:endParaRPr lang="en-US" dirty="0"/>
          </a:p>
        </p:txBody>
      </p:sp>
      <p:pic>
        <p:nvPicPr>
          <p:cNvPr id="8" name="Picture 5" descr="Organizational chart showing the Operations Section split into three branches: Emergency Services, Law Enforcement, and Public Works.  Within the Emergency Services Branch are the Health and Medical Group and Shelter and Mass Care Group.  Within the Law Enforcment Branch are the Perimeter Control Group and Investigation Group.  Within the Public Works Branch are the Debris Removal Group and Utility Repair Group."/>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1539507" y="3471863"/>
            <a:ext cx="6064985"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20</a:t>
            </a:fld>
            <a:endParaRPr lang="en-US" altLang="en-US"/>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spcBef>
                <a:spcPct val="100000"/>
              </a:spcBef>
              <a:buSzPct val="99000"/>
            </a:pPr>
            <a:r>
              <a:rPr lang="en-US" altLang="en-US"/>
              <a:t>Activity 4.1: THE EXPANDING INCIDENT</a:t>
            </a:r>
          </a:p>
        </p:txBody>
      </p:sp>
      <p:sp>
        <p:nvSpPr>
          <p:cNvPr id="2" name="Content Placeholder 1"/>
          <p:cNvSpPr>
            <a:spLocks noGrp="1"/>
          </p:cNvSpPr>
          <p:nvPr>
            <p:ph idx="1"/>
          </p:nvPr>
        </p:nvSpPr>
        <p:spPr/>
        <p:txBody>
          <a:bodyPr>
            <a:normAutofit fontScale="475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give students practice at maintaining span of control by adjusting the ICS organization structure as an expanding scenario incident unfolds.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30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with your team . . .</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Review the scenario.</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Using an organization chart format, identify the supervisory structures (Divisions, Branches, Groups, Strike Teams, or Task Forces) that you would use to ensure a proper span of control for the resources currently on the scene.</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For each organizational element, indicate the title of its supervisor.</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Choose a spokesperson. Be prepared to present your organizational charts to the class in 15 minutes. </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Scenario:</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A swim meet is being held at the Main Street pool with 30 team members and 50 observers. During a race, a sudden electrical storm sends a lightning bolt into a flagpole near the pool and the charge arcs to the water. The pool is instantly electrified, sending guards and parents into the pool to rescue the children. The primary objectives are saving lives and ensuring safety.</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On-Scene Resources:</a:t>
            </a:r>
            <a:r>
              <a:rPr lang="en-US" b="1" kern="1200" dirty="0">
                <a:latin typeface="Arial" panose="020B0604020202020204" pitchFamily="34" charset="0"/>
                <a:cs typeface="Arial" panose="020B0604020202020204" pitchFamily="34" charset="0"/>
              </a:rPr>
              <a:t> </a:t>
            </a:r>
            <a:r>
              <a:rPr lang="en-US" kern="1200" dirty="0">
                <a:latin typeface="Arial" panose="020B0604020202020204" pitchFamily="34" charset="0"/>
                <a:cs typeface="Arial" panose="020B0604020202020204" pitchFamily="34" charset="0"/>
              </a:rPr>
              <a:t>Local Police: 4 Marked Units; State Police: 2 Marked Units; Fire: 2 Engine Companies; Rescue: 1 Company; and EMS: 5 Basic Life Support and 2 Advanced Life Support</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21</a:t>
            </a:fld>
            <a:endParaRPr lang="en-US" altLang="en-US"/>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spcBef>
                <a:spcPct val="100000"/>
              </a:spcBef>
              <a:buSzPct val="99000"/>
            </a:pPr>
            <a:r>
              <a:rPr lang="en-US" altLang="en-US"/>
              <a:t>Air Operations Branch</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Some incidents may require the use of aviation resources to provide tactical or logistical support. On smaller incidents, aviation resources will be limited in number and will report directly to the Incident Commander or to the Operations Section Chief.</a:t>
            </a:r>
            <a:endParaRPr lang="en-US"/>
          </a:p>
          <a:p>
            <a:pPr>
              <a:spcBef>
                <a:spcPct val="100000"/>
              </a:spcBef>
              <a:buSzPct val="99000"/>
            </a:pPr>
            <a:r>
              <a:rPr lang="en-US" kern="1200">
                <a:latin typeface="Arial" panose="020B0604020202020204" pitchFamily="34" charset="0"/>
                <a:cs typeface="Arial" panose="020B0604020202020204" pitchFamily="34" charset="0"/>
              </a:rPr>
              <a:t>On larger incidents, it may be desirable to activate a separate Air Operations Branch to coordinate the use of aviation resources. The Air Operations Branch, will then report directly to the Operations Section Chief.</a:t>
            </a:r>
            <a:endParaRPr lang="en-US"/>
          </a:p>
          <a:p>
            <a:pPr>
              <a:spcBef>
                <a:spcPct val="100000"/>
              </a:spcBef>
              <a:buSzPct val="99000"/>
            </a:pPr>
            <a:r>
              <a:rPr lang="en-US" kern="1200">
                <a:latin typeface="Arial" panose="020B0604020202020204" pitchFamily="34" charset="0"/>
                <a:cs typeface="Arial" panose="020B0604020202020204" pitchFamily="34" charset="0"/>
              </a:rPr>
              <a:t>The Air Operations Branch Director can establish two functional groups. The Air Tactical Group coordinates all airborne activity. The Air Support Group provides all incident ground-based support to aviation resources.</a:t>
            </a:r>
            <a:endParaRPr lang="en-US"/>
          </a:p>
        </p:txBody>
      </p:sp>
      <p:pic>
        <p:nvPicPr>
          <p:cNvPr id="8" name="Picture 4" descr="Helicopter in the air "/>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22</a:t>
            </a:fld>
            <a:endParaRPr lang="en-US" altLang="en-US"/>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spcBef>
                <a:spcPct val="100000"/>
              </a:spcBef>
              <a:buSzPct val="99000"/>
            </a:pPr>
            <a:r>
              <a:rPr lang="en-US" altLang="en-US"/>
              <a:t>Planning Section</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Planning Section has responsibility for:</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Maintaining resource status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Maintaining and displaying situation status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Preparing the Incident Action Plan (IAP)</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Developing alternative strategies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Providing documentation services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Preparing the Demobilization Plan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Providing a primary location for Technical Specialists assigned to an incident</a:t>
            </a:r>
            <a:endParaRPr lang="en-US"/>
          </a:p>
          <a:p>
            <a:pPr>
              <a:spcBef>
                <a:spcPct val="100000"/>
              </a:spcBef>
              <a:buSzPct val="99000"/>
            </a:pPr>
            <a:r>
              <a:rPr lang="en-US" kern="1200">
                <a:latin typeface="Arial" panose="020B0604020202020204" pitchFamily="34" charset="0"/>
                <a:cs typeface="Arial" panose="020B0604020202020204" pitchFamily="34" charset="0"/>
              </a:rPr>
              <a:t>One of the most important functions of the Planning Section is to look beyond the current and next operational period and anticipate potential problems or events. </a:t>
            </a:r>
            <a:endParaRPr lang="en-US"/>
          </a:p>
        </p:txBody>
      </p:sp>
      <p:pic>
        <p:nvPicPr>
          <p:cNvPr id="8" name="Picture 4" descr="A photo of a man and a woman looking at a large map that is spread out on a table. Two people representing community officials are standing next to the tabl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6211887" y="3093345"/>
            <a:ext cx="914400" cy="610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23</a:t>
            </a:fld>
            <a:endParaRPr lang="en-US" altLang="en-US"/>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spcBef>
                <a:spcPct val="100000"/>
              </a:spcBef>
              <a:buSzPct val="99000"/>
            </a:pPr>
            <a:r>
              <a:rPr lang="en-US" altLang="en-US"/>
              <a:t>Planning Section Key Personnel</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Planning Section will have a Planning Section Chief. The Planning Section Chief may have a Deputy.</a:t>
            </a:r>
            <a:endParaRPr lang="en-US"/>
          </a:p>
          <a:p>
            <a:pPr>
              <a:spcBef>
                <a:spcPct val="100000"/>
              </a:spcBef>
              <a:buSzPct val="99000"/>
            </a:pPr>
            <a:r>
              <a:rPr lang="en-US" kern="1200">
                <a:latin typeface="Arial" panose="020B0604020202020204" pitchFamily="34" charset="0"/>
                <a:cs typeface="Arial" panose="020B0604020202020204" pitchFamily="34" charset="0"/>
              </a:rPr>
              <a:t>Technical Specialists: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Are advisors with special skills required at the incident</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Will initially report to the Planning Section, work within that Section, or be reassigned to another part of the organization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Can be in any discipline required (e.g., epidemiology, infection control, chemical-biological-nuclear agents, etc.)</a:t>
            </a:r>
            <a:endParaRPr lang="en-US"/>
          </a:p>
        </p:txBody>
      </p:sp>
      <p:pic>
        <p:nvPicPr>
          <p:cNvPr id="8" name="Picture 4" descr="A man and woman talk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24</a:t>
            </a:fld>
            <a:endParaRPr lang="en-US" altLang="en-US"/>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spcBef>
                <a:spcPct val="100000"/>
              </a:spcBef>
              <a:buSzPct val="99000"/>
            </a:pPr>
            <a:r>
              <a:rPr lang="en-US" altLang="en-US"/>
              <a:t>Planning Section Units</a:t>
            </a:r>
          </a:p>
        </p:txBody>
      </p:sp>
      <p:pic>
        <p:nvPicPr>
          <p:cNvPr id="6" name="Picture 4" descr="Graphic of an organizational chart showing the four units of the Planning Section, which include: Resources, Demobilization, Situation, and Documentation."/>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62476" y="2267884"/>
            <a:ext cx="3619047" cy="224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25</a:t>
            </a:fld>
            <a:endParaRPr lang="en-US" altLang="en-US"/>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spcBef>
                <a:spcPct val="100000"/>
              </a:spcBef>
              <a:buSzPct val="99000"/>
            </a:pPr>
            <a:r>
              <a:rPr lang="en-US" altLang="en-US"/>
              <a:t>Logistics Section</a:t>
            </a:r>
          </a:p>
        </p:txBody>
      </p:sp>
      <p:sp>
        <p:nvSpPr>
          <p:cNvPr id="2" name="Content Placeholder 1"/>
          <p:cNvSpPr>
            <a:spLocks noGrp="1"/>
          </p:cNvSpPr>
          <p:nvPr>
            <p:ph idx="1"/>
          </p:nvPr>
        </p:nvSpPr>
        <p:spPr/>
        <p:txBody>
          <a:bodyPr>
            <a:normAutofit fontScale="92500" lnSpcReduction="10000"/>
          </a:bodyPr>
          <a:lstStyle/>
          <a:p>
            <a:pPr>
              <a:spcBef>
                <a:spcPct val="100000"/>
              </a:spcBef>
              <a:buSzPct val="99000"/>
            </a:pPr>
            <a:r>
              <a:rPr lang="en-US" kern="1200" dirty="0">
                <a:latin typeface="Arial" panose="020B0604020202020204" pitchFamily="34" charset="0"/>
                <a:cs typeface="Arial" panose="020B0604020202020204" pitchFamily="34" charset="0"/>
              </a:rPr>
              <a:t>Early recognition of the need for a Logistics Section can reduce time and money spent on an incident. The Logistics Section is responsible for all support requirements, including: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Communications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Medical support to incident personnel</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Food for incident personnel</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Supplies, facilities, and ground support</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26</a:t>
            </a:fld>
            <a:endParaRPr lang="en-US" altLang="en-US"/>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spcBef>
                <a:spcPct val="100000"/>
              </a:spcBef>
              <a:buSzPct val="99000"/>
            </a:pPr>
            <a:r>
              <a:rPr lang="en-US" altLang="en-US"/>
              <a:t>Logistics Section Units</a:t>
            </a:r>
          </a:p>
        </p:txBody>
      </p:sp>
      <p:pic>
        <p:nvPicPr>
          <p:cNvPr id="6" name="Picture 4" descr="Graphic of an organizational chart showing the two branches of the Logistics Section:  Service and Support.  Within the Service Branch are the following units:  Communications, Medical, and Food.  Within the Support Branch are the following units:  Supply, Facilities, and Ground Support."/>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49778" y="1486932"/>
            <a:ext cx="4444444" cy="3809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27</a:t>
            </a:fld>
            <a:endParaRPr lang="en-US" altLang="en-US"/>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spcBef>
                <a:spcPct val="100000"/>
              </a:spcBef>
              <a:buSzPct val="99000"/>
            </a:pPr>
            <a:r>
              <a:rPr lang="en-US" altLang="en-US"/>
              <a:t>Logistics Section: Service Branch</a:t>
            </a:r>
          </a:p>
        </p:txBody>
      </p:sp>
      <p:sp>
        <p:nvSpPr>
          <p:cNvPr id="2" name="Content Placeholder 1"/>
          <p:cNvSpPr>
            <a:spLocks noGrp="1"/>
          </p:cNvSpPr>
          <p:nvPr>
            <p:ph sz="quarter" idx="13"/>
          </p:nvPr>
        </p:nvSpPr>
        <p:spPr>
          <a:xfrm>
            <a:off x="457200" y="1153077"/>
            <a:ext cx="5086350" cy="4492625"/>
          </a:xfrm>
        </p:spPr>
        <p:txBody>
          <a:bodyPr>
            <a:noAutofit/>
          </a:bodyPr>
          <a:lstStyle/>
          <a:p>
            <a:pPr>
              <a:spcBef>
                <a:spcPct val="100000"/>
              </a:spcBef>
              <a:buSzPct val="99000"/>
            </a:pPr>
            <a:r>
              <a:rPr lang="en-US" sz="1400" kern="1200" dirty="0">
                <a:latin typeface="Arial" panose="020B0604020202020204" pitchFamily="34" charset="0"/>
                <a:cs typeface="Arial" panose="020B0604020202020204" pitchFamily="34" charset="0"/>
              </a:rPr>
              <a:t>The Service Branch may be made up of the following units:</a:t>
            </a:r>
            <a:endParaRPr lang="en-US" sz="1400" dirty="0"/>
          </a:p>
          <a:p>
            <a:pPr marL="254000" lvl="1" indent="-254000">
              <a:spcBef>
                <a:spcPct val="100000"/>
              </a:spcBef>
              <a:buSzPct val="99000"/>
            </a:pPr>
            <a:r>
              <a:rPr lang="en-US" sz="1400" kern="1200" dirty="0">
                <a:latin typeface="Arial" panose="020B0604020202020204" pitchFamily="34" charset="0"/>
                <a:ea typeface="+mn-ea"/>
                <a:cs typeface="Arial" panose="020B0604020202020204" pitchFamily="34" charset="0"/>
              </a:rPr>
              <a:t>The </a:t>
            </a:r>
            <a:r>
              <a:rPr lang="en-US" sz="1400" b="1" kern="1200" dirty="0">
                <a:latin typeface="Arial" panose="020B0604020202020204" pitchFamily="34" charset="0"/>
                <a:ea typeface="+mn-ea"/>
                <a:cs typeface="Arial" panose="020B0604020202020204" pitchFamily="34" charset="0"/>
              </a:rPr>
              <a:t>Communications Unit </a:t>
            </a:r>
            <a:r>
              <a:rPr lang="en-US" sz="1400" kern="1200" dirty="0">
                <a:latin typeface="Arial" panose="020B0604020202020204" pitchFamily="34" charset="0"/>
                <a:cs typeface="Arial" panose="020B0604020202020204" pitchFamily="34" charset="0"/>
              </a:rPr>
              <a:t>is responsible for developing plans for the effective use of incident communications equipment and facilities, installing and testing of communications equipment, supervision of the Incident Communications Center, distribution of communications equipment to incident personnel, and maintenance and repair of communications equipment.</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The </a:t>
            </a:r>
            <a:r>
              <a:rPr lang="en-US" sz="1400" b="1" kern="1200" dirty="0">
                <a:latin typeface="Arial" panose="020B0604020202020204" pitchFamily="34" charset="0"/>
                <a:ea typeface="+mn-ea"/>
                <a:cs typeface="Arial" panose="020B0604020202020204" pitchFamily="34" charset="0"/>
              </a:rPr>
              <a:t>Medical Unit </a:t>
            </a:r>
            <a:r>
              <a:rPr lang="en-US" sz="1400" kern="1200" dirty="0">
                <a:latin typeface="Arial" panose="020B0604020202020204" pitchFamily="34" charset="0"/>
                <a:cs typeface="Arial" panose="020B0604020202020204" pitchFamily="34" charset="0"/>
              </a:rPr>
              <a:t>is responsible for the development of the Medical Plan, obtaining medical aid and transportation for injured and ill incident personnel, and preparation of reports and records.</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The </a:t>
            </a:r>
            <a:r>
              <a:rPr lang="en-US" sz="1400" b="1" kern="1200" dirty="0">
                <a:latin typeface="Arial" panose="020B0604020202020204" pitchFamily="34" charset="0"/>
                <a:ea typeface="+mn-ea"/>
                <a:cs typeface="Arial" panose="020B0604020202020204" pitchFamily="34" charset="0"/>
              </a:rPr>
              <a:t>Food Unit</a:t>
            </a:r>
            <a:r>
              <a:rPr lang="en-US" sz="1400" kern="1200" dirty="0">
                <a:latin typeface="Arial" panose="020B0604020202020204" pitchFamily="34" charset="0"/>
                <a:cs typeface="Arial" panose="020B0604020202020204" pitchFamily="34" charset="0"/>
              </a:rPr>
              <a:t> is responsible for supplying the food needs for responder personnel for the entire incident, including all remote locations (e.g., Camps, Staging Areas), as well as providing food for personnel unable to leave tactical field assignments. </a:t>
            </a:r>
            <a:endParaRPr lang="en-US" sz="1400" dirty="0"/>
          </a:p>
        </p:txBody>
      </p:sp>
      <p:pic>
        <p:nvPicPr>
          <p:cNvPr id="8" name="Picture 4" descr="A person writes down information while on the phon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28</a:t>
            </a:fld>
            <a:endParaRPr lang="en-US" altLang="en-US"/>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spcBef>
                <a:spcPct val="100000"/>
              </a:spcBef>
              <a:buSzPct val="99000"/>
            </a:pPr>
            <a:r>
              <a:rPr lang="en-US" altLang="en-US"/>
              <a:t>Logistics Section: Support Branch</a:t>
            </a:r>
          </a:p>
        </p:txBody>
      </p:sp>
      <p:sp>
        <p:nvSpPr>
          <p:cNvPr id="2" name="Content Placeholder 1"/>
          <p:cNvSpPr>
            <a:spLocks noGrp="1"/>
          </p:cNvSpPr>
          <p:nvPr>
            <p:ph sz="quarter" idx="13"/>
          </p:nvPr>
        </p:nvSpPr>
        <p:spPr>
          <a:xfrm>
            <a:off x="457200" y="1153077"/>
            <a:ext cx="5200650" cy="4492625"/>
          </a:xfrm>
        </p:spPr>
        <p:txBody>
          <a:bodyPr>
            <a:noAutofit/>
          </a:bodyPr>
          <a:lstStyle/>
          <a:p>
            <a:pPr>
              <a:spcBef>
                <a:spcPts val="1200"/>
              </a:spcBef>
              <a:buSzPct val="99000"/>
            </a:pPr>
            <a:r>
              <a:rPr lang="en-US" sz="1400" kern="1200" dirty="0">
                <a:latin typeface="Arial" panose="020B0604020202020204" pitchFamily="34" charset="0"/>
                <a:cs typeface="Arial" panose="020B0604020202020204" pitchFamily="34" charset="0"/>
              </a:rPr>
              <a:t>The Support Branch within the Logistics Section may include the following units:</a:t>
            </a:r>
            <a:endParaRPr lang="en-US" sz="1400" dirty="0"/>
          </a:p>
          <a:p>
            <a:pPr marL="254000" lvl="1" indent="-254000">
              <a:spcBef>
                <a:spcPts val="1200"/>
              </a:spcBef>
              <a:buSzPct val="99000"/>
            </a:pPr>
            <a:r>
              <a:rPr lang="en-US" sz="1400" kern="1200" dirty="0">
                <a:latin typeface="Arial" panose="020B0604020202020204" pitchFamily="34" charset="0"/>
                <a:ea typeface="+mn-ea"/>
                <a:cs typeface="Arial" panose="020B0604020202020204" pitchFamily="34" charset="0"/>
              </a:rPr>
              <a:t>The </a:t>
            </a:r>
            <a:r>
              <a:rPr lang="en-US" sz="1400" b="1" kern="1200" dirty="0">
                <a:latin typeface="Arial" panose="020B0604020202020204" pitchFamily="34" charset="0"/>
                <a:ea typeface="+mn-ea"/>
                <a:cs typeface="Arial" panose="020B0604020202020204" pitchFamily="34" charset="0"/>
              </a:rPr>
              <a:t>Supply Unit </a:t>
            </a:r>
            <a:r>
              <a:rPr lang="en-US" sz="1400" kern="1200" dirty="0">
                <a:latin typeface="Arial" panose="020B0604020202020204" pitchFamily="34" charset="0"/>
                <a:cs typeface="Arial" panose="020B0604020202020204" pitchFamily="34" charset="0"/>
              </a:rPr>
              <a:t>is responsible for ordering personnel, equipment, and supplies; receiving and storing all supplies for the incident; maintaining an inventory of supplies; and servicing nonexpendable supplies and equipment.</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a:t>
            </a:r>
            <a:r>
              <a:rPr lang="en-US" sz="1400" b="1" kern="1200" dirty="0">
                <a:latin typeface="Arial" panose="020B0604020202020204" pitchFamily="34" charset="0"/>
                <a:ea typeface="+mn-ea"/>
                <a:cs typeface="Arial" panose="020B0604020202020204" pitchFamily="34" charset="0"/>
              </a:rPr>
              <a:t>Facilities Unit </a:t>
            </a:r>
            <a:r>
              <a:rPr lang="en-US" sz="1400" kern="1200" dirty="0">
                <a:latin typeface="Arial" panose="020B0604020202020204" pitchFamily="34" charset="0"/>
                <a:cs typeface="Arial" panose="020B0604020202020204" pitchFamily="34" charset="0"/>
              </a:rPr>
              <a:t>is responsible for setting up, maintaining, and demobilizing all facilities used in support of incident operations. Facilities Unit staff set up the Incident Command Post (ICP), Incident Base, and camps (including trailers or other forms of shelter in and around the incident area), ensure the maintenance of those facilities, and provide law enforcement/security services needed for incident support.</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a:t>
            </a:r>
            <a:r>
              <a:rPr lang="en-US" sz="1400" b="1" kern="1200" dirty="0">
                <a:latin typeface="Arial" panose="020B0604020202020204" pitchFamily="34" charset="0"/>
                <a:ea typeface="+mn-ea"/>
                <a:cs typeface="Arial" panose="020B0604020202020204" pitchFamily="34" charset="0"/>
              </a:rPr>
              <a:t> Ground Support Unit</a:t>
            </a:r>
            <a:r>
              <a:rPr lang="en-US" sz="1400" kern="1200" dirty="0">
                <a:latin typeface="Arial" panose="020B0604020202020204" pitchFamily="34" charset="0"/>
                <a:cs typeface="Arial" panose="020B0604020202020204" pitchFamily="34" charset="0"/>
              </a:rPr>
              <a:t> is responsible for supporting out-of-service resources; transporting personnel, supplies, food, and equipment; fueling, service, maintenance, and repair of vehicles and other ground support equipment; and implementing the Traffic Plan for the incident. </a:t>
            </a:r>
            <a:endParaRPr lang="en-US" sz="1400" dirty="0"/>
          </a:p>
        </p:txBody>
      </p:sp>
      <p:pic>
        <p:nvPicPr>
          <p:cNvPr id="8" name="Picture 4" descr="Pots full of food in a kitchen and Cots lined up in a large room"/>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165350"/>
            <a:ext cx="171450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29</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spcBef>
                <a:spcPct val="100000"/>
              </a:spcBef>
              <a:buSzPct val="99000"/>
            </a:pPr>
            <a:r>
              <a:rPr lang="en-US" altLang="en-US"/>
              <a:t>Incident Commander (Continued) </a:t>
            </a:r>
          </a:p>
        </p:txBody>
      </p:sp>
      <p:sp>
        <p:nvSpPr>
          <p:cNvPr id="2" name="Content Placeholder 1"/>
          <p:cNvSpPr>
            <a:spLocks noGrp="1"/>
          </p:cNvSpPr>
          <p:nvPr>
            <p:ph sz="quarter" idx="13"/>
          </p:nvPr>
        </p:nvSpPr>
        <p:spPr/>
        <p:txBody>
          <a:bodyPr>
            <a:normAutofit fontScale="9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Incident Commander performs </a:t>
            </a:r>
            <a:r>
              <a:rPr lang="en-US" b="1" kern="1200">
                <a:latin typeface="Arial" panose="020B0604020202020204" pitchFamily="34" charset="0"/>
                <a:cs typeface="Arial" panose="020B0604020202020204" pitchFamily="34" charset="0"/>
              </a:rPr>
              <a:t>all</a:t>
            </a:r>
            <a:r>
              <a:rPr lang="en-US" kern="1200">
                <a:latin typeface="Arial" panose="020B0604020202020204" pitchFamily="34" charset="0"/>
                <a:cs typeface="Arial" panose="020B0604020202020204" pitchFamily="34" charset="0"/>
              </a:rPr>
              <a:t> major ICS functions unless he or she activates Command or General Staff positions to manage these functions. For example, the Incident Commander would personally perform the Operations function until an Operations Section was activated.</a:t>
            </a:r>
            <a:endParaRPr lang="en-US"/>
          </a:p>
        </p:txBody>
      </p:sp>
      <p:pic>
        <p:nvPicPr>
          <p:cNvPr id="8" name="Picture 5" descr="Incident Command. Command Staff, Public Information Officer, Safety Officer, Liaison Officer. General Staff, Operations Section Chief, Planning Section Chief, Logistics Section Chief, Finance/Administration Section Chief."/>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512763" y="3471863"/>
            <a:ext cx="4118473"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3</a:t>
            </a:fld>
            <a:endParaRPr lang="en-US" altLang="en-US"/>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spcBef>
                <a:spcPct val="100000"/>
              </a:spcBef>
              <a:buSzPct val="99000"/>
            </a:pPr>
            <a:r>
              <a:rPr lang="en-US" altLang="en-US"/>
              <a:t>Finance/Administration Section</a:t>
            </a:r>
          </a:p>
        </p:txBody>
      </p:sp>
      <p:sp>
        <p:nvSpPr>
          <p:cNvPr id="2" name="Content Placeholder 1"/>
          <p:cNvSpPr>
            <a:spLocks noGrp="1"/>
          </p:cNvSpPr>
          <p:nvPr>
            <p:ph sz="quarter" idx="13"/>
          </p:nvPr>
        </p:nvSpPr>
        <p:spPr>
          <a:xfrm>
            <a:off x="457200" y="1153077"/>
            <a:ext cx="4524375" cy="4492625"/>
          </a:xfrm>
        </p:spPr>
        <p:txBody>
          <a:bodyPr>
            <a:noAutofit/>
          </a:bodyPr>
          <a:lstStyle/>
          <a:p>
            <a:pPr>
              <a:spcBef>
                <a:spcPct val="100000"/>
              </a:spcBef>
              <a:buSzPct val="99000"/>
            </a:pPr>
            <a:r>
              <a:rPr lang="en-US" sz="1600" kern="1200" dirty="0">
                <a:latin typeface="Arial" panose="020B0604020202020204" pitchFamily="34" charset="0"/>
                <a:cs typeface="Arial" panose="020B0604020202020204" pitchFamily="34" charset="0"/>
              </a:rPr>
              <a:t>The Finance/Administration Section:</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Is established when incident management activities require finance and other administrative support services.</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Handles claims related to property damage, injuries, or fatalities at the incident.</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Remember that the ICS organizational structure is flexible and scalable to adapt to any situation. Not all incidents will require a separate Finance/Administration Section. If the full Finance/Administration Section is not needed, it would not be activated. When only one specific function is needed (e.g., cost analysis), a Technical Specialist assigned to the Planning Section could provide these services. </a:t>
            </a:r>
            <a:endParaRPr lang="en-US" sz="1600" dirty="0"/>
          </a:p>
        </p:txBody>
      </p:sp>
      <p:pic>
        <p:nvPicPr>
          <p:cNvPr id="8" name="Picture 4" descr="A calculator, receipt and a pen"/>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30</a:t>
            </a:fld>
            <a:endParaRPr lang="en-US" altLang="en-US"/>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spcBef>
                <a:spcPct val="100000"/>
              </a:spcBef>
              <a:buSzPct val="99000"/>
            </a:pPr>
            <a:r>
              <a:rPr lang="en-US" altLang="en-US"/>
              <a:t>Finance/Administration Units</a:t>
            </a:r>
          </a:p>
        </p:txBody>
      </p:sp>
      <p:pic>
        <p:nvPicPr>
          <p:cNvPr id="6" name="Picture 4" descr="Graphic of an organizational chart showing the four units of the Finance/Admin Section: Time, Compensation/Claims, Procurement, and Cost"/>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62476" y="2267884"/>
            <a:ext cx="3619047" cy="224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31</a:t>
            </a:fld>
            <a:endParaRPr lang="en-US" altLang="en-US"/>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a:spcBef>
                <a:spcPct val="100000"/>
              </a:spcBef>
              <a:buSzPct val="99000"/>
            </a:pPr>
            <a:r>
              <a:rPr lang="en-US" altLang="en-US"/>
              <a:t>Intelligence/Investigations Function in ICS</a:t>
            </a:r>
          </a:p>
        </p:txBody>
      </p:sp>
      <p:sp>
        <p:nvSpPr>
          <p:cNvPr id="2" name="Content Placeholder 1"/>
          <p:cNvSpPr>
            <a:spLocks noGrp="1"/>
          </p:cNvSpPr>
          <p:nvPr>
            <p:ph sz="quarter" idx="13"/>
          </p:nvPr>
        </p:nvSpPr>
        <p:spPr/>
        <p:txBody>
          <a:bodyPr>
            <a:normAutofit fontScale="70000" lnSpcReduction="20000"/>
          </a:bodyPr>
          <a:lstStyle/>
          <a:p>
            <a:pPr>
              <a:spcBef>
                <a:spcPct val="100000"/>
              </a:spcBef>
              <a:buSzPct val="99000"/>
            </a:pPr>
            <a:r>
              <a:rPr lang="en-US" kern="1200">
                <a:latin typeface="Arial" panose="020B0604020202020204" pitchFamily="34" charset="0"/>
                <a:cs typeface="Arial" panose="020B0604020202020204" pitchFamily="34" charset="0"/>
              </a:rPr>
              <a:t>Intelligence/Investigations (I/I) is an ICS function identified in NIMS. When I/I is required for specialized types of responses, the IC/UC can place the I/I function in multiple locations within the incident command structure based on factors such as the nature of the incident, the level of I/I activity, and the relationship of I/I to other incident activities. The I/I can be placed in the Planning Section, in the Operations Section, within the Command Staff, as a separate General Staff section, or in some combination of these locations. </a:t>
            </a:r>
            <a:endParaRPr lang="en-US"/>
          </a:p>
        </p:txBody>
      </p:sp>
      <p:pic>
        <p:nvPicPr>
          <p:cNvPr id="8" name="Picture 5" descr="NIMS Org Chart with Incident Commander or Unified Command at the top, Command Staff next level, Operations Section, Possible location for Intelligence/Investigations Section, Planning Section, Logistics Section, Finance/Administration Section. Text box pointing to Command Staff, Planning Section, Intelligence/Investigations Function, Operations Section. Box says Possible Locations for The Intelligence/Investigations Function."/>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914651" y="3571461"/>
            <a:ext cx="3678040" cy="1796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32</a:t>
            </a:fld>
            <a:endParaRPr lang="en-US" altLang="en-US"/>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When might the I/I function can be established as a branch under Operations? As a fifth General Staff Section within the ICS structure? As a part of the Command Staff?</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33</a:t>
            </a:fld>
            <a:endParaRPr lang="en-US" altLang="en-US"/>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spcBef>
                <a:spcPct val="100000"/>
              </a:spcBef>
              <a:buSzPct val="99000"/>
            </a:pPr>
            <a:r>
              <a:rPr lang="en-US" altLang="en-US"/>
              <a:t>ICS Tools</a:t>
            </a:r>
          </a:p>
        </p:txBody>
      </p:sp>
      <p:sp>
        <p:nvSpPr>
          <p:cNvPr id="2" name="Content Placeholder 1"/>
          <p:cNvSpPr>
            <a:spLocks noGrp="1"/>
          </p:cNvSpPr>
          <p:nvPr>
            <p:ph sz="quarter" idx="13"/>
          </p:nvPr>
        </p:nvSpPr>
        <p:spPr/>
        <p:txBody>
          <a:bodyPr>
            <a:normAutofit fontScale="85000" lnSpcReduction="10000"/>
          </a:bodyPr>
          <a:lstStyle/>
          <a:p>
            <a:pPr>
              <a:spcBef>
                <a:spcPct val="100000"/>
              </a:spcBef>
              <a:buSzPct val="99000"/>
            </a:pPr>
            <a:r>
              <a:rPr lang="en-US" kern="1200">
                <a:latin typeface="Arial" panose="020B0604020202020204" pitchFamily="34" charset="0"/>
                <a:cs typeface="Arial" panose="020B0604020202020204" pitchFamily="34" charset="0"/>
              </a:rPr>
              <a:t>Some important tools you should have available at the incident include: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Emergency Operations Plan (EOP) from the affected jurisdiction(s)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Agency policies and procedures manuals for responding agencies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Maps of the affected area</a:t>
            </a:r>
            <a:endParaRPr lang="en-US"/>
          </a:p>
        </p:txBody>
      </p:sp>
      <p:pic>
        <p:nvPicPr>
          <p:cNvPr id="8" name="Picture 4" descr="Man and woman writing on a whiteboard"/>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34</a:t>
            </a:fld>
            <a:endParaRPr lang="en-US" altLang="en-US"/>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spcBef>
                <a:spcPct val="100000"/>
              </a:spcBef>
              <a:buSzPct val="99000"/>
            </a:pPr>
            <a:r>
              <a:rPr lang="en-US" altLang="en-US"/>
              <a:t>ICS Forms</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ICS Forms provide a method of recording and communicating key incident-specific information in a format that is simple, consistent, and supports interoperability. When using each ICS Form, you should ensure that you understand the following about each form:</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Purpose What function does the form perform?</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Preparation Who is responsible for preparing the form?</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Distribution Who needs to receive this information? </a:t>
            </a:r>
            <a:endParaRPr lang="en-US"/>
          </a:p>
        </p:txBody>
      </p:sp>
      <p:pic>
        <p:nvPicPr>
          <p:cNvPr id="8" name="Picture 4" descr="A picture of a Unit Log and Incident Check-In List"/>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35</a:t>
            </a:fld>
            <a:endParaRPr lang="en-US" altLang="en-US"/>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a:spcBef>
                <a:spcPct val="100000"/>
              </a:spcBef>
              <a:buSzPct val="99000"/>
            </a:pPr>
            <a:r>
              <a:rPr lang="en-US" altLang="en-US"/>
              <a:t>ICS Form 201, Incident Briefing</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Incident Briefing Form (ICS Form 201) is an eight-part form that provides an Incident Command/Unified Command with status information that can be used for briefing incoming resources, an incoming Incident Commander or team, or an immediate supervisor. The basic information includes: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Incident situation (map, significant events)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Incident objectives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Summary of current actions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Status of resources assigned or ordered for the incident or event</a:t>
            </a:r>
            <a:endParaRPr lang="en-US"/>
          </a:p>
        </p:txBody>
      </p:sp>
      <p:pic>
        <p:nvPicPr>
          <p:cNvPr id="8" name="Picture 4" descr="A picture of an Incident Briefing Form."/>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526230" y="1944869"/>
            <a:ext cx="2285714" cy="29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36</a:t>
            </a:fld>
            <a:endParaRPr lang="en-US" altLang="en-US"/>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a:spcBef>
                <a:spcPct val="100000"/>
              </a:spcBef>
              <a:buSzPct val="99000"/>
            </a:pPr>
            <a:r>
              <a:rPr lang="en-US" altLang="en-US"/>
              <a:t>ICS Form 201, Incident Briefing (Continued)</a:t>
            </a:r>
          </a:p>
        </p:txBody>
      </p:sp>
      <p:sp>
        <p:nvSpPr>
          <p:cNvPr id="2" name="Content Placeholder 1"/>
          <p:cNvSpPr>
            <a:spLocks noGrp="1"/>
          </p:cNvSpPr>
          <p:nvPr>
            <p:ph sz="quarter" idx="13"/>
          </p:nvPr>
        </p:nvSpPr>
        <p:spPr/>
        <p:txBody>
          <a:bodyPr>
            <a:normAutofit fontScale="8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Occasionally, the ICS Form 201 serves as the initial Incident Action Plan (IAP) until a Planning Section has been established and generates, at the direction of the Incident Commander, an IAP.</a:t>
            </a:r>
            <a:endParaRPr lang="en-US"/>
          </a:p>
          <a:p>
            <a:pPr>
              <a:spcBef>
                <a:spcPct val="100000"/>
              </a:spcBef>
              <a:buSzPct val="99000"/>
            </a:pPr>
            <a:r>
              <a:rPr lang="en-US" kern="1200">
                <a:latin typeface="Arial" panose="020B0604020202020204" pitchFamily="34" charset="0"/>
                <a:cs typeface="Arial" panose="020B0604020202020204" pitchFamily="34" charset="0"/>
              </a:rPr>
              <a:t>The ICS Form 201 is also suitable for briefing individuals newly assigned to the Command and General Staffs. </a:t>
            </a:r>
            <a:endParaRPr lang="en-US"/>
          </a:p>
        </p:txBody>
      </p:sp>
      <p:pic>
        <p:nvPicPr>
          <p:cNvPr id="8" name="Picture 4" descr="A picture of an Incident Briefing Form."/>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526230" y="1944869"/>
            <a:ext cx="2285714" cy="29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37</a:t>
            </a:fld>
            <a:endParaRPr lang="en-US" altLang="en-US"/>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a:spcBef>
                <a:spcPct val="100000"/>
              </a:spcBef>
              <a:buSzPct val="99000"/>
            </a:pPr>
            <a:r>
              <a:rPr lang="en-US" altLang="en-US" sz="3600" dirty="0"/>
              <a:t>ACTIVITY 4.2: USING ICS FORM 201</a:t>
            </a:r>
          </a:p>
        </p:txBody>
      </p:sp>
      <p:sp>
        <p:nvSpPr>
          <p:cNvPr id="2" name="Content Placeholder 1"/>
          <p:cNvSpPr>
            <a:spLocks noGrp="1"/>
          </p:cNvSpPr>
          <p:nvPr>
            <p:ph idx="1"/>
          </p:nvPr>
        </p:nvSpPr>
        <p:spPr/>
        <p:txBody>
          <a:bodyPr>
            <a:noAutofit/>
          </a:bodyPr>
          <a:lstStyle/>
          <a:p>
            <a:pPr>
              <a:spcBef>
                <a:spcPts val="1200"/>
              </a:spcBef>
              <a:buSzPct val="99000"/>
            </a:pPr>
            <a:r>
              <a:rPr lang="en-US" sz="1200" b="1" u="sng" kern="1200" dirty="0">
                <a:latin typeface="Arial" panose="020B0604020202020204" pitchFamily="34" charset="0"/>
                <a:cs typeface="Arial" panose="020B0604020202020204" pitchFamily="34" charset="0"/>
              </a:rPr>
              <a:t>Activity Purpose:</a:t>
            </a:r>
            <a:r>
              <a:rPr lang="en-US" sz="1200" kern="1200" dirty="0">
                <a:latin typeface="Arial" panose="020B0604020202020204" pitchFamily="34" charset="0"/>
                <a:cs typeface="Arial" panose="020B0604020202020204" pitchFamily="34" charset="0"/>
              </a:rPr>
              <a:t> To give students practice completing ICS Form 201 using information from a scenario incident.</a:t>
            </a:r>
            <a:endParaRPr lang="en-US" sz="1200" dirty="0"/>
          </a:p>
          <a:p>
            <a:pPr>
              <a:spcBef>
                <a:spcPts val="1200"/>
              </a:spcBef>
              <a:buSzPct val="99000"/>
            </a:pPr>
            <a:r>
              <a:rPr lang="en-US" sz="1200" b="1" u="sng" kern="1200" dirty="0">
                <a:latin typeface="Arial" panose="020B0604020202020204" pitchFamily="34" charset="0"/>
                <a:cs typeface="Arial" panose="020B0604020202020204" pitchFamily="34" charset="0"/>
              </a:rPr>
              <a:t>Time:</a:t>
            </a:r>
            <a:r>
              <a:rPr lang="en-US" sz="1200" kern="1200" dirty="0">
                <a:latin typeface="Arial" panose="020B0604020202020204" pitchFamily="34" charset="0"/>
                <a:cs typeface="Arial" panose="020B0604020202020204" pitchFamily="34" charset="0"/>
              </a:rPr>
              <a:t> 60 minutes</a:t>
            </a:r>
            <a:endParaRPr lang="en-US" sz="1200" dirty="0"/>
          </a:p>
          <a:p>
            <a:pPr>
              <a:spcBef>
                <a:spcPts val="1200"/>
              </a:spcBef>
              <a:buSzPct val="99000"/>
            </a:pPr>
            <a:r>
              <a:rPr lang="en-US" sz="1200" b="1" u="sng" kern="1200" dirty="0">
                <a:latin typeface="Arial" panose="020B0604020202020204" pitchFamily="34" charset="0"/>
                <a:cs typeface="Arial" panose="020B0604020202020204" pitchFamily="34" charset="0"/>
              </a:rPr>
              <a:t>Instructions:</a:t>
            </a:r>
            <a:r>
              <a:rPr lang="en-US" sz="1200" kern="1200" dirty="0">
                <a:latin typeface="Arial" panose="020B0604020202020204" pitchFamily="34" charset="0"/>
                <a:cs typeface="Arial" panose="020B0604020202020204" pitchFamily="34" charset="0"/>
              </a:rPr>
              <a:t> Working in your team:</a:t>
            </a:r>
            <a:endParaRPr lang="en-US" sz="1200" dirty="0"/>
          </a:p>
          <a:p>
            <a:pPr marL="254000" lvl="1" indent="-254000">
              <a:spcBef>
                <a:spcPts val="1200"/>
              </a:spcBef>
              <a:buSzPct val="99000"/>
              <a:buFont typeface="Arial" panose="020B0604020202020204" pitchFamily="34" charset="0"/>
              <a:buAutoNum type="arabicPeriod"/>
            </a:pPr>
            <a:r>
              <a:rPr lang="en-US" sz="1200" kern="1200" dirty="0">
                <a:latin typeface="Arial" panose="020B0604020202020204" pitchFamily="34" charset="0"/>
                <a:cs typeface="Arial" panose="020B0604020202020204" pitchFamily="34" charset="0"/>
              </a:rPr>
              <a:t>Read the scenario on the following page of your Student Manual.</a:t>
            </a:r>
            <a:endParaRPr lang="en-US" sz="1200" dirty="0"/>
          </a:p>
          <a:p>
            <a:pPr marL="254000" lvl="1" indent="-254000">
              <a:spcBef>
                <a:spcPts val="1200"/>
              </a:spcBef>
              <a:buSzPct val="99000"/>
              <a:buFont typeface="Arial" panose="020B0604020202020204" pitchFamily="34" charset="0"/>
              <a:buAutoNum type="arabicPeriod"/>
            </a:pPr>
            <a:r>
              <a:rPr lang="en-US" sz="1200" kern="1200" dirty="0">
                <a:latin typeface="Arial" panose="020B0604020202020204" pitchFamily="34" charset="0"/>
                <a:cs typeface="Arial" panose="020B0604020202020204" pitchFamily="34" charset="0"/>
              </a:rPr>
              <a:t>Complete the missing elements in the ICS Form 201, Incident Briefing, for the Emerald City Floods incident provided in your Student Manual, including:</a:t>
            </a:r>
            <a:endParaRPr lang="en-US" sz="1200" dirty="0"/>
          </a:p>
          <a:p>
            <a:pPr marL="635000" lvl="2" indent="-254000">
              <a:spcBef>
                <a:spcPts val="1200"/>
              </a:spcBef>
              <a:buSzPct val="99000"/>
            </a:pPr>
            <a:r>
              <a:rPr lang="en-US" sz="1200" kern="1200" dirty="0">
                <a:latin typeface="Arial" panose="020B0604020202020204" pitchFamily="34" charset="0"/>
                <a:cs typeface="Arial" panose="020B0604020202020204" pitchFamily="34" charset="0"/>
              </a:rPr>
              <a:t>Section 4 Sketch: Identify and locate the incident facilities on the sketch provided.</a:t>
            </a:r>
            <a:endParaRPr lang="en-US" sz="1200" dirty="0"/>
          </a:p>
          <a:p>
            <a:pPr marL="635000" lvl="2" indent="-254000">
              <a:spcBef>
                <a:spcPts val="1200"/>
              </a:spcBef>
              <a:buSzPct val="99000"/>
            </a:pPr>
            <a:r>
              <a:rPr lang="en-US" sz="1200" kern="1200" dirty="0">
                <a:latin typeface="Arial" panose="020B0604020202020204" pitchFamily="34" charset="0"/>
                <a:cs typeface="Arial" panose="020B0604020202020204" pitchFamily="34" charset="0"/>
              </a:rPr>
              <a:t>Section 5 Current Organization: Create an organizational chart for this incident.</a:t>
            </a:r>
            <a:endParaRPr lang="en-US" sz="1200" dirty="0"/>
          </a:p>
          <a:p>
            <a:pPr marL="635000" lvl="2" indent="-254000">
              <a:spcBef>
                <a:spcPts val="1200"/>
              </a:spcBef>
              <a:buSzPct val="99000"/>
            </a:pPr>
            <a:r>
              <a:rPr lang="en-US" sz="1200" kern="1200" dirty="0">
                <a:latin typeface="Arial" panose="020B0604020202020204" pitchFamily="34" charset="0"/>
                <a:cs typeface="Arial" panose="020B0604020202020204" pitchFamily="34" charset="0"/>
              </a:rPr>
              <a:t>Section 6 Resource Summary:</a:t>
            </a:r>
            <a:endParaRPr lang="en-US" sz="1200" dirty="0"/>
          </a:p>
          <a:p>
            <a:pPr lvl="3" indent="-228600">
              <a:spcBef>
                <a:spcPts val="1200"/>
              </a:spcBef>
              <a:buSzPct val="99000"/>
            </a:pPr>
            <a:r>
              <a:rPr lang="en-US" sz="1200" kern="1200" dirty="0">
                <a:latin typeface="Arial" panose="020B0604020202020204" pitchFamily="34" charset="0"/>
                <a:cs typeface="Arial" panose="020B0604020202020204" pitchFamily="34" charset="0"/>
              </a:rPr>
              <a:t>Complete column 1 listing the resources ordered. (Base this list on the anticipated needs and incident objectives.) ? </a:t>
            </a:r>
            <a:endParaRPr lang="en-US" sz="1200" dirty="0"/>
          </a:p>
          <a:p>
            <a:pPr lvl="3" indent="-228600">
              <a:spcBef>
                <a:spcPts val="1200"/>
              </a:spcBef>
              <a:buSzPct val="99000"/>
            </a:pPr>
            <a:r>
              <a:rPr lang="en-US" sz="1200" kern="1200" dirty="0">
                <a:latin typeface="Arial" panose="020B0604020202020204" pitchFamily="34" charset="0"/>
                <a:cs typeface="Arial" panose="020B0604020202020204" pitchFamily="34" charset="0"/>
              </a:rPr>
              <a:t>In column 2, identify the resources by position, training level, or type. ? </a:t>
            </a:r>
            <a:endParaRPr lang="en-US" sz="1200" dirty="0"/>
          </a:p>
          <a:p>
            <a:pPr lvl="3" indent="-228600">
              <a:spcBef>
                <a:spcPts val="1200"/>
              </a:spcBef>
              <a:buSzPct val="99000"/>
            </a:pPr>
            <a:r>
              <a:rPr lang="en-US" sz="1200" kern="1200" dirty="0">
                <a:latin typeface="Arial" panose="020B0604020202020204" pitchFamily="34" charset="0"/>
                <a:cs typeface="Arial" panose="020B0604020202020204" pitchFamily="34" charset="0"/>
              </a:rPr>
              <a:t>In column 3, indicate if the resource is on scene or the time it should arrive. ? </a:t>
            </a:r>
            <a:endParaRPr lang="en-US" sz="1200" dirty="0"/>
          </a:p>
          <a:p>
            <a:pPr lvl="3" indent="-228600">
              <a:spcBef>
                <a:spcPts val="1200"/>
              </a:spcBef>
              <a:buSzPct val="99000"/>
            </a:pPr>
            <a:r>
              <a:rPr lang="en-US" sz="1200" kern="1200" dirty="0">
                <a:latin typeface="Arial" panose="020B0604020202020204" pitchFamily="34" charset="0"/>
                <a:cs typeface="Arial" panose="020B0604020202020204" pitchFamily="34" charset="0"/>
              </a:rPr>
              <a:t>In column 4, indicate the location where the resource is or will be assigned. </a:t>
            </a:r>
            <a:endParaRPr lang="en-US" sz="1200" dirty="0"/>
          </a:p>
          <a:p>
            <a:pPr>
              <a:spcBef>
                <a:spcPts val="1200"/>
              </a:spcBef>
              <a:buSzPct val="99000"/>
            </a:pPr>
            <a:r>
              <a:rPr lang="en-US" sz="1200" kern="1200" dirty="0">
                <a:latin typeface="Arial" panose="020B0604020202020204" pitchFamily="34" charset="0"/>
                <a:cs typeface="Arial" panose="020B0604020202020204" pitchFamily="34" charset="0"/>
              </a:rPr>
              <a:t>3. Choose a spokesperson to present your completed ICS Form 201. Be prepared to present your work in 30 minutes.</a:t>
            </a:r>
            <a:endParaRPr lang="en-US" sz="1200" dirty="0"/>
          </a:p>
        </p:txBody>
      </p:sp>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38</a:t>
            </a:fld>
            <a:endParaRPr lang="en-US" altLang="en-US"/>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a:spcBef>
                <a:spcPct val="100000"/>
              </a:spcBef>
              <a:buSzPct val="99000"/>
            </a:pPr>
            <a:r>
              <a:rPr lang="en-US" altLang="en-US"/>
              <a:t>Other Commonly Used ICS Forms</a:t>
            </a:r>
          </a:p>
        </p:txBody>
      </p:sp>
      <p:graphicFrame>
        <p:nvGraphicFramePr>
          <p:cNvPr id="5" name="Table 4"/>
          <p:cNvGraphicFramePr>
            <a:graphicFrameLocks noGrp="1"/>
          </p:cNvGraphicFramePr>
          <p:nvPr>
            <p:extLst>
              <p:ext uri="{D42A27DB-BD31-4B8C-83A1-F6EECF244321}">
                <p14:modId xmlns:p14="http://schemas.microsoft.com/office/powerpoint/2010/main" val="788956579"/>
              </p:ext>
            </p:extLst>
          </p:nvPr>
        </p:nvGraphicFramePr>
        <p:xfrm>
          <a:off x="457199" y="1016000"/>
          <a:ext cx="8106230" cy="4622460"/>
        </p:xfrm>
        <a:graphic>
          <a:graphicData uri="http://schemas.openxmlformats.org/drawingml/2006/table">
            <a:tbl>
              <a:tblPr firstRow="1" bandRow="1">
                <a:tableStyleId>{2D5ABB26-0587-4C30-8999-92F81FD0307C}</a:tableStyleId>
              </a:tblPr>
              <a:tblGrid>
                <a:gridCol w="4053115">
                  <a:extLst>
                    <a:ext uri="{9D8B030D-6E8A-4147-A177-3AD203B41FA5}">
                      <a16:colId xmlns:a16="http://schemas.microsoft.com/office/drawing/2014/main" val="20000"/>
                    </a:ext>
                  </a:extLst>
                </a:gridCol>
                <a:gridCol w="4053115">
                  <a:extLst>
                    <a:ext uri="{9D8B030D-6E8A-4147-A177-3AD203B41FA5}">
                      <a16:colId xmlns:a16="http://schemas.microsoft.com/office/drawing/2014/main" val="20001"/>
                    </a:ext>
                  </a:extLst>
                </a:gridCol>
              </a:tblGrid>
              <a:tr h="584441">
                <a:tc gridSpan="2">
                  <a:txBody>
                    <a:bodyPr/>
                    <a:lstStyle/>
                    <a:p>
                      <a:pPr lvl="0">
                        <a:spcBef>
                          <a:spcPct val="100000"/>
                        </a:spcBef>
                        <a:buClrTx/>
                      </a:pPr>
                      <a:r>
                        <a:rPr lang="en-US" sz="1400" dirty="0">
                          <a:solidFill>
                            <a:srgbClr val="000066"/>
                          </a:solidFill>
                          <a:sym typeface="Arial"/>
                        </a:rPr>
                        <a:t>Commonly used Incident Command System forms can be found on FEMA's Emergency Management Institute website for ICS Forms: </a:t>
                      </a:r>
                      <a:r>
                        <a:rPr lang="en-US" sz="1400" dirty="0">
                          <a:solidFill>
                            <a:srgbClr val="000066"/>
                          </a:solidFill>
                          <a:sym typeface="Arial"/>
                          <a:hlinkClick r:id="rId2"/>
                        </a:rPr>
                        <a:t>FEMA's Emergency Management Institute website for ICS Forms</a:t>
                      </a:r>
                      <a:endParaRPr lang="en-US" sz="1400" dirty="0">
                        <a:solidFill>
                          <a:srgbClr val="000066"/>
                        </a:solidFill>
                      </a:endParaRPr>
                    </a:p>
                  </a:txBody>
                  <a:tcPr marT="45721" marB="45721"/>
                </a:tc>
                <a:tc hMerge="1">
                  <a:txBody>
                    <a:bodyPr/>
                    <a:lstStyle/>
                    <a:p>
                      <a:endParaRPr lang="en-US"/>
                    </a:p>
                  </a:txBody>
                  <a:tcPr/>
                </a:tc>
                <a:extLst>
                  <a:ext uri="{0D108BD9-81ED-4DB2-BD59-A6C34878D82A}">
                    <a16:rowId xmlns:a16="http://schemas.microsoft.com/office/drawing/2014/main" val="10000"/>
                  </a:ext>
                </a:extLst>
              </a:tr>
              <a:tr h="3890938">
                <a:tc>
                  <a:txBody>
                    <a:bodyPr/>
                    <a:lstStyle/>
                    <a:p>
                      <a:pPr marL="457200" lvl="1" indent="-342900">
                        <a:spcBef>
                          <a:spcPct val="50000"/>
                        </a:spcBef>
                        <a:buClrTx/>
                        <a:buSzPct val="100000"/>
                        <a:buFont typeface="Arial"/>
                        <a:buChar char="•"/>
                      </a:pPr>
                      <a:r>
                        <a:rPr lang="en-US" sz="1400" dirty="0">
                          <a:solidFill>
                            <a:srgbClr val="000066"/>
                          </a:solidFill>
                          <a:sym typeface="Arial"/>
                        </a:rPr>
                        <a:t>ICS Form 202, Incident Objectives</a:t>
                      </a:r>
                    </a:p>
                    <a:p>
                      <a:pPr marL="457200" lvl="1" indent="-342900">
                        <a:spcBef>
                          <a:spcPct val="50000"/>
                        </a:spcBef>
                        <a:buClrTx/>
                        <a:buSzPct val="100000"/>
                        <a:buFont typeface="Arial"/>
                        <a:buChar char="•"/>
                      </a:pPr>
                      <a:r>
                        <a:rPr lang="en-US" sz="1400" dirty="0">
                          <a:solidFill>
                            <a:srgbClr val="000066"/>
                          </a:solidFill>
                          <a:sym typeface="Arial"/>
                        </a:rPr>
                        <a:t>ICS Form 203, Organization Assignment List</a:t>
                      </a:r>
                    </a:p>
                    <a:p>
                      <a:pPr marL="457200" lvl="1" indent="-342900">
                        <a:spcBef>
                          <a:spcPct val="50000"/>
                        </a:spcBef>
                        <a:buClrTx/>
                        <a:buSzPct val="100000"/>
                        <a:buFont typeface="Arial"/>
                        <a:buChar char="•"/>
                      </a:pPr>
                      <a:r>
                        <a:rPr lang="en-US" sz="1400" dirty="0">
                          <a:solidFill>
                            <a:srgbClr val="000066"/>
                          </a:solidFill>
                          <a:sym typeface="Arial"/>
                        </a:rPr>
                        <a:t>ICS Form 204, Assignment List </a:t>
                      </a:r>
                    </a:p>
                    <a:p>
                      <a:pPr marL="457200" lvl="1" indent="-342900">
                        <a:spcBef>
                          <a:spcPct val="50000"/>
                        </a:spcBef>
                        <a:buClrTx/>
                        <a:buSzPct val="100000"/>
                        <a:buFont typeface="Arial"/>
                        <a:buChar char="•"/>
                      </a:pPr>
                      <a:r>
                        <a:rPr lang="en-US" sz="1400" dirty="0">
                          <a:solidFill>
                            <a:srgbClr val="000066"/>
                          </a:solidFill>
                          <a:sym typeface="Arial"/>
                        </a:rPr>
                        <a:t>ICS Form 205, Incident Radio Communications Plan</a:t>
                      </a:r>
                    </a:p>
                    <a:p>
                      <a:pPr marL="457200" lvl="1" indent="-342900">
                        <a:spcBef>
                          <a:spcPct val="50000"/>
                        </a:spcBef>
                        <a:buClrTx/>
                        <a:buSzPct val="100000"/>
                        <a:buFont typeface="Arial"/>
                        <a:buChar char="•"/>
                      </a:pPr>
                      <a:r>
                        <a:rPr lang="en-US" sz="1400" dirty="0">
                          <a:solidFill>
                            <a:srgbClr val="000066"/>
                          </a:solidFill>
                          <a:sym typeface="Arial"/>
                        </a:rPr>
                        <a:t>ICS Form 206, Medical Plan ICS Form 207, Organizational Chart</a:t>
                      </a:r>
                    </a:p>
                    <a:p>
                      <a:pPr marL="457200" lvl="1" indent="-342900">
                        <a:spcBef>
                          <a:spcPct val="50000"/>
                        </a:spcBef>
                        <a:buClrTx/>
                        <a:buSzPct val="100000"/>
                        <a:buFont typeface="Arial"/>
                        <a:buChar char="•"/>
                      </a:pPr>
                      <a:r>
                        <a:rPr lang="en-US" sz="1400" dirty="0">
                          <a:solidFill>
                            <a:srgbClr val="000066"/>
                          </a:solidFill>
                          <a:sym typeface="Arial"/>
                        </a:rPr>
                        <a:t>ICS Form 208, Safety Message</a:t>
                      </a:r>
                    </a:p>
                    <a:p>
                      <a:pPr marL="457200" lvl="1" indent="-342900">
                        <a:spcBef>
                          <a:spcPct val="50000"/>
                        </a:spcBef>
                        <a:buClrTx/>
                        <a:buSzPct val="100000"/>
                        <a:buFont typeface="Arial"/>
                        <a:buChar char="•"/>
                      </a:pPr>
                      <a:r>
                        <a:rPr lang="en-US" sz="1400" dirty="0">
                          <a:solidFill>
                            <a:srgbClr val="000066"/>
                          </a:solidFill>
                          <a:sym typeface="Arial"/>
                        </a:rPr>
                        <a:t>ICS Form 209, Incident Status Summary </a:t>
                      </a:r>
                    </a:p>
                    <a:p>
                      <a:pPr marL="457200" lvl="1" indent="-342900">
                        <a:spcBef>
                          <a:spcPct val="50000"/>
                        </a:spcBef>
                        <a:buClrTx/>
                        <a:buSzPct val="100000"/>
                        <a:buFont typeface="Arial"/>
                        <a:buChar char="•"/>
                      </a:pPr>
                      <a:r>
                        <a:rPr lang="en-US" sz="1400" dirty="0">
                          <a:solidFill>
                            <a:srgbClr val="000066"/>
                          </a:solidFill>
                          <a:sym typeface="Arial"/>
                        </a:rPr>
                        <a:t>ICS Form 210, Status Change Card</a:t>
                      </a:r>
                    </a:p>
                    <a:p>
                      <a:pPr marL="457200" lvl="1" indent="-342900">
                        <a:spcBef>
                          <a:spcPct val="50000"/>
                        </a:spcBef>
                        <a:buClrTx/>
                        <a:buSzPct val="100000"/>
                        <a:buFont typeface="Arial"/>
                        <a:buChar char="•"/>
                      </a:pPr>
                      <a:r>
                        <a:rPr lang="en-US" sz="1400" dirty="0">
                          <a:solidFill>
                            <a:srgbClr val="000066"/>
                          </a:solidFill>
                          <a:sym typeface="Arial"/>
                        </a:rPr>
                        <a:t>ICS Form 211, Check-In List </a:t>
                      </a:r>
                    </a:p>
                    <a:p>
                      <a:pPr marL="457200" lvl="1" indent="-342900">
                        <a:spcBef>
                          <a:spcPct val="50000"/>
                        </a:spcBef>
                        <a:buClrTx/>
                        <a:buSzPct val="100000"/>
                        <a:buFont typeface="Arial"/>
                        <a:buChar char="•"/>
                      </a:pPr>
                      <a:r>
                        <a:rPr lang="en-US" sz="1400" dirty="0">
                          <a:solidFill>
                            <a:srgbClr val="000066"/>
                          </a:solidFill>
                          <a:sym typeface="Arial"/>
                        </a:rPr>
                        <a:t>ICS Form 213, General Message</a:t>
                      </a:r>
                      <a:endParaRPr lang="en-US" sz="1400" dirty="0">
                        <a:solidFill>
                          <a:srgbClr val="000066"/>
                        </a:solidFill>
                      </a:endParaRPr>
                    </a:p>
                  </a:txBody>
                  <a:tcPr marT="45721" marB="45721"/>
                </a:tc>
                <a:tc>
                  <a:txBody>
                    <a:bodyPr/>
                    <a:lstStyle/>
                    <a:p>
                      <a:pPr marL="457200" lvl="1" indent="-342900">
                        <a:spcBef>
                          <a:spcPct val="50000"/>
                        </a:spcBef>
                        <a:buClrTx/>
                        <a:buSzPct val="100000"/>
                        <a:buFont typeface="Arial"/>
                        <a:buChar char="•"/>
                      </a:pPr>
                      <a:r>
                        <a:rPr lang="en-US" sz="1400" dirty="0">
                          <a:solidFill>
                            <a:srgbClr val="000066"/>
                          </a:solidFill>
                          <a:sym typeface="Arial"/>
                        </a:rPr>
                        <a:t>ICS Form 214, Unit Log</a:t>
                      </a:r>
                    </a:p>
                    <a:p>
                      <a:pPr marL="457200" lvl="1" indent="-342900">
                        <a:spcBef>
                          <a:spcPct val="50000"/>
                        </a:spcBef>
                        <a:buClrTx/>
                        <a:buSzPct val="100000"/>
                        <a:buFont typeface="Arial"/>
                        <a:buChar char="•"/>
                      </a:pPr>
                      <a:r>
                        <a:rPr lang="en-US" sz="1400" dirty="0">
                          <a:solidFill>
                            <a:srgbClr val="000066"/>
                          </a:solidFill>
                          <a:sym typeface="Arial"/>
                        </a:rPr>
                        <a:t>ICS Form 215, Operational Planning Worksheet </a:t>
                      </a:r>
                    </a:p>
                    <a:p>
                      <a:pPr marL="457200" lvl="1" indent="-342900">
                        <a:spcBef>
                          <a:spcPct val="50000"/>
                        </a:spcBef>
                        <a:buClrTx/>
                        <a:buSzPct val="100000"/>
                        <a:buFont typeface="Arial"/>
                        <a:buChar char="•"/>
                      </a:pPr>
                      <a:r>
                        <a:rPr lang="en-US" sz="1400" dirty="0">
                          <a:solidFill>
                            <a:srgbClr val="000066"/>
                          </a:solidFill>
                          <a:sym typeface="Arial"/>
                        </a:rPr>
                        <a:t>ICS Form 215a, Incident Action Plan Safety Analysis</a:t>
                      </a:r>
                    </a:p>
                    <a:p>
                      <a:pPr marL="457200" lvl="1" indent="-342900">
                        <a:spcBef>
                          <a:spcPct val="50000"/>
                        </a:spcBef>
                        <a:buClrTx/>
                        <a:buSzPct val="100000"/>
                        <a:buFont typeface="Arial"/>
                        <a:buChar char="•"/>
                      </a:pPr>
                      <a:r>
                        <a:rPr lang="en-US" sz="1400" dirty="0">
                          <a:solidFill>
                            <a:srgbClr val="000066"/>
                          </a:solidFill>
                          <a:sym typeface="Arial"/>
                        </a:rPr>
                        <a:t>ICS Form 216, Radio Requirements Worksheet</a:t>
                      </a:r>
                    </a:p>
                    <a:p>
                      <a:pPr marL="457200" lvl="1" indent="-342900">
                        <a:spcBef>
                          <a:spcPct val="50000"/>
                        </a:spcBef>
                        <a:buClrTx/>
                        <a:buSzPct val="100000"/>
                        <a:buFont typeface="Arial"/>
                        <a:buChar char="•"/>
                      </a:pPr>
                      <a:r>
                        <a:rPr lang="en-US" sz="1400" dirty="0">
                          <a:solidFill>
                            <a:srgbClr val="000066"/>
                          </a:solidFill>
                          <a:sym typeface="Arial"/>
                        </a:rPr>
                        <a:t>ICS Form 217, Radio Frequency Assignment Worksheet</a:t>
                      </a:r>
                    </a:p>
                    <a:p>
                      <a:pPr marL="457200" lvl="1" indent="-342900">
                        <a:spcBef>
                          <a:spcPct val="50000"/>
                        </a:spcBef>
                        <a:buClrTx/>
                        <a:buSzPct val="100000"/>
                        <a:buFont typeface="Arial"/>
                        <a:buChar char="•"/>
                      </a:pPr>
                      <a:r>
                        <a:rPr lang="en-US" sz="1400" dirty="0">
                          <a:solidFill>
                            <a:srgbClr val="000066"/>
                          </a:solidFill>
                          <a:sym typeface="Arial"/>
                        </a:rPr>
                        <a:t>ICS Form 218, Support Vehicle Inventory</a:t>
                      </a:r>
                    </a:p>
                    <a:p>
                      <a:pPr marL="457200" lvl="1" indent="-342900">
                        <a:spcBef>
                          <a:spcPct val="50000"/>
                        </a:spcBef>
                        <a:buClrTx/>
                        <a:buSzPct val="100000"/>
                        <a:buFont typeface="Arial"/>
                        <a:buChar char="•"/>
                      </a:pPr>
                      <a:r>
                        <a:rPr lang="en-US" sz="1400" dirty="0">
                          <a:solidFill>
                            <a:srgbClr val="000066"/>
                          </a:solidFill>
                          <a:sym typeface="Arial"/>
                        </a:rPr>
                        <a:t>ICS Form 220, Air Operations Summary</a:t>
                      </a:r>
                    </a:p>
                    <a:p>
                      <a:pPr marL="457200" lvl="1" indent="-342900">
                        <a:spcBef>
                          <a:spcPct val="50000"/>
                        </a:spcBef>
                        <a:buClrTx/>
                        <a:buSzPct val="100000"/>
                        <a:buFont typeface="Arial"/>
                        <a:buChar char="•"/>
                      </a:pPr>
                      <a:r>
                        <a:rPr lang="en-US" sz="1400" dirty="0">
                          <a:solidFill>
                            <a:srgbClr val="000066"/>
                          </a:solidFill>
                          <a:sym typeface="Arial"/>
                        </a:rPr>
                        <a:t>ICS Form 221, Demobilization Plan</a:t>
                      </a:r>
                    </a:p>
                    <a:p>
                      <a:pPr marL="457200" lvl="1" indent="-342900">
                        <a:spcBef>
                          <a:spcPct val="50000"/>
                        </a:spcBef>
                        <a:buClrTx/>
                        <a:buSzPct val="100000"/>
                        <a:buFont typeface="Arial"/>
                        <a:buChar char="•"/>
                      </a:pPr>
                      <a:r>
                        <a:rPr lang="en-US" sz="1400" dirty="0">
                          <a:solidFill>
                            <a:srgbClr val="000066"/>
                          </a:solidFill>
                          <a:sym typeface="Arial"/>
                        </a:rPr>
                        <a:t>ICS Form 308, Resource Order Form</a:t>
                      </a:r>
                      <a:endParaRPr lang="en-US" sz="1400" dirty="0">
                        <a:solidFill>
                          <a:srgbClr val="000066"/>
                        </a:solidFill>
                      </a:endParaRPr>
                    </a:p>
                  </a:txBody>
                  <a:tcPr marT="45721" marB="45721"/>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39</a:t>
            </a:fld>
            <a:endParaRPr lang="en-US" alt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spcBef>
                <a:spcPct val="100000"/>
              </a:spcBef>
              <a:buSzPct val="99000"/>
            </a:pPr>
            <a:r>
              <a:rPr lang="en-US" altLang="en-US"/>
              <a:t>Deputy Incident Commander</a:t>
            </a:r>
          </a:p>
        </p:txBody>
      </p:sp>
      <p:sp>
        <p:nvSpPr>
          <p:cNvPr id="2" name="Content Placeholder 1"/>
          <p:cNvSpPr>
            <a:spLocks noGrp="1"/>
          </p:cNvSpPr>
          <p:nvPr>
            <p:ph sz="quarter" idx="13"/>
          </p:nvPr>
        </p:nvSpPr>
        <p:spPr>
          <a:xfrm>
            <a:off x="457200" y="1067352"/>
            <a:ext cx="5549900" cy="4492625"/>
          </a:xfrm>
        </p:spPr>
        <p:txBody>
          <a:bodyPr>
            <a:noAutofit/>
          </a:bodyPr>
          <a:lstStyle/>
          <a:p>
            <a:pPr>
              <a:spcBef>
                <a:spcPts val="1800"/>
              </a:spcBef>
              <a:buSzPct val="99000"/>
            </a:pPr>
            <a:r>
              <a:rPr lang="en-US" sz="1600" kern="1200" dirty="0">
                <a:latin typeface="Arial" panose="020B0604020202020204" pitchFamily="34" charset="0"/>
                <a:cs typeface="Arial" panose="020B0604020202020204" pitchFamily="34" charset="0"/>
              </a:rPr>
              <a:t>The Incident Commander may have one or more Deputies. Deputies may be assigned at the Incident Command, Section, or Branch levels. The only ICS requirement regarding the use of a Deputy is that the Deputy must be fully qualified and equally capable to assume the position. </a:t>
            </a:r>
            <a:endParaRPr lang="en-US" sz="1600" dirty="0"/>
          </a:p>
          <a:p>
            <a:pPr>
              <a:spcBef>
                <a:spcPts val="1800"/>
              </a:spcBef>
              <a:buSzPct val="99000"/>
            </a:pPr>
            <a:r>
              <a:rPr lang="en-US" sz="1600" kern="1200" dirty="0">
                <a:latin typeface="Arial" panose="020B0604020202020204" pitchFamily="34" charset="0"/>
                <a:cs typeface="Arial" panose="020B0604020202020204" pitchFamily="34" charset="0"/>
              </a:rPr>
              <a:t>The three primary reasons to designate a Deputy Incident Commander are to:</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Perform specific tasks as requested by the Incident Commander.</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Perform the incident command function in a relief capacity (e.g., to take over for the next operational period). In this case, the Deputy will assume the primary role.</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Represent an Assisting Agency that may share jurisdiction or have jurisdiction in the future. </a:t>
            </a:r>
            <a:endParaRPr lang="en-US" sz="1600" dirty="0"/>
          </a:p>
        </p:txBody>
      </p:sp>
      <p:pic>
        <p:nvPicPr>
          <p:cNvPr id="8" name="Picture 4" descr="Woman holding pap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6007100" y="2579687"/>
            <a:ext cx="1323975"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4</a:t>
            </a:fld>
            <a:endParaRPr lang="en-US" altLang="en-US"/>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a:spcBef>
                <a:spcPct val="100000"/>
              </a:spcBef>
              <a:buSzPct val="99000"/>
            </a:pPr>
            <a:r>
              <a:rPr lang="en-US" altLang="en-US"/>
              <a:t>Lesson Completion</a:t>
            </a:r>
          </a:p>
        </p:txBody>
      </p:sp>
      <p:sp>
        <p:nvSpPr>
          <p:cNvPr id="2" name="Content Placeholder 1"/>
          <p:cNvSpPr>
            <a:spLocks noGrp="1"/>
          </p:cNvSpPr>
          <p:nvPr>
            <p:ph idx="1"/>
          </p:nvPr>
        </p:nvSpPr>
        <p:spPr/>
        <p:txBody>
          <a:bodyPr>
            <a:normAutofit fontScale="92500"/>
          </a:bodyPr>
          <a:lstStyle/>
          <a:p>
            <a:pPr>
              <a:spcBef>
                <a:spcPct val="100000"/>
              </a:spcBef>
              <a:buSzPct val="99000"/>
            </a:pPr>
            <a:r>
              <a:rPr lang="en-US" kern="1200" dirty="0">
                <a:latin typeface="Arial" panose="020B0604020202020204" pitchFamily="34" charset="0"/>
                <a:cs typeface="Arial" panose="020B0604020202020204" pitchFamily="34" charset="0"/>
              </a:rPr>
              <a:t>You have completed the Functional Areas and Positions lesson. You should now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the functions of organizational positions within the Incident Command System (ICS).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Identify the ICS tools needed to manage an incident.</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Demonstrate the use of an ICS Form 201. </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The next lesson will discuss briefings.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40</a:t>
            </a:fld>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spcBef>
                <a:spcPct val="100000"/>
              </a:spcBef>
              <a:buSzPct val="99000"/>
            </a:pPr>
            <a:r>
              <a:rPr lang="en-US" altLang="en-US"/>
              <a:t>Command Staff</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Command Staff is only activated in response to the needs of the incident. If a Command Staff position is not needed it will not be activated. For example, an incident may not require a Liaison Officer if there are not outside agencies or organizations to coordinate with. </a:t>
            </a:r>
            <a:endParaRPr lang="en-US"/>
          </a:p>
          <a:p>
            <a:pPr>
              <a:spcBef>
                <a:spcPct val="100000"/>
              </a:spcBef>
              <a:buSzPct val="99000"/>
            </a:pPr>
            <a:r>
              <a:rPr lang="en-US" kern="1200">
                <a:latin typeface="Arial" panose="020B0604020202020204" pitchFamily="34" charset="0"/>
                <a:cs typeface="Arial" panose="020B0604020202020204" pitchFamily="34" charset="0"/>
              </a:rPr>
              <a:t>Command Staff includes the following positions: </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Public Information Officer</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Liaison Officer</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Safety Officer</a:t>
            </a:r>
            <a:endParaRPr lang="en-US"/>
          </a:p>
        </p:txBody>
      </p:sp>
      <p:pic>
        <p:nvPicPr>
          <p:cNvPr id="8" name="Picture 4" descr="Incident command; command staff includes: public information officer, safety officer, and liaison office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192712" y="2279650"/>
            <a:ext cx="295275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What are the major responsibilities of the Public Information Officer?</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What are the major responsibilities of the Safety Officer?</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7</a:t>
            </a:fld>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What are the major responsibilities of the Liaison Officer?</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spcBef>
                <a:spcPct val="100000"/>
              </a:spcBef>
              <a:buSzPct val="99000"/>
            </a:pPr>
            <a:r>
              <a:rPr lang="en-US" altLang="en-US"/>
              <a:t>Assistants</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In a large or complex incident, Command Staff members may need one or more Assistants to help manage their workloads. Each Command Staff member is responsible for organizing his or her Assistants for maximum efficiency. Assistants are subordinates of principal Command Staff positions.</a:t>
            </a:r>
            <a:endParaRPr lang="en-US"/>
          </a:p>
          <a:p>
            <a:pPr>
              <a:spcBef>
                <a:spcPct val="100000"/>
              </a:spcBef>
              <a:buSzPct val="99000"/>
            </a:pPr>
            <a:r>
              <a:rPr lang="en-US" kern="1200">
                <a:latin typeface="Arial" panose="020B0604020202020204" pitchFamily="34" charset="0"/>
                <a:cs typeface="Arial" panose="020B0604020202020204" pitchFamily="34" charset="0"/>
              </a:rPr>
              <a:t>As the title indicates, Assistants should have a level of technical capability, qualifications, and responsibility subordinate to the primary positions.</a:t>
            </a:r>
            <a:endParaRPr lang="en-US"/>
          </a:p>
          <a:p>
            <a:pPr>
              <a:spcBef>
                <a:spcPct val="100000"/>
              </a:spcBef>
              <a:buSzPct val="99000"/>
            </a:pPr>
            <a:r>
              <a:rPr lang="en-US" kern="1200">
                <a:latin typeface="Arial" panose="020B0604020202020204" pitchFamily="34" charset="0"/>
                <a:cs typeface="Arial" panose="020B0604020202020204" pitchFamily="34" charset="0"/>
              </a:rPr>
              <a:t>Assistants may also be assigned to Unit Leaders (e.g., at camps to supervise unit activities). </a:t>
            </a:r>
            <a:endParaRPr lang="en-US"/>
          </a:p>
        </p:txBody>
      </p:sp>
      <p:pic>
        <p:nvPicPr>
          <p:cNvPr id="8" name="Picture 4" descr="Man looking at a map"/>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9</a:t>
            </a:fld>
            <a:endParaRPr lang="en-US" altLang="en-US"/>
          </a:p>
        </p:txBody>
      </p:sp>
    </p:spTree>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5.potx" id="{84438F43-1892-44BB-9A77-3CF4F8850C6B}" vid="{DBDE0A7C-07FC-4CC4-96A0-78263B572139}"/>
    </a:ext>
  </a:extLst>
</a:theme>
</file>

<file path=docProps/app.xml><?xml version="1.0" encoding="utf-8"?>
<Properties xmlns="http://schemas.openxmlformats.org/officeDocument/2006/extended-properties" xmlns:vt="http://schemas.openxmlformats.org/officeDocument/2006/docPropsVTypes">
  <Template>EMI_PPT_V5</Template>
  <TotalTime>0</TotalTime>
  <Words>3171</Words>
  <Application>Microsoft Office PowerPoint</Application>
  <PresentationFormat>On-screen Show (4:3)</PresentationFormat>
  <Paragraphs>239</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Times New Roman</vt:lpstr>
      <vt:lpstr>Wingdings</vt:lpstr>
      <vt:lpstr>EMI_PPT</vt:lpstr>
      <vt:lpstr>Lesson 4 Overview</vt:lpstr>
      <vt:lpstr>Incident Commander</vt:lpstr>
      <vt:lpstr>Incident Commander (Continued) </vt:lpstr>
      <vt:lpstr>Deputy Incident Commander</vt:lpstr>
      <vt:lpstr>Command Staff</vt:lpstr>
      <vt:lpstr>Discussion Question</vt:lpstr>
      <vt:lpstr>Discussion Question</vt:lpstr>
      <vt:lpstr>Discussion Question</vt:lpstr>
      <vt:lpstr>Assistants</vt:lpstr>
      <vt:lpstr>Discussion Question</vt:lpstr>
      <vt:lpstr>Assisting Agency</vt:lpstr>
      <vt:lpstr>Cooperating Agency</vt:lpstr>
      <vt:lpstr>Agency Representative</vt:lpstr>
      <vt:lpstr>Expanding Incidents</vt:lpstr>
      <vt:lpstr>Operations Section</vt:lpstr>
      <vt:lpstr>Operations Section Chief</vt:lpstr>
      <vt:lpstr>Operations Section: Staging Areas </vt:lpstr>
      <vt:lpstr>Staging Areas: Chain of Command</vt:lpstr>
      <vt:lpstr>Divisions and Groups</vt:lpstr>
      <vt:lpstr>Branches</vt:lpstr>
      <vt:lpstr>Activity 4.1: THE EXPANDING INCIDENT</vt:lpstr>
      <vt:lpstr>Air Operations Branch</vt:lpstr>
      <vt:lpstr>Planning Section</vt:lpstr>
      <vt:lpstr>Planning Section Key Personnel</vt:lpstr>
      <vt:lpstr>Planning Section Units</vt:lpstr>
      <vt:lpstr>Logistics Section</vt:lpstr>
      <vt:lpstr>Logistics Section Units</vt:lpstr>
      <vt:lpstr>Logistics Section: Service Branch</vt:lpstr>
      <vt:lpstr>Logistics Section: Support Branch</vt:lpstr>
      <vt:lpstr>Finance/Administration Section</vt:lpstr>
      <vt:lpstr>Finance/Administration Units</vt:lpstr>
      <vt:lpstr>Intelligence/Investigations Function in ICS</vt:lpstr>
      <vt:lpstr>Discussion Question</vt:lpstr>
      <vt:lpstr>ICS Tools</vt:lpstr>
      <vt:lpstr>ICS Forms</vt:lpstr>
      <vt:lpstr>ICS Form 201, Incident Briefing</vt:lpstr>
      <vt:lpstr>ICS Form 201, Incident Briefing (Continued)</vt:lpstr>
      <vt:lpstr>ACTIVITY 4.2: USING ICS FORM 201</vt:lpstr>
      <vt:lpstr>Other Commonly Used ICS Forms</vt:lpstr>
      <vt:lpstr>Lesson Completion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2019-03-07T17:29:08Z</dcterms:created>
  <dcterms:modified xsi:type="dcterms:W3CDTF">2022-02-24T16:24:50Z</dcterms:modified>
</cp:coreProperties>
</file>